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342" r:id="rId2"/>
    <p:sldId id="330" r:id="rId3"/>
    <p:sldId id="340" r:id="rId4"/>
    <p:sldId id="259" r:id="rId5"/>
    <p:sldId id="301" r:id="rId6"/>
    <p:sldId id="334" r:id="rId7"/>
    <p:sldId id="327" r:id="rId8"/>
    <p:sldId id="278" r:id="rId9"/>
    <p:sldId id="269" r:id="rId10"/>
    <p:sldId id="331" r:id="rId11"/>
    <p:sldId id="260" r:id="rId12"/>
    <p:sldId id="320" r:id="rId13"/>
    <p:sldId id="328" r:id="rId14"/>
    <p:sldId id="329" r:id="rId15"/>
    <p:sldId id="321" r:id="rId16"/>
    <p:sldId id="332" r:id="rId17"/>
    <p:sldId id="261" r:id="rId18"/>
    <p:sldId id="314" r:id="rId19"/>
    <p:sldId id="333" r:id="rId20"/>
    <p:sldId id="341" r:id="rId21"/>
    <p:sldId id="319" r:id="rId22"/>
    <p:sldId id="266" r:id="rId23"/>
    <p:sldId id="267" r:id="rId24"/>
    <p:sldId id="282" r:id="rId25"/>
    <p:sldId id="308" r:id="rId26"/>
    <p:sldId id="283" r:id="rId27"/>
    <p:sldId id="284" r:id="rId28"/>
    <p:sldId id="285" r:id="rId29"/>
    <p:sldId id="325" r:id="rId30"/>
    <p:sldId id="323" r:id="rId31"/>
    <p:sldId id="326" r:id="rId32"/>
    <p:sldId id="324" r:id="rId33"/>
    <p:sldId id="316" r:id="rId34"/>
    <p:sldId id="270" r:id="rId35"/>
    <p:sldId id="309" r:id="rId36"/>
    <p:sldId id="310" r:id="rId37"/>
    <p:sldId id="311" r:id="rId38"/>
    <p:sldId id="312" r:id="rId39"/>
    <p:sldId id="288" r:id="rId40"/>
    <p:sldId id="317" r:id="rId41"/>
    <p:sldId id="289" r:id="rId42"/>
    <p:sldId id="335" r:id="rId43"/>
    <p:sldId id="305" r:id="rId44"/>
    <p:sldId id="303" r:id="rId45"/>
    <p:sldId id="295" r:id="rId46"/>
    <p:sldId id="292" r:id="rId47"/>
    <p:sldId id="315" r:id="rId48"/>
    <p:sldId id="336" r:id="rId49"/>
    <p:sldId id="339" r:id="rId50"/>
    <p:sldId id="296" r:id="rId51"/>
    <p:sldId id="304" r:id="rId52"/>
    <p:sldId id="31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4" autoAdjust="0"/>
    <p:restoredTop sz="94660"/>
  </p:normalViewPr>
  <p:slideViewPr>
    <p:cSldViewPr>
      <p:cViewPr>
        <p:scale>
          <a:sx n="90" d="100"/>
          <a:sy n="90" d="100"/>
        </p:scale>
        <p:origin x="1368"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54E58F-BB5C-4719-A804-833B8763B2F2}" type="datetimeFigureOut">
              <a:rPr lang="en-US" smtClean="0"/>
              <a:t>10/1/2014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DD906B-0A10-4630-8FED-D626EBC659EA}" type="slidenum">
              <a:rPr lang="en-US" smtClean="0"/>
              <a:t>‹#›</a:t>
            </a:fld>
            <a:endParaRPr lang="en-US"/>
          </a:p>
        </p:txBody>
      </p:sp>
    </p:spTree>
    <p:extLst>
      <p:ext uri="{BB962C8B-B14F-4D97-AF65-F5344CB8AC3E}">
        <p14:creationId xmlns:p14="http://schemas.microsoft.com/office/powerpoint/2010/main" val="129809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IDEA required states to have alternate</a:t>
            </a:r>
            <a:r>
              <a:rPr lang="en-US" sz="1400" baseline="0" dirty="0" smtClean="0"/>
              <a:t> assessments for students who could not take the general state assessment even with accommodations. ESEA regulations in 2003 elaborated on the criteria for the assessment and on the eligibility rules for students.</a:t>
            </a:r>
            <a:endParaRPr lang="en-US" sz="1400"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BDB472-0520-4E0D-986B-D188C54A4218}" type="slidenum">
              <a:rPr lang="en-US">
                <a:cs typeface="Arial" charset="0"/>
              </a:rPr>
              <a:pPr fontAlgn="base">
                <a:spcBef>
                  <a:spcPct val="0"/>
                </a:spcBef>
                <a:spcAft>
                  <a:spcPct val="0"/>
                </a:spcAft>
              </a:pPr>
              <a:t>3</a:t>
            </a:fld>
            <a:endParaRPr lang="en-US" dirty="0">
              <a:cs typeface="Arial" charset="0"/>
            </a:endParaRPr>
          </a:p>
        </p:txBody>
      </p:sp>
    </p:spTree>
    <p:extLst>
      <p:ext uri="{BB962C8B-B14F-4D97-AF65-F5344CB8AC3E}">
        <p14:creationId xmlns:p14="http://schemas.microsoft.com/office/powerpoint/2010/main" val="2775118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280595-D061-4629-986A-15680B6C4E38}" type="slidenum">
              <a:rPr lang="en-US">
                <a:cs typeface="Arial" charset="0"/>
              </a:rPr>
              <a:pPr fontAlgn="base">
                <a:spcBef>
                  <a:spcPct val="0"/>
                </a:spcBef>
                <a:spcAft>
                  <a:spcPct val="0"/>
                </a:spcAft>
              </a:pPr>
              <a:t>14</a:t>
            </a:fld>
            <a:endParaRPr lang="en-US" dirty="0">
              <a:cs typeface="Arial" charset="0"/>
            </a:endParaRPr>
          </a:p>
        </p:txBody>
      </p:sp>
    </p:spTree>
    <p:extLst>
      <p:ext uri="{BB962C8B-B14F-4D97-AF65-F5344CB8AC3E}">
        <p14:creationId xmlns:p14="http://schemas.microsoft.com/office/powerpoint/2010/main" val="1494176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endParaRPr lang="en-US" dirty="0" smtClean="0"/>
          </a:p>
          <a:p>
            <a:endParaRPr lang="en-US" dirty="0" smtClean="0"/>
          </a:p>
        </p:txBody>
      </p:sp>
      <p:sp>
        <p:nvSpPr>
          <p:cNvPr id="6" name="Footer Placeholder 5"/>
          <p:cNvSpPr>
            <a:spLocks noGrp="1"/>
          </p:cNvSpPr>
          <p:nvPr>
            <p:ph type="ftr" sz="quarter" idx="4"/>
          </p:nvPr>
        </p:nvSpPr>
        <p:spPr/>
        <p:txBody>
          <a:bodyPr/>
          <a:lstStyle/>
          <a:p>
            <a:pPr>
              <a:defRPr/>
            </a:pPr>
            <a:r>
              <a:rPr lang="en-US" dirty="0" smtClean="0"/>
              <a:t>National Center and State Collaborative GSEG</a:t>
            </a:r>
            <a:endParaRPr lang="en-US" dirty="0"/>
          </a:p>
        </p:txBody>
      </p:sp>
      <p:sp>
        <p:nvSpPr>
          <p:cNvPr id="7" name="Slide Number Placeholder 6"/>
          <p:cNvSpPr>
            <a:spLocks noGrp="1"/>
          </p:cNvSpPr>
          <p:nvPr>
            <p:ph type="sldNum" sz="quarter" idx="5"/>
          </p:nvPr>
        </p:nvSpPr>
        <p:spPr/>
        <p:txBody>
          <a:bodyPr/>
          <a:lstStyle/>
          <a:p>
            <a:pPr>
              <a:defRPr/>
            </a:pPr>
            <a:fld id="{2A11F094-CB29-44BC-832B-96C1C1D85AC5}" type="slidenum">
              <a:rPr lang="en-US" smtClean="0"/>
              <a:pPr>
                <a:defRPr/>
              </a:pPr>
              <a:t>15</a:t>
            </a:fld>
            <a:endParaRPr lang="en-US" dirty="0"/>
          </a:p>
        </p:txBody>
      </p:sp>
    </p:spTree>
    <p:extLst>
      <p:ext uri="{BB962C8B-B14F-4D97-AF65-F5344CB8AC3E}">
        <p14:creationId xmlns:p14="http://schemas.microsoft.com/office/powerpoint/2010/main" val="3635710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9088" y="4343400"/>
            <a:ext cx="6485282" cy="4725650"/>
          </a:xfrm>
        </p:spPr>
        <p:txBody>
          <a:bodyPr>
            <a:noAutofit/>
          </a:bodyPr>
          <a:lstStyle/>
          <a:p>
            <a:pPr defTabSz="897243">
              <a:buFont typeface="Arial" pitchFamily="34" charset="0"/>
              <a:buChar char="•"/>
              <a:defRPr/>
            </a:pPr>
            <a:r>
              <a:rPr lang="en-US" sz="900" dirty="0"/>
              <a:t>Over the past several decades, powerful insights have been gained into how students represent knowledge and develop competence in specific domains, as well as how tasks and situations can be designed to provide evidence for inferences about what students know and can do for students across </a:t>
            </a:r>
            <a:r>
              <a:rPr lang="en-US" sz="900" b="1" u="sng" dirty="0"/>
              <a:t>a full range of performance</a:t>
            </a:r>
            <a:r>
              <a:rPr lang="en-US" sz="900" dirty="0"/>
              <a:t>. </a:t>
            </a:r>
          </a:p>
          <a:p>
            <a:pPr defTabSz="897243">
              <a:defRPr/>
            </a:pPr>
            <a:endParaRPr lang="en-US" sz="900" dirty="0"/>
          </a:p>
          <a:p>
            <a:pPr defTabSz="897243">
              <a:buFont typeface="Arial" pitchFamily="34" charset="0"/>
              <a:buChar char="•"/>
              <a:defRPr/>
            </a:pPr>
            <a:r>
              <a:rPr lang="en-US" sz="900" dirty="0"/>
              <a:t>To provide evidence of student learning consistent with the increased expectations of the CCSS, the NCSC instructional resources schema defines the “what” and “how” when planning for and teaching academic content to students with the most significant cognitive disabilities. </a:t>
            </a:r>
          </a:p>
          <a:p>
            <a:pPr defTabSz="897243">
              <a:defRPr/>
            </a:pPr>
            <a:r>
              <a:rPr lang="en-US" sz="900" dirty="0"/>
              <a:t> </a:t>
            </a:r>
          </a:p>
          <a:p>
            <a:pPr lvl="0">
              <a:buFont typeface="Arial" pitchFamily="34" charset="0"/>
              <a:buChar char="•"/>
              <a:defRPr/>
            </a:pPr>
            <a:r>
              <a:rPr lang="en-US" sz="900" dirty="0"/>
              <a:t>In the schema, </a:t>
            </a:r>
            <a:r>
              <a:rPr lang="en-US" sz="900" b="1" u="sng" dirty="0"/>
              <a:t>the purple band </a:t>
            </a:r>
            <a:r>
              <a:rPr lang="en-US" sz="900" dirty="0"/>
              <a:t>describes the “what to teach” containing the </a:t>
            </a:r>
            <a:r>
              <a:rPr lang="en-US" sz="900" b="1" dirty="0"/>
              <a:t>Common Core Sate Standards, </a:t>
            </a:r>
            <a:r>
              <a:rPr lang="en-US" sz="900" dirty="0"/>
              <a:t>the</a:t>
            </a:r>
            <a:r>
              <a:rPr lang="en-US" sz="900" b="1" dirty="0"/>
              <a:t> Core Content Connectors </a:t>
            </a:r>
            <a:r>
              <a:rPr lang="en-US" sz="900" dirty="0"/>
              <a:t>and the </a:t>
            </a:r>
            <a:r>
              <a:rPr lang="en-US" sz="900" b="1" dirty="0"/>
              <a:t>Learning Progressions</a:t>
            </a:r>
            <a:r>
              <a:rPr lang="en-US" sz="900" dirty="0"/>
              <a:t>.</a:t>
            </a:r>
          </a:p>
          <a:p>
            <a:pPr lvl="0">
              <a:buFont typeface="Arial" pitchFamily="34" charset="0"/>
              <a:buNone/>
              <a:defRPr/>
            </a:pPr>
            <a:endParaRPr lang="en-US" sz="900" dirty="0"/>
          </a:p>
          <a:p>
            <a:pPr defTabSz="897243">
              <a:buFont typeface="Arial" pitchFamily="34" charset="0"/>
              <a:buChar char="•"/>
              <a:defRPr/>
            </a:pPr>
            <a:r>
              <a:rPr lang="en-US" sz="900" dirty="0"/>
              <a:t>In the schema, the </a:t>
            </a:r>
            <a:r>
              <a:rPr lang="en-US" sz="900" b="1" u="sng" dirty="0"/>
              <a:t>orange band </a:t>
            </a:r>
            <a:r>
              <a:rPr lang="en-US" sz="900" dirty="0"/>
              <a:t>identifies instructional tools to support </a:t>
            </a:r>
            <a:r>
              <a:rPr lang="en-US" sz="900" b="1" i="1" dirty="0"/>
              <a:t>how </a:t>
            </a:r>
            <a:r>
              <a:rPr lang="en-US" sz="900" dirty="0"/>
              <a:t>to teach this content -  based on over a decade of research on academic instruction, communication, and learner characteristics of students with the most significant cognitive disabilities.</a:t>
            </a:r>
          </a:p>
          <a:p>
            <a:pPr defTabSz="897243">
              <a:defRPr/>
            </a:pPr>
            <a:endParaRPr lang="en-US" sz="900" dirty="0"/>
          </a:p>
          <a:p>
            <a:pPr defTabSz="897243">
              <a:defRPr/>
            </a:pPr>
            <a:endParaRPr lang="en-US" sz="600" dirty="0"/>
          </a:p>
          <a:p>
            <a:pPr defTabSz="897243">
              <a:buFont typeface="Arial" pitchFamily="34" charset="0"/>
              <a:buChar char="•"/>
              <a:defRPr/>
            </a:pPr>
            <a:endParaRPr lang="en-US" sz="600"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17</a:t>
            </a:fld>
            <a:endParaRPr lang="en-US" dirty="0"/>
          </a:p>
        </p:txBody>
      </p:sp>
    </p:spTree>
    <p:extLst>
      <p:ext uri="{BB962C8B-B14F-4D97-AF65-F5344CB8AC3E}">
        <p14:creationId xmlns:p14="http://schemas.microsoft.com/office/powerpoint/2010/main" val="384794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343400"/>
            <a:ext cx="5486400" cy="4343400"/>
          </a:xfrm>
        </p:spPr>
        <p:txBody>
          <a:bodyPr>
            <a:normAutofit fontScale="92500" lnSpcReduction="20000"/>
          </a:bodyPr>
          <a:lstStyle/>
          <a:p>
            <a:pPr defTabSz="897301" fontAlgn="auto">
              <a:spcBef>
                <a:spcPts val="0"/>
              </a:spcBef>
              <a:spcAft>
                <a:spcPts val="0"/>
              </a:spcAft>
              <a:buFont typeface="Arial" pitchFamily="34" charset="0"/>
              <a:buChar char="•"/>
              <a:defRPr/>
            </a:pPr>
            <a:r>
              <a:rPr lang="en-US" sz="1400" dirty="0"/>
              <a:t>This project uses a developed learning progression framework (Hess et al., 2010) in ELA and math to inform what content is taught as well as the stream of content that helps students reach the concept/big idea;</a:t>
            </a:r>
          </a:p>
          <a:p>
            <a:pPr defTabSz="897301" fontAlgn="auto">
              <a:spcBef>
                <a:spcPts val="0"/>
              </a:spcBef>
              <a:spcAft>
                <a:spcPts val="0"/>
              </a:spcAft>
              <a:defRPr/>
            </a:pPr>
            <a:endParaRPr lang="en-US" sz="1400" dirty="0"/>
          </a:p>
          <a:p>
            <a:pPr defTabSz="897301" fontAlgn="auto">
              <a:spcBef>
                <a:spcPts val="0"/>
              </a:spcBef>
              <a:spcAft>
                <a:spcPts val="0"/>
              </a:spcAft>
              <a:buFont typeface="Arial" pitchFamily="34" charset="0"/>
              <a:buChar char="•"/>
              <a:defRPr/>
            </a:pPr>
            <a:r>
              <a:rPr lang="en-US" sz="1400" dirty="0"/>
              <a:t>The LPF is a hypothesized pathway that typical peers may take, and is meant to inform what typical peers will be working on grade by grade. In the past, we have struggled to understand how to choose content grade by grade to ensure inclusion of students with the most significant cognitive disabilities in grade AND age appropriate content even though they may not have built all the skills in a previous grade. </a:t>
            </a:r>
          </a:p>
          <a:p>
            <a:pPr defTabSz="897301" fontAlgn="auto">
              <a:spcBef>
                <a:spcPts val="0"/>
              </a:spcBef>
              <a:spcAft>
                <a:spcPts val="0"/>
              </a:spcAft>
              <a:buFont typeface="Arial" pitchFamily="34" charset="0"/>
              <a:buChar char="•"/>
              <a:defRPr/>
            </a:pPr>
            <a:endParaRPr lang="en-US" sz="1400" dirty="0"/>
          </a:p>
          <a:p>
            <a:pPr defTabSz="897301" fontAlgn="auto">
              <a:spcBef>
                <a:spcPts val="0"/>
              </a:spcBef>
              <a:spcAft>
                <a:spcPts val="0"/>
              </a:spcAft>
              <a:buFont typeface="Arial" pitchFamily="34" charset="0"/>
              <a:buChar char="•"/>
              <a:defRPr/>
            </a:pPr>
            <a:r>
              <a:rPr lang="en-US" sz="1400" dirty="0"/>
              <a:t>The LPFs give us the educational logic to help move these students along with their peers in a logical, educationally sound way. </a:t>
            </a:r>
          </a:p>
          <a:p>
            <a:pPr fontAlgn="auto">
              <a:spcBef>
                <a:spcPts val="0"/>
              </a:spcBef>
              <a:spcAft>
                <a:spcPts val="0"/>
              </a:spcAft>
              <a:buFont typeface="Arial" pitchFamily="34" charset="0"/>
              <a:buNone/>
              <a:defRPr/>
            </a:pPr>
            <a:endParaRPr lang="en-US" sz="1400" dirty="0"/>
          </a:p>
          <a:p>
            <a:pPr fontAlgn="auto">
              <a:spcBef>
                <a:spcPts val="0"/>
              </a:spcBef>
              <a:spcAft>
                <a:spcPts val="0"/>
              </a:spcAft>
              <a:buFont typeface="Arial" pitchFamily="34" charset="0"/>
              <a:buChar char="•"/>
              <a:defRPr/>
            </a:pPr>
            <a:r>
              <a:rPr lang="en-US" sz="1400" dirty="0"/>
              <a:t>The LPF contain learning targets and progress indicators that are referenced in C &amp; I materials</a:t>
            </a:r>
            <a:r>
              <a:rPr lang="en-US" sz="1400" dirty="0" smtClean="0"/>
              <a:t>.</a:t>
            </a:r>
            <a:endParaRPr lang="en-US" sz="1400" dirty="0"/>
          </a:p>
          <a:p>
            <a:pPr lvl="1" fontAlgn="auto">
              <a:spcBef>
                <a:spcPts val="0"/>
              </a:spcBef>
              <a:spcAft>
                <a:spcPts val="0"/>
              </a:spcAft>
              <a:buFont typeface="Arial" pitchFamily="34" charset="0"/>
              <a:buChar char="•"/>
              <a:defRPr/>
            </a:pPr>
            <a:r>
              <a:rPr lang="en-US" sz="1400" dirty="0"/>
              <a:t>Learning targets(general/broad performance descriptors) are defined by grade spans, K-4, 5-8 an high school. </a:t>
            </a:r>
          </a:p>
          <a:p>
            <a:pPr lvl="1" fontAlgn="auto">
              <a:spcBef>
                <a:spcPts val="0"/>
              </a:spcBef>
              <a:spcAft>
                <a:spcPts val="0"/>
              </a:spcAft>
              <a:buFont typeface="Arial" pitchFamily="34" charset="0"/>
              <a:buChar char="•"/>
              <a:defRPr/>
            </a:pPr>
            <a:r>
              <a:rPr lang="en-US" sz="1400" dirty="0"/>
              <a:t>The related specific skills and concepts are called the progress indicators (PIs).</a:t>
            </a:r>
          </a:p>
          <a:p>
            <a:pPr defTabSz="897301" fontAlgn="auto">
              <a:spcBef>
                <a:spcPts val="0"/>
              </a:spcBef>
              <a:spcAft>
                <a:spcPts val="0"/>
              </a:spcAft>
              <a:defRPr/>
            </a:pPr>
            <a:endParaRPr lang="en-US" sz="1400" dirty="0"/>
          </a:p>
          <a:p>
            <a:pPr defTabSz="897301" fontAlgn="auto">
              <a:spcBef>
                <a:spcPts val="0"/>
              </a:spcBef>
              <a:spcAft>
                <a:spcPts val="0"/>
              </a:spcAft>
              <a:buFont typeface="Arial" pitchFamily="34" charset="0"/>
              <a:buChar char="•"/>
              <a:defRPr/>
            </a:pPr>
            <a:r>
              <a:rPr lang="en-US" sz="1400" dirty="0"/>
              <a:t>The Curriculum and Instructional materials were developed to help promote how students can engage in the CCSS while following the learning progressions. </a:t>
            </a:r>
          </a:p>
          <a:p>
            <a:pPr fontAlgn="auto">
              <a:spcBef>
                <a:spcPts val="0"/>
              </a:spcBef>
              <a:spcAft>
                <a:spcPts val="0"/>
              </a:spcAft>
              <a:buFont typeface="Arial" pitchFamily="34" charset="0"/>
              <a:buChar char="•"/>
              <a:defRPr/>
            </a:pPr>
            <a:endParaRPr lang="en-US" dirty="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9DFD7E-22CD-4426-BE67-5207BE70F000}" type="slidenum">
              <a:rPr lang="en-US">
                <a:cs typeface="Arial" charset="0"/>
              </a:rPr>
              <a:pPr fontAlgn="base">
                <a:spcBef>
                  <a:spcPct val="0"/>
                </a:spcBef>
                <a:spcAft>
                  <a:spcPct val="0"/>
                </a:spcAft>
              </a:pPr>
              <a:t>19</a:t>
            </a:fld>
            <a:endParaRPr lang="en-US" dirty="0">
              <a:cs typeface="Arial" charset="0"/>
            </a:endParaRPr>
          </a:p>
        </p:txBody>
      </p:sp>
    </p:spTree>
    <p:extLst>
      <p:ext uri="{BB962C8B-B14F-4D97-AF65-F5344CB8AC3E}">
        <p14:creationId xmlns:p14="http://schemas.microsoft.com/office/powerpoint/2010/main" val="605578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a:spcBef>
                <a:spcPct val="0"/>
              </a:spcBef>
              <a:buFontTx/>
              <a:buChar char="•"/>
            </a:pPr>
            <a:r>
              <a:rPr lang="en-US" sz="1400" dirty="0" smtClean="0"/>
              <a:t>The CCCs represent</a:t>
            </a:r>
            <a:r>
              <a:rPr lang="en-US" sz="1400" baseline="0" dirty="0" smtClean="0"/>
              <a:t> </a:t>
            </a:r>
            <a:r>
              <a:rPr lang="en-US" sz="1400" dirty="0" smtClean="0"/>
              <a:t>academic content designed to frame the instruction and assessment of students with the most significant cognitive disabilities in Kindergarten through high school while retaining the grade level content focus of the CCSS and the LPFs.</a:t>
            </a:r>
          </a:p>
          <a:p>
            <a:pPr defTabSz="896938">
              <a:spcBef>
                <a:spcPct val="0"/>
              </a:spcBef>
            </a:pPr>
            <a:endParaRPr lang="en-US" sz="1400" dirty="0" smtClean="0"/>
          </a:p>
          <a:p>
            <a:pPr defTabSz="896938">
              <a:spcBef>
                <a:spcPct val="0"/>
              </a:spcBef>
              <a:buFontTx/>
              <a:buChar char="•"/>
            </a:pPr>
            <a:r>
              <a:rPr lang="en-US" sz="1400" dirty="0" smtClean="0"/>
              <a:t>The CCCs preserve the sequence of learning outlined in the LPF to the extent possible while identifying the basic parts of the progress indicators into teachable and assessable segments of content. </a:t>
            </a:r>
          </a:p>
          <a:p>
            <a:pPr defTabSz="896938">
              <a:spcBef>
                <a:spcPct val="0"/>
              </a:spcBef>
              <a:buFontTx/>
              <a:buChar char="•"/>
            </a:pPr>
            <a:endParaRPr lang="en-US" dirty="0" smtClean="0"/>
          </a:p>
          <a:p>
            <a:pPr defTabSz="896938">
              <a:spcBef>
                <a:spcPct val="0"/>
              </a:spcBef>
              <a:buFontTx/>
              <a:buChar char="•"/>
            </a:pPr>
            <a:endParaRPr lang="en-US" dirty="0" smtClean="0"/>
          </a:p>
          <a:p>
            <a:pPr defTabSz="896938">
              <a:spcBef>
                <a:spcPct val="0"/>
              </a:spcBef>
            </a:pPr>
            <a:r>
              <a:rPr lang="en-US" dirty="0" smtClean="0"/>
              <a:t> </a:t>
            </a:r>
          </a:p>
          <a:p>
            <a:pPr defTabSz="896938">
              <a:spcBef>
                <a:spcPct val="0"/>
              </a:spcBef>
            </a:pPr>
            <a:endParaRPr lang="en-US" dirty="0" smtClean="0"/>
          </a:p>
          <a:p>
            <a:pPr defTabSz="896938">
              <a:spcBef>
                <a:spcPct val="0"/>
              </a:spcBef>
            </a:pPr>
            <a:r>
              <a:rPr lang="en-US" dirty="0" smtClean="0"/>
              <a:t> </a:t>
            </a:r>
          </a:p>
          <a:p>
            <a:pPr defTabSz="896938">
              <a:spcBef>
                <a:spcPct val="0"/>
              </a:spcBef>
            </a:pPr>
            <a:endParaRPr lang="en-US" dirty="0" smtClean="0"/>
          </a:p>
          <a:p>
            <a:pPr defTabSz="896938">
              <a:spcBef>
                <a:spcPct val="0"/>
              </a:spcBef>
            </a:pPr>
            <a:endParaRPr lang="en-US" dirty="0" smtClean="0"/>
          </a:p>
          <a:p>
            <a:pPr defTabSz="896938">
              <a:spcBef>
                <a:spcPct val="0"/>
              </a:spcBef>
              <a:buFontTx/>
              <a:buChar char="•"/>
            </a:pPr>
            <a:endParaRPr lang="en-US" dirty="0" smtClean="0"/>
          </a:p>
          <a:p>
            <a:pPr defTabSz="896938">
              <a:spcBef>
                <a:spcPct val="0"/>
              </a:spcBef>
            </a:pPr>
            <a:endParaRPr lang="en-US" dirty="0" smtClean="0"/>
          </a:p>
          <a:p>
            <a:pPr defTabSz="896938">
              <a:spcBef>
                <a:spcPct val="0"/>
              </a:spcBef>
              <a:buFontTx/>
              <a:buChar char="•"/>
            </a:pPr>
            <a:endParaRPr lang="en-US" dirty="0" smtClean="0"/>
          </a:p>
          <a:p>
            <a:pPr defTabSz="896938">
              <a:spcBef>
                <a:spcPct val="0"/>
              </a:spcBef>
            </a:pPr>
            <a:endParaRPr lang="en-US" dirty="0" smtClean="0"/>
          </a:p>
          <a:p>
            <a:pPr defTabSz="896938">
              <a:spcBef>
                <a:spcPct val="0"/>
              </a:spcBef>
            </a:pPr>
            <a:endParaRPr lang="en-US" dirty="0" smtClean="0"/>
          </a:p>
          <a:p>
            <a:pPr defTabSz="896938">
              <a:spcBef>
                <a:spcPct val="0"/>
              </a:spcBef>
            </a:pPr>
            <a:endParaRPr lang="en-US" dirty="0"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1CC5C4-6C47-43AE-B643-C98DE569674B}" type="slidenum">
              <a:rPr lang="en-US">
                <a:cs typeface="Arial" charset="0"/>
              </a:rPr>
              <a:pPr fontAlgn="base">
                <a:spcBef>
                  <a:spcPct val="0"/>
                </a:spcBef>
                <a:spcAft>
                  <a:spcPct val="0"/>
                </a:spcAft>
              </a:pPr>
              <a:t>20</a:t>
            </a:fld>
            <a:endParaRPr lang="en-US" dirty="0">
              <a:cs typeface="Arial" charset="0"/>
            </a:endParaRPr>
          </a:p>
        </p:txBody>
      </p:sp>
    </p:spTree>
    <p:extLst>
      <p:ext uri="{BB962C8B-B14F-4D97-AF65-F5344CB8AC3E}">
        <p14:creationId xmlns:p14="http://schemas.microsoft.com/office/powerpoint/2010/main" val="2432514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1E6AD6-E800-4EA0-B9E8-9283619EBB57}" type="slidenum">
              <a:rPr lang="en-US">
                <a:cs typeface="Arial" charset="0"/>
              </a:rPr>
              <a:pPr fontAlgn="base">
                <a:spcBef>
                  <a:spcPct val="0"/>
                </a:spcBef>
                <a:spcAft>
                  <a:spcPct val="0"/>
                </a:spcAft>
              </a:pPr>
              <a:t>21</a:t>
            </a:fld>
            <a:endParaRPr lang="en-US" dirty="0">
              <a:cs typeface="Arial" charset="0"/>
            </a:endParaRPr>
          </a:p>
        </p:txBody>
      </p:sp>
    </p:spTree>
    <p:extLst>
      <p:ext uri="{BB962C8B-B14F-4D97-AF65-F5344CB8AC3E}">
        <p14:creationId xmlns:p14="http://schemas.microsoft.com/office/powerpoint/2010/main" val="714003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z="1400" dirty="0" smtClean="0"/>
              <a:t>This slide is an example of</a:t>
            </a:r>
            <a:r>
              <a:rPr lang="en-US" sz="1400" baseline="0" dirty="0" smtClean="0"/>
              <a:t> how CCCs can be combined in a lesson to deepen and broaden understanding for a broad range of learners, starting with CCCs for prerequisite and emergent skills and knowledge working</a:t>
            </a:r>
            <a:r>
              <a:rPr lang="en-US" sz="1400" dirty="0" smtClean="0"/>
              <a:t> up to CCC’s that connect skills</a:t>
            </a:r>
            <a:r>
              <a:rPr lang="en-US" sz="1400" baseline="0" dirty="0" smtClean="0"/>
              <a:t>.</a:t>
            </a:r>
          </a:p>
          <a:p>
            <a:pPr>
              <a:spcBef>
                <a:spcPct val="0"/>
              </a:spcBef>
            </a:pPr>
            <a:endParaRPr lang="en-US" sz="1400" baseline="0" dirty="0" smtClean="0"/>
          </a:p>
          <a:p>
            <a:pPr>
              <a:spcBef>
                <a:spcPct val="0"/>
              </a:spcBef>
              <a:buFontTx/>
              <a:buChar char="•"/>
            </a:pPr>
            <a:r>
              <a:rPr lang="en-US" sz="1400" dirty="0" smtClean="0"/>
              <a:t>Instructional Families represent “bundles” of related CCCs that have a common instructional basis. Hence, these bundles may be taught within a an Instructional Unit. It is critical to use a holistic approach to teaching the CCCs rather than a discrete or one-by-one checklist approach.</a:t>
            </a:r>
          </a:p>
          <a:p>
            <a:pPr>
              <a:spcBef>
                <a:spcPct val="0"/>
              </a:spcBef>
              <a:buFontTx/>
              <a:buChar char="•"/>
            </a:pPr>
            <a:endParaRPr lang="en-US" sz="1400" dirty="0"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F49D2-DE46-4689-AD68-73E9F86E50AE}" type="slidenum">
              <a:rPr lang="en-US">
                <a:cs typeface="Arial" charset="0"/>
              </a:rPr>
              <a:pPr fontAlgn="base">
                <a:spcBef>
                  <a:spcPct val="0"/>
                </a:spcBef>
                <a:spcAft>
                  <a:spcPct val="0"/>
                </a:spcAft>
              </a:pPr>
              <a:t>22</a:t>
            </a:fld>
            <a:endParaRPr lang="en-US" dirty="0">
              <a:cs typeface="Arial" charset="0"/>
            </a:endParaRPr>
          </a:p>
        </p:txBody>
      </p:sp>
    </p:spTree>
    <p:extLst>
      <p:ext uri="{BB962C8B-B14F-4D97-AF65-F5344CB8AC3E}">
        <p14:creationId xmlns:p14="http://schemas.microsoft.com/office/powerpoint/2010/main" val="833709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897243">
              <a:buFont typeface="Arial" pitchFamily="34" charset="0"/>
              <a:buChar char="•"/>
              <a:defRPr/>
            </a:pPr>
            <a:r>
              <a:rPr lang="en-US" dirty="0" smtClean="0"/>
              <a:t>The Instructional Families define the “what” – organizing the Core Content Connectors in easily interpretable visuals that illustrate</a:t>
            </a:r>
            <a:r>
              <a:rPr lang="en-US" baseline="0" dirty="0" smtClean="0"/>
              <a:t> how related CCCs are emphasized within a subject area</a:t>
            </a:r>
            <a:endParaRPr lang="en-US" dirty="0" smtClean="0"/>
          </a:p>
          <a:p>
            <a:pPr defTabSz="897243">
              <a:defRPr/>
            </a:pPr>
            <a:endParaRPr lang="en-US" dirty="0" smtClean="0"/>
          </a:p>
          <a:p>
            <a:pPr defTabSz="897243">
              <a:buFont typeface="Arial" pitchFamily="34" charset="0"/>
              <a:buChar char="•"/>
              <a:defRPr/>
            </a:pPr>
            <a:r>
              <a:rPr lang="en-US" dirty="0" smtClean="0"/>
              <a:t>The Element cards, when used in combination with other NCSC CCSS instructional tools, define the “how” by providing ways in which teachers can address grade-specific academic content for students with significant</a:t>
            </a:r>
            <a:r>
              <a:rPr lang="en-US" baseline="0" dirty="0" smtClean="0"/>
              <a:t> cognitive disabilities</a:t>
            </a:r>
            <a:r>
              <a:rPr lang="en-US" dirty="0" smtClean="0"/>
              <a:t>, even if students have not had an opportunity learn this content previously. </a:t>
            </a:r>
          </a:p>
          <a:p>
            <a:pPr defTabSz="897243">
              <a:buFont typeface="Arial" pitchFamily="34" charset="0"/>
              <a:buChar char="•"/>
              <a:defRPr/>
            </a:pPr>
            <a:endParaRPr lang="en-US" dirty="0" smtClean="0"/>
          </a:p>
          <a:p>
            <a:pPr defTabSz="897243">
              <a:buFont typeface="Arial" pitchFamily="34" charset="0"/>
              <a:buChar char="•"/>
              <a:defRPr/>
            </a:pPr>
            <a:r>
              <a:rPr lang="en-US" dirty="0" smtClean="0"/>
              <a:t>These tools:</a:t>
            </a:r>
          </a:p>
          <a:p>
            <a:pPr marL="448622" lvl="1" defTabSz="897243">
              <a:buFont typeface="Arial" pitchFamily="34" charset="0"/>
              <a:buChar char="•"/>
              <a:defRPr/>
            </a:pPr>
            <a:r>
              <a:rPr lang="en-US" sz="2300" dirty="0"/>
              <a:t>Are to be used in conjunction with rich instructional resources (e.g., NCSC instructional resources, etc.) as indicated on the schema;</a:t>
            </a:r>
          </a:p>
          <a:p>
            <a:pPr marL="448622" lvl="1" defTabSz="897243">
              <a:buFont typeface="Arial" pitchFamily="34" charset="0"/>
              <a:buChar char="•"/>
              <a:defRPr/>
            </a:pPr>
            <a:r>
              <a:rPr lang="en-US" sz="2300" dirty="0"/>
              <a:t>Provide challenging and attainable content that is observable and measurable for use in instruction and a thorough system of assessments;</a:t>
            </a:r>
          </a:p>
          <a:p>
            <a:pPr marL="448622" lvl="1" defTabSz="897243">
              <a:buFont typeface="Arial" pitchFamily="34" charset="0"/>
              <a:buChar char="•"/>
              <a:defRPr/>
            </a:pPr>
            <a:r>
              <a:rPr lang="en-US" sz="2300" dirty="0"/>
              <a:t>Provide guidance on how to “unpack” the instructional and assessed content; and </a:t>
            </a:r>
            <a:endParaRPr lang="en-US" sz="2300" dirty="0">
              <a:solidFill>
                <a:srgbClr val="FF0000"/>
              </a:solidFill>
            </a:endParaRPr>
          </a:p>
          <a:p>
            <a:pPr marL="448622" lvl="1" defTabSz="897243">
              <a:buFont typeface="Arial" pitchFamily="34" charset="0"/>
              <a:buChar char="•"/>
              <a:defRPr/>
            </a:pPr>
            <a:r>
              <a:rPr lang="en-US" sz="2300" dirty="0"/>
              <a:t>Promote  suggested instructional strategies, supports and scaffolds for teaching challenging academic.</a:t>
            </a:r>
            <a:endParaRPr lang="en-US" sz="2300" dirty="0">
              <a:solidFill>
                <a:srgbClr val="FF0000"/>
              </a:solidFill>
            </a:endParaRPr>
          </a:p>
          <a:p>
            <a:pPr defTabSz="897243">
              <a:buFont typeface="Arial" pitchFamily="34" charset="0"/>
              <a:buChar char="•"/>
              <a:defRPr/>
            </a:pPr>
            <a:endParaRPr lang="en-US" dirty="0" smtClean="0"/>
          </a:p>
          <a:p>
            <a:pPr defTabSz="897243">
              <a:buFont typeface="Arial" pitchFamily="34" charset="0"/>
              <a:buChar char="•"/>
              <a:defRPr/>
            </a:pPr>
            <a:endParaRPr lang="en-US" dirty="0" smtClean="0"/>
          </a:p>
          <a:p>
            <a:pPr defTabSz="897243">
              <a:buFont typeface="Arial" pitchFamily="34" charset="0"/>
              <a:buNone/>
              <a:defRPr/>
            </a:pPr>
            <a:endParaRPr lang="en-US" dirty="0" smtClean="0"/>
          </a:p>
          <a:p>
            <a:pPr defTabSz="897243">
              <a:buFont typeface="Arial" pitchFamily="34" charset="0"/>
              <a:buChar char="•"/>
              <a:defRPr/>
            </a:pPr>
            <a:endParaRPr lang="en-US" dirty="0" smtClean="0"/>
          </a:p>
          <a:p>
            <a:pPr defTabSz="897243">
              <a:buFont typeface="Arial" pitchFamily="34" charset="0"/>
              <a:buChar char="•"/>
              <a:defRPr/>
            </a:pPr>
            <a:endParaRPr lang="en-US" dirty="0" smtClean="0"/>
          </a:p>
          <a:p>
            <a:pPr defTabSz="897243">
              <a:defRPr/>
            </a:pPr>
            <a:endParaRPr lang="en-US" dirty="0" smtClean="0"/>
          </a:p>
          <a:p>
            <a:pPr defTabSz="89724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24</a:t>
            </a:fld>
            <a:endParaRPr lang="en-US"/>
          </a:p>
        </p:txBody>
      </p:sp>
    </p:spTree>
    <p:extLst>
      <p:ext uri="{BB962C8B-B14F-4D97-AF65-F5344CB8AC3E}">
        <p14:creationId xmlns:p14="http://schemas.microsoft.com/office/powerpoint/2010/main" val="2469384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457200" y="4191000"/>
            <a:ext cx="5943600" cy="4724400"/>
          </a:xfrm>
        </p:spPr>
        <p:txBody>
          <a:bodyPr wrap="square" numCol="1" anchor="t" anchorCtr="0" compatLnSpc="1">
            <a:prstTxWarp prst="textNoShape">
              <a:avLst/>
            </a:prstTxWarp>
            <a:noAutofit/>
          </a:bodyPr>
          <a:lstStyle/>
          <a:p>
            <a:pPr>
              <a:lnSpc>
                <a:spcPct val="90000"/>
              </a:lnSpc>
              <a:spcBef>
                <a:spcPct val="0"/>
              </a:spcBef>
              <a:buFontTx/>
              <a:buChar char="•"/>
            </a:pPr>
            <a:r>
              <a:rPr lang="en-US" u="sng" dirty="0" smtClean="0"/>
              <a:t>The first view of the instructional families is a chart that illustrates the distribution and changes in emphasis of the core content, knowledge and skills that students with the most significant cognitive disabilities are expected to learn at each grade to promote success in the next grade and to reach the learning targets within the LPF and the CCSS. </a:t>
            </a:r>
          </a:p>
          <a:p>
            <a:pPr>
              <a:lnSpc>
                <a:spcPct val="90000"/>
              </a:lnSpc>
              <a:spcBef>
                <a:spcPct val="0"/>
              </a:spcBef>
              <a:buFontTx/>
              <a:buChar char="•"/>
            </a:pPr>
            <a:endParaRPr lang="en-US" dirty="0" smtClean="0"/>
          </a:p>
          <a:p>
            <a:pPr>
              <a:lnSpc>
                <a:spcPct val="90000"/>
              </a:lnSpc>
              <a:spcBef>
                <a:spcPct val="0"/>
              </a:spcBef>
              <a:buFontTx/>
              <a:buChar char="•"/>
            </a:pPr>
            <a:r>
              <a:rPr lang="en-US" dirty="0" smtClean="0"/>
              <a:t>As shown, the distribution of families and the </a:t>
            </a:r>
            <a:r>
              <a:rPr lang="en-US" b="1" dirty="0" smtClean="0"/>
              <a:t>number</a:t>
            </a:r>
            <a:r>
              <a:rPr lang="en-US" dirty="0" smtClean="0"/>
              <a:t> of CCCs in each family in a domain by grade clearly varies across grades k – high school.</a:t>
            </a:r>
          </a:p>
          <a:p>
            <a:pPr>
              <a:lnSpc>
                <a:spcPct val="90000"/>
              </a:lnSpc>
              <a:spcBef>
                <a:spcPct val="0"/>
              </a:spcBef>
              <a:buFontTx/>
              <a:buChar char="•"/>
            </a:pPr>
            <a:endParaRPr lang="en-US" dirty="0" smtClean="0"/>
          </a:p>
          <a:p>
            <a:pPr>
              <a:lnSpc>
                <a:spcPct val="90000"/>
              </a:lnSpc>
              <a:spcBef>
                <a:spcPct val="0"/>
              </a:spcBef>
              <a:buFontTx/>
              <a:buChar char="•"/>
            </a:pPr>
            <a:r>
              <a:rPr lang="en-US" dirty="0" smtClean="0"/>
              <a:t>This sample view of Data Analysis I and II (DPS-1 and DPS-2) also connects the learning targets of the Learning Progressions Frameworks to the distribution of the Instructional Families and CCCs. Note that the Learning Targets become more sophisticated as you move up through the grades and that the emphasis (distribution of instructional families) changes as well.</a:t>
            </a:r>
          </a:p>
          <a:p>
            <a:pPr>
              <a:lnSpc>
                <a:spcPct val="90000"/>
              </a:lnSpc>
              <a:spcBef>
                <a:spcPct val="0"/>
              </a:spcBef>
              <a:buFontTx/>
              <a:buChar char="•"/>
            </a:pPr>
            <a:endParaRPr lang="en-US" dirty="0" smtClean="0"/>
          </a:p>
          <a:p>
            <a:pPr>
              <a:lnSpc>
                <a:spcPct val="90000"/>
              </a:lnSpc>
              <a:spcBef>
                <a:spcPct val="0"/>
              </a:spcBef>
              <a:buFontTx/>
              <a:buChar char="•"/>
            </a:pPr>
            <a:r>
              <a:rPr lang="en-US" dirty="0" smtClean="0"/>
              <a:t>Students are expected to build their knowledge and be successful with more challenging concepts across the grade levels (for example, from representing and interpreting data toward drawing inferences about a distribution of data). Student mastery of skills at each grade level promotes student learning of more challenging concepts.</a:t>
            </a:r>
          </a:p>
          <a:p>
            <a:pPr>
              <a:lnSpc>
                <a:spcPct val="90000"/>
              </a:lnSpc>
              <a:spcBef>
                <a:spcPct val="0"/>
              </a:spcBef>
              <a:buFontTx/>
              <a:buChar char="•"/>
            </a:pPr>
            <a:endParaRPr lang="en-US" dirty="0" smtClean="0"/>
          </a:p>
          <a:p>
            <a:pPr>
              <a:lnSpc>
                <a:spcPct val="90000"/>
              </a:lnSpc>
              <a:spcBef>
                <a:spcPct val="0"/>
              </a:spcBef>
              <a:buFontTx/>
              <a:buChar char="•"/>
            </a:pPr>
            <a:r>
              <a:rPr lang="en-US" dirty="0" smtClean="0"/>
              <a:t>The view shows the distribution and emphasis of the five instructional families and the number of related  CCCs for Kindergarten through high school.  For example, in grades 7 – HS, all five of the instructional families are indicated where as in grade 5, two instructional families are included.</a:t>
            </a:r>
          </a:p>
          <a:p>
            <a:pPr>
              <a:lnSpc>
                <a:spcPct val="90000"/>
              </a:lnSpc>
              <a:spcBef>
                <a:spcPct val="0"/>
              </a:spcBef>
            </a:pPr>
            <a:endParaRPr lang="en-US" dirty="0" smtClean="0"/>
          </a:p>
          <a:p>
            <a:pPr>
              <a:lnSpc>
                <a:spcPct val="90000"/>
              </a:lnSpc>
              <a:spcBef>
                <a:spcPct val="0"/>
              </a:spcBef>
              <a:buFontTx/>
              <a:buChar char="•"/>
            </a:pPr>
            <a:r>
              <a:rPr lang="en-US" dirty="0" smtClean="0"/>
              <a:t>Given that students may receive instruction in multi-grade classrooms, a teacher can quickly see where there is an “overlap” of instructional families across grades. The teacher can then plan instruction that addresses related content within and across families at appropriate levels of instruction for different students within the same lesson.</a:t>
            </a:r>
          </a:p>
          <a:p>
            <a:pPr>
              <a:lnSpc>
                <a:spcPct val="90000"/>
              </a:lnSpc>
              <a:spcBef>
                <a:spcPct val="0"/>
              </a:spcBef>
            </a:pPr>
            <a:endParaRPr lang="en-US" dirty="0"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6D67F6-D5E2-4772-86F1-53F2059F9C8F}" type="slidenum">
              <a:rPr lang="en-US">
                <a:cs typeface="Arial" charset="0"/>
              </a:rPr>
              <a:pPr fontAlgn="base">
                <a:spcBef>
                  <a:spcPct val="0"/>
                </a:spcBef>
                <a:spcAft>
                  <a:spcPct val="0"/>
                </a:spcAft>
              </a:pPr>
              <a:t>25</a:t>
            </a:fld>
            <a:endParaRPr lang="en-US" dirty="0">
              <a:cs typeface="Arial" charset="0"/>
            </a:endParaRPr>
          </a:p>
        </p:txBody>
      </p:sp>
    </p:spTree>
    <p:extLst>
      <p:ext uri="{BB962C8B-B14F-4D97-AF65-F5344CB8AC3E}">
        <p14:creationId xmlns:p14="http://schemas.microsoft.com/office/powerpoint/2010/main" val="1610001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897243">
              <a:buFont typeface="Arial" pitchFamily="34" charset="0"/>
              <a:buChar char="•"/>
              <a:defRPr/>
            </a:pPr>
            <a:r>
              <a:rPr lang="en-US" dirty="0" smtClean="0"/>
              <a:t>This view of the instructional families illustrates the distribution of families and the specific CCCs in each family by grade-band (K-4). It also reflects the instructional families and CCCs’ relationship to the learning progressions by demonstrating the relationship to the elementary grade band learning target (big ideas). Additional charts in this view illustrate the overview of the CCCs by grade-bands 5 – 8 and high school. </a:t>
            </a:r>
          </a:p>
          <a:p>
            <a:pPr defTabSz="897243">
              <a:defRPr/>
            </a:pPr>
            <a:endParaRPr lang="en-US" dirty="0" smtClean="0"/>
          </a:p>
          <a:p>
            <a:pPr defTabSz="897243">
              <a:buFont typeface="Arial" pitchFamily="34" charset="0"/>
              <a:buChar char="•"/>
              <a:defRPr/>
            </a:pPr>
            <a:r>
              <a:rPr lang="en-US" i="0" baseline="0" dirty="0" smtClean="0"/>
              <a:t>There is a difference in the number of CCCs within a family within and across the grade levels. It clearly shows the instructional family emphasis and specific CCCs within and across grades K - 4. </a:t>
            </a:r>
          </a:p>
          <a:p>
            <a:pPr defTabSz="897243">
              <a:defRPr/>
            </a:pPr>
            <a:endParaRPr lang="en-US" dirty="0" smtClean="0"/>
          </a:p>
          <a:p>
            <a:pPr>
              <a:buFont typeface="Arial" pitchFamily="34" charset="0"/>
              <a:buChar char="•"/>
            </a:pPr>
            <a:r>
              <a:rPr lang="en-US" dirty="0" smtClean="0"/>
              <a:t>In this example </a:t>
            </a:r>
            <a:r>
              <a:rPr lang="en-US" baseline="0" dirty="0" smtClean="0"/>
              <a:t>of the CCCs chart, the specific CCCs are indicated by families in the Strand of Data Analysis I (DPS-1).  </a:t>
            </a:r>
          </a:p>
          <a:p>
            <a:pPr>
              <a:buFont typeface="Arial" pitchFamily="34" charset="0"/>
              <a:buChar char="•"/>
            </a:pPr>
            <a:endParaRPr lang="en-US" baseline="0" dirty="0" smtClean="0"/>
          </a:p>
          <a:p>
            <a:pPr>
              <a:buFont typeface="Arial" pitchFamily="34" charset="0"/>
              <a:buChar char="•"/>
            </a:pPr>
            <a:r>
              <a:rPr lang="en-US" baseline="0" dirty="0" smtClean="0"/>
              <a:t>Three of the  Instructional Families in Data Analysis, </a:t>
            </a:r>
            <a:r>
              <a:rPr lang="en-US" i="1" baseline="0" dirty="0" smtClean="0"/>
              <a:t>Formulate Questions/ Plan Research; Represent &amp; Interpret Data </a:t>
            </a:r>
            <a:r>
              <a:rPr lang="en-US" baseline="0" dirty="0" smtClean="0"/>
              <a:t>and </a:t>
            </a:r>
            <a:r>
              <a:rPr lang="en-US" i="1" baseline="0" dirty="0" smtClean="0"/>
              <a:t>Draw Conclusions from Data Collection</a:t>
            </a:r>
            <a:r>
              <a:rPr lang="en-US" i="0" baseline="0" dirty="0" smtClean="0"/>
              <a:t>, are shown. Notice the relationship between the three families at the five grade levels (K-4). </a:t>
            </a:r>
          </a:p>
          <a:p>
            <a:pPr>
              <a:buFont typeface="Arial" pitchFamily="34" charset="0"/>
              <a:buChar char="•"/>
            </a:pPr>
            <a:endParaRPr lang="en-US" i="0" baseline="0" dirty="0" smtClean="0"/>
          </a:p>
          <a:p>
            <a:pPr>
              <a:buFont typeface="Arial" pitchFamily="34" charset="0"/>
              <a:buChar char="•"/>
            </a:pPr>
            <a:r>
              <a:rPr lang="en-US" i="0" baseline="0" dirty="0" smtClean="0"/>
              <a:t>There is a difference in the number of CCCs within a family within and across the grade levels. </a:t>
            </a:r>
          </a:p>
          <a:p>
            <a:pPr>
              <a:buFont typeface="Arial" pitchFamily="34" charset="0"/>
              <a:buNone/>
            </a:pPr>
            <a:endParaRPr lang="en-US" i="0" baseline="0" dirty="0" smtClean="0"/>
          </a:p>
          <a:p>
            <a:pPr>
              <a:buFont typeface="Arial" pitchFamily="34" charset="0"/>
              <a:buChar char="•"/>
            </a:pPr>
            <a:r>
              <a:rPr lang="en-US" i="0" baseline="0" dirty="0" smtClean="0"/>
              <a:t>Note that for each CCC, there is a reference to the CCSS.</a:t>
            </a:r>
          </a:p>
          <a:p>
            <a:pPr>
              <a:buFont typeface="Arial" pitchFamily="34" charset="0"/>
              <a:buChar char="•"/>
            </a:pPr>
            <a:endParaRPr lang="en-US" i="0" baseline="0" dirty="0" smtClean="0"/>
          </a:p>
          <a:p>
            <a:pPr>
              <a:buFont typeface="Arial" pitchFamily="34" charset="0"/>
              <a:buChar char="•"/>
            </a:pPr>
            <a:r>
              <a:rPr lang="en-US" i="0" baseline="0" dirty="0" smtClean="0"/>
              <a:t>Provide language around the model and why all is this – how the pieces go together; add language that Mariel said; </a:t>
            </a:r>
          </a:p>
          <a:p>
            <a:pPr>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26</a:t>
            </a:fld>
            <a:endParaRPr lang="en-US"/>
          </a:p>
        </p:txBody>
      </p:sp>
    </p:spTree>
    <p:extLst>
      <p:ext uri="{BB962C8B-B14F-4D97-AF65-F5344CB8AC3E}">
        <p14:creationId xmlns:p14="http://schemas.microsoft.com/office/powerpoint/2010/main" val="395033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CCSS will be discussed in next slide.</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A576F5-509C-4A1E-95A3-E944BA56BAD9}" type="slidenum">
              <a:rPr lang="en-US">
                <a:cs typeface="Arial" charset="0"/>
              </a:rPr>
              <a:pPr fontAlgn="base">
                <a:spcBef>
                  <a:spcPct val="0"/>
                </a:spcBef>
                <a:spcAft>
                  <a:spcPct val="0"/>
                </a:spcAft>
              </a:pPr>
              <a:t>4</a:t>
            </a:fld>
            <a:endParaRPr lang="en-US" dirty="0">
              <a:cs typeface="Arial" charset="0"/>
            </a:endParaRPr>
          </a:p>
        </p:txBody>
      </p:sp>
    </p:spTree>
    <p:extLst>
      <p:ext uri="{BB962C8B-B14F-4D97-AF65-F5344CB8AC3E}">
        <p14:creationId xmlns:p14="http://schemas.microsoft.com/office/powerpoint/2010/main" val="442386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lvl="2" defTabSz="897243">
              <a:buFont typeface="Arial" pitchFamily="34" charset="0"/>
              <a:buChar char="•"/>
              <a:defRPr/>
            </a:pPr>
            <a:r>
              <a:rPr lang="en-US" dirty="0" smtClean="0"/>
              <a:t>This</a:t>
            </a:r>
            <a:r>
              <a:rPr lang="en-US" baseline="0" dirty="0" smtClean="0"/>
              <a:t> is a sample of an Element Card that details its structure and content.  Now let’s take a closer look at the element card. (Please note: the fifth module in the suite of the Mathematical Graduated Understandings describes in great detail the purpose, content, and use of the Element Cards).</a:t>
            </a:r>
          </a:p>
          <a:p>
            <a:pPr marL="0" lvl="2" defTabSz="897243">
              <a:buFont typeface="Arial" pitchFamily="34" charset="0"/>
              <a:buChar char="•"/>
              <a:defRPr/>
            </a:pPr>
            <a:endParaRPr lang="en-US" baseline="0" dirty="0" smtClean="0"/>
          </a:p>
          <a:p>
            <a:pPr marL="0" lvl="2" defTabSz="897243">
              <a:buFont typeface="Arial" pitchFamily="34" charset="0"/>
              <a:buChar char="•"/>
              <a:defRPr/>
            </a:pPr>
            <a:r>
              <a:rPr lang="en-US" baseline="0" dirty="0" smtClean="0"/>
              <a:t>The first component of the Element Card is the </a:t>
            </a:r>
            <a:r>
              <a:rPr lang="en-US" b="1" u="sng" baseline="0" dirty="0" smtClean="0"/>
              <a:t>CCSS</a:t>
            </a:r>
            <a:r>
              <a:rPr lang="en-US" b="0" u="none" baseline="0" dirty="0" smtClean="0"/>
              <a:t>:</a:t>
            </a:r>
            <a:r>
              <a:rPr lang="en-US" baseline="0" dirty="0" smtClean="0"/>
              <a:t> </a:t>
            </a:r>
            <a:r>
              <a:rPr lang="en-US" dirty="0" smtClean="0"/>
              <a:t>This is the Common Core State Standard on which the CCC is based. </a:t>
            </a:r>
            <a:r>
              <a:rPr lang="en-US" baseline="0" dirty="0" smtClean="0"/>
              <a:t>For this particular card, we can see that the CCSS is the 1</a:t>
            </a:r>
            <a:r>
              <a:rPr lang="en-US" baseline="30000" dirty="0" smtClean="0"/>
              <a:t>st</a:t>
            </a:r>
            <a:r>
              <a:rPr lang="en-US" baseline="0" dirty="0" smtClean="0"/>
              <a:t> grade, Measurement and Data standard #4;</a:t>
            </a:r>
          </a:p>
          <a:p>
            <a:pPr marL="448622" lvl="3" defTabSz="897243">
              <a:buFont typeface="Arial" pitchFamily="34" charset="0"/>
              <a:buChar char="•"/>
              <a:defRPr/>
            </a:pPr>
            <a:endParaRPr lang="en-US" baseline="0" dirty="0" smtClean="0"/>
          </a:p>
          <a:p>
            <a:pPr marL="448622" lvl="3" defTabSz="897243">
              <a:buFont typeface="Arial" pitchFamily="34" charset="0"/>
              <a:buChar char="•"/>
              <a:defRPr/>
            </a:pPr>
            <a:r>
              <a:rPr lang="en-US" dirty="0" smtClean="0"/>
              <a:t>The second component is the </a:t>
            </a:r>
            <a:r>
              <a:rPr lang="en-US" b="1" u="sng" dirty="0" smtClean="0"/>
              <a:t>Core Content Connector</a:t>
            </a:r>
            <a:r>
              <a:rPr lang="en-US" dirty="0" smtClean="0"/>
              <a:t>: The nomenclature used to identify the CCC is followed by a statement of the grade-specific CCC.</a:t>
            </a:r>
          </a:p>
          <a:p>
            <a:pPr marL="448622" lvl="3" defTabSz="897243">
              <a:defRPr/>
            </a:pPr>
            <a:endParaRPr lang="en-US" dirty="0" smtClean="0"/>
          </a:p>
          <a:p>
            <a:pPr marL="448622" lvl="3" defTabSz="897243">
              <a:buFont typeface="Arial" pitchFamily="34" charset="0"/>
              <a:buChar char="•"/>
              <a:defRPr/>
            </a:pPr>
            <a:r>
              <a:rPr lang="en-US" dirty="0" smtClean="0"/>
              <a:t>The third row provides the related </a:t>
            </a:r>
            <a:r>
              <a:rPr lang="en-US" b="1" u="sng" dirty="0" smtClean="0"/>
              <a:t>LPF Strand</a:t>
            </a:r>
            <a:r>
              <a:rPr lang="en-US" b="1" dirty="0" smtClean="0"/>
              <a:t> </a:t>
            </a:r>
            <a:r>
              <a:rPr lang="en-US" dirty="0" smtClean="0"/>
              <a:t>followed by the </a:t>
            </a:r>
            <a:r>
              <a:rPr lang="en-US" b="1" u="sng" dirty="0" smtClean="0"/>
              <a:t>Instructional Family </a:t>
            </a:r>
            <a:r>
              <a:rPr lang="en-US" dirty="0" smtClean="0"/>
              <a:t> that contains this CCC. In this example, the instructional family is  </a:t>
            </a:r>
            <a:r>
              <a:rPr lang="en-US" i="1" dirty="0" smtClean="0"/>
              <a:t>Draws Conclusions from Data Collection</a:t>
            </a:r>
            <a:r>
              <a:rPr lang="en-US" dirty="0" smtClean="0"/>
              <a:t>.  </a:t>
            </a:r>
          </a:p>
          <a:p>
            <a:pPr marL="448622" lvl="3" defTabSz="897243">
              <a:defRPr/>
            </a:pPr>
            <a:endParaRPr lang="en-US" dirty="0" smtClean="0"/>
          </a:p>
          <a:p>
            <a:pPr marL="448622" lvl="3" defTabSz="897243">
              <a:buFont typeface="Arial" pitchFamily="34" charset="0"/>
              <a:buChar char="•"/>
              <a:defRPr/>
            </a:pPr>
            <a:r>
              <a:rPr lang="en-US" dirty="0" smtClean="0"/>
              <a:t>The next row on this slide denotes the related </a:t>
            </a:r>
            <a:r>
              <a:rPr lang="en-US" b="1" u="sng" dirty="0" smtClean="0"/>
              <a:t>Progress Indicator</a:t>
            </a:r>
            <a:r>
              <a:rPr lang="en-US" dirty="0" smtClean="0"/>
              <a:t> of the LPF. The Progress Indicator related to this particular CCC is  Data, Probability and Statistic (DPS)-1e. </a:t>
            </a:r>
          </a:p>
          <a:p>
            <a:pPr marL="448622" lvl="3" defTabSz="897243">
              <a:buFont typeface="Arial" pitchFamily="34" charset="0"/>
              <a:buChar char="•"/>
              <a:defRPr/>
            </a:pPr>
            <a:endParaRPr lang="en-US" dirty="0" smtClean="0"/>
          </a:p>
          <a:p>
            <a:pPr marL="448622" lvl="3" defTabSz="897243">
              <a:buFont typeface="Arial" pitchFamily="34" charset="0"/>
              <a:buChar char="•"/>
              <a:defRPr/>
            </a:pPr>
            <a:r>
              <a:rPr lang="en-US" b="0" u="none" baseline="0" dirty="0" smtClean="0"/>
              <a:t>The next row contains the </a:t>
            </a:r>
            <a:r>
              <a:rPr lang="en-US" b="1" u="sng" baseline="0" dirty="0" smtClean="0"/>
              <a:t>Essential Understandings</a:t>
            </a:r>
            <a:r>
              <a:rPr lang="en-US" b="0" u="none" baseline="0" dirty="0" smtClean="0"/>
              <a:t> including Concrete and Representation.</a:t>
            </a:r>
            <a:r>
              <a:rPr lang="en-US" baseline="0" dirty="0" smtClean="0"/>
              <a:t> </a:t>
            </a:r>
          </a:p>
          <a:p>
            <a:pPr marL="897243" lvl="4" defTabSz="897243">
              <a:buFont typeface="Arial" pitchFamily="34" charset="0"/>
              <a:buChar char="•"/>
              <a:defRPr/>
            </a:pPr>
            <a:r>
              <a:rPr lang="en-US" sz="2100" b="1" u="sng" dirty="0"/>
              <a:t>Mathematical Concrete</a:t>
            </a:r>
            <a:r>
              <a:rPr lang="en-US" sz="1900" dirty="0"/>
              <a:t>:</a:t>
            </a:r>
          </a:p>
          <a:p>
            <a:pPr marL="1345866" lvl="5" defTabSz="897243">
              <a:buFont typeface="Arial" pitchFamily="34" charset="0"/>
              <a:buChar char="•"/>
              <a:defRPr/>
            </a:pPr>
            <a:r>
              <a:rPr lang="en-US" sz="2100" dirty="0"/>
              <a:t>Fundamental mathematical concepts and skills to address the content described in the grade-level CCCs.</a:t>
            </a:r>
          </a:p>
          <a:p>
            <a:pPr lvl="2">
              <a:buFont typeface="Arial" pitchFamily="34" charset="0"/>
              <a:buChar char="•"/>
            </a:pPr>
            <a:r>
              <a:rPr lang="en-US" sz="2100" b="1" u="sng" dirty="0"/>
              <a:t>Mathematical Representation</a:t>
            </a:r>
            <a:r>
              <a:rPr lang="en-US" sz="2100" dirty="0"/>
              <a:t>:</a:t>
            </a:r>
          </a:p>
          <a:p>
            <a:pPr lvl="3">
              <a:buFont typeface="Arial" pitchFamily="34" charset="0"/>
              <a:buChar char="•"/>
            </a:pPr>
            <a:r>
              <a:rPr lang="en-US" sz="2100" dirty="0"/>
              <a:t>Specific symbols or referents related  to the concepts and skills to apply when problem solving (e.g., mathematical  symbols and operations of addition, subtraction, multiplication, division, fractions, equations).</a:t>
            </a:r>
          </a:p>
          <a:p>
            <a:pPr marL="448622" lvl="3" defTabSz="897243">
              <a:defRPr/>
            </a:pPr>
            <a:endParaRPr lang="en-US" dirty="0" smtClean="0"/>
          </a:p>
          <a:p>
            <a:pPr marL="448622" lvl="3" defTabSz="897243">
              <a:buFont typeface="Arial" pitchFamily="34" charset="0"/>
              <a:buChar char="•"/>
              <a:defRPr/>
            </a:pPr>
            <a:r>
              <a:rPr lang="en-US" dirty="0" smtClean="0"/>
              <a:t>The final two </a:t>
            </a:r>
            <a:r>
              <a:rPr lang="en-US" baseline="0" dirty="0" smtClean="0"/>
              <a:t>rows provide examples of strategies and supports/scaffolds for teaching the concepts and skills found within the CCC</a:t>
            </a:r>
            <a:r>
              <a:rPr lang="en-US" dirty="0" smtClean="0"/>
              <a:t>:</a:t>
            </a:r>
          </a:p>
          <a:p>
            <a:pPr marL="897243" lvl="4" defTabSz="897243">
              <a:buFont typeface="Arial" pitchFamily="34" charset="0"/>
              <a:buChar char="•"/>
              <a:defRPr/>
            </a:pPr>
            <a:r>
              <a:rPr lang="en-US" dirty="0" smtClean="0"/>
              <a:t>The </a:t>
            </a:r>
            <a:r>
              <a:rPr lang="en-US" b="1" dirty="0" smtClean="0"/>
              <a:t>Suggested Instructional Strategies </a:t>
            </a:r>
            <a:r>
              <a:rPr lang="en-US" dirty="0" smtClean="0"/>
              <a:t>section provides examples of evidenced-based strategies supporting instruction at varying levels of challenge; and </a:t>
            </a:r>
          </a:p>
          <a:p>
            <a:pPr marL="897243" lvl="4" defTabSz="897243">
              <a:defRPr/>
            </a:pPr>
            <a:endParaRPr lang="en-US" dirty="0" smtClean="0"/>
          </a:p>
          <a:p>
            <a:pPr marL="897243" lvl="4" defTabSz="897243">
              <a:buFont typeface="Arial" pitchFamily="34" charset="0"/>
              <a:buChar char="•"/>
              <a:defRPr/>
            </a:pPr>
            <a:r>
              <a:rPr lang="en-US" dirty="0" smtClean="0"/>
              <a:t>The </a:t>
            </a:r>
            <a:r>
              <a:rPr lang="en-US" b="1" dirty="0" smtClean="0"/>
              <a:t>Supports  and Scaffolds </a:t>
            </a:r>
            <a:r>
              <a:rPr lang="en-US" dirty="0" smtClean="0"/>
              <a:t>section provide suggestions of possible tools and materials that assist in the promotion of understanding and engagement with concepts. These suggested supports and scaffolds can provide a way for students to demonstrated what they know and can do.</a:t>
            </a:r>
          </a:p>
          <a:p>
            <a:pPr marL="0" lvl="2" defTabSz="897243">
              <a:defRPr/>
            </a:pPr>
            <a:endParaRPr lang="en-US" dirty="0" smtClean="0"/>
          </a:p>
          <a:p>
            <a:pPr marL="0" lvl="2" defTabSz="897243">
              <a:defRPr/>
            </a:pPr>
            <a:endParaRPr lang="en-US" dirty="0" smtClean="0"/>
          </a:p>
          <a:p>
            <a:pPr algn="ctr"/>
            <a:endParaRPr lang="en-US" dirty="0" smtClean="0"/>
          </a:p>
          <a:p>
            <a:pPr marL="448622" lvl="3" defTabSz="897243">
              <a:buFont typeface="Arial" pitchFamily="34" charset="0"/>
              <a:buChar char="•"/>
              <a:defRPr/>
            </a:pPr>
            <a:endParaRPr lang="en-US" dirty="0" smtClean="0"/>
          </a:p>
          <a:p>
            <a:pPr marL="0" lvl="2" defTabSz="897243">
              <a:buFont typeface="Arial" pitchFamily="34" charset="0"/>
              <a:buChar char="•"/>
              <a:defRPr/>
            </a:pPr>
            <a:endParaRPr lang="en-US" baseline="0" dirty="0" smtClean="0"/>
          </a:p>
          <a:p>
            <a:pPr marL="0" lvl="2" defTabSz="897243">
              <a:defRPr/>
            </a:pPr>
            <a:endParaRPr lang="en-US" baseline="0" dirty="0" smtClean="0"/>
          </a:p>
          <a:p>
            <a:pPr marL="448622" lvl="3" defTabSz="897243">
              <a:defRPr/>
            </a:pPr>
            <a:endParaRPr lang="en-US" dirty="0" smtClean="0"/>
          </a:p>
          <a:p>
            <a:pPr lvl="0"/>
            <a:endParaRPr lang="en-US" dirty="0" smtClean="0"/>
          </a:p>
          <a:p>
            <a:pPr marL="0" lvl="2" defTabSz="897243">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27</a:t>
            </a:fld>
            <a:endParaRPr lang="en-US"/>
          </a:p>
        </p:txBody>
      </p:sp>
    </p:spTree>
    <p:extLst>
      <p:ext uri="{BB962C8B-B14F-4D97-AF65-F5344CB8AC3E}">
        <p14:creationId xmlns:p14="http://schemas.microsoft.com/office/powerpoint/2010/main" val="1854772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897301">
              <a:buFont typeface="Arial" pitchFamily="34" charset="0"/>
              <a:buChar char="•"/>
              <a:defRPr/>
            </a:pPr>
            <a:r>
              <a:rPr lang="en-US" dirty="0"/>
              <a:t>The Curriculum Resource Guides help teachers to better understand how to teach the CCCs. </a:t>
            </a:r>
          </a:p>
          <a:p>
            <a:pPr marL="0" lvl="1" defTabSz="897301">
              <a:defRPr/>
            </a:pPr>
            <a:endParaRPr lang="en-US" dirty="0"/>
          </a:p>
          <a:p>
            <a:pPr marL="0" lvl="1" defTabSz="897301">
              <a:buFont typeface="Arial" pitchFamily="34" charset="0"/>
              <a:buChar char="•"/>
              <a:defRPr/>
            </a:pPr>
            <a:r>
              <a:rPr lang="en-US" dirty="0"/>
              <a:t>Both the Content Modules and Curriculum Resource Guides were developed and validated by content experts and special educators with extensive experience in adapting general curriculum for students with significant cognitive disabilities. </a:t>
            </a:r>
          </a:p>
          <a:p>
            <a:pPr marL="0" lvl="1" defTabSz="897301">
              <a:buFont typeface="Arial" pitchFamily="34" charset="0"/>
              <a:buChar char="•"/>
              <a:defRPr/>
            </a:pPr>
            <a:endParaRPr lang="en-US" dirty="0"/>
          </a:p>
          <a:p>
            <a:pPr marL="0" lvl="1" defTabSz="897301">
              <a:buFont typeface="Arial" pitchFamily="34" charset="0"/>
              <a:buChar char="•"/>
              <a:defRPr/>
            </a:pPr>
            <a:r>
              <a:rPr lang="en-US" dirty="0"/>
              <a:t>The Curriculum Resource Guides describe </a:t>
            </a:r>
            <a:r>
              <a:rPr lang="en-US" b="1" dirty="0"/>
              <a:t>how</a:t>
            </a:r>
            <a:r>
              <a:rPr lang="en-US" dirty="0"/>
              <a:t> to teach the content to students with the most significant cognitive disabilities whereas the Content Modules describe the mathematics content (what is being taught) in general education. </a:t>
            </a:r>
          </a:p>
          <a:p>
            <a:pPr marL="0" lvl="1" defTabSz="897301">
              <a:defRPr/>
            </a:pPr>
            <a:endParaRPr lang="en-US" dirty="0"/>
          </a:p>
          <a:p>
            <a:pPr marL="0" lvl="1" defTabSz="897301">
              <a:buFont typeface="Arial" pitchFamily="34" charset="0"/>
              <a:buChar char="•"/>
              <a:defRPr/>
            </a:pPr>
            <a:r>
              <a:rPr lang="en-US" dirty="0"/>
              <a:t>Together, the Content Modules and the Curriculum Resource Guides provide teachers with the necessary background knowledge to prepare students for the NCSC alternate assessment and offer examples of how the content is taught in general education, ideas for real life use, examples of universal design for learning, and ways to promote college and career readiness.  </a:t>
            </a:r>
          </a:p>
          <a:p>
            <a:pPr>
              <a:buFont typeface="Arial" pitchFamily="34" charset="0"/>
              <a:buNone/>
            </a:pPr>
            <a:endParaRPr lang="en-US" sz="2700" dirty="0"/>
          </a:p>
          <a:p>
            <a:endParaRPr lang="en-US" sz="2700" dirty="0"/>
          </a:p>
          <a:p>
            <a:pPr marL="448650" lvl="2" defTabSz="897301">
              <a:buFont typeface="Arial" pitchFamily="34" charset="0"/>
              <a:buChar char="•"/>
              <a:defRPr/>
            </a:pPr>
            <a:endParaRPr lang="en-US" sz="2400" dirty="0"/>
          </a:p>
          <a:p>
            <a:pPr marL="0" lvl="1" defTabSz="897301">
              <a:buFont typeface="Arial" pitchFamily="34" charset="0"/>
              <a:buChar char="•"/>
              <a:defRPr/>
            </a:pPr>
            <a:endParaRPr lang="en-US" sz="2400" dirty="0"/>
          </a:p>
          <a:p>
            <a:pPr defTabSz="897301">
              <a:buFont typeface="Arial" pitchFamily="34" charset="0"/>
              <a:buChar char="•"/>
              <a:defRPr/>
            </a:pP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9B656BF-2C31-47C1-84C2-3C9B8C2B743C}" type="slidenum">
              <a:rPr lang="en-US" smtClean="0"/>
              <a:pPr/>
              <a:t>28</a:t>
            </a:fld>
            <a:endParaRPr lang="en-US"/>
          </a:p>
        </p:txBody>
      </p:sp>
    </p:spTree>
    <p:extLst>
      <p:ext uri="{BB962C8B-B14F-4D97-AF65-F5344CB8AC3E}">
        <p14:creationId xmlns:p14="http://schemas.microsoft.com/office/powerpoint/2010/main" val="2105159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Example</a:t>
            </a:r>
            <a:r>
              <a:rPr lang="en-US" baseline="0" dirty="0" smtClean="0"/>
              <a:t> of sample materials provided</a:t>
            </a:r>
            <a:endParaRPr lang="en-US" dirty="0"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6B193B-D33B-4D03-86FA-09560C05F293}" type="slidenum">
              <a:rPr lang="en-US">
                <a:cs typeface="Arial" charset="0"/>
              </a:rPr>
              <a:pPr fontAlgn="base">
                <a:spcBef>
                  <a:spcPct val="0"/>
                </a:spcBef>
                <a:spcAft>
                  <a:spcPct val="0"/>
                </a:spcAft>
              </a:pPr>
              <a:t>33</a:t>
            </a:fld>
            <a:endParaRPr lang="en-US" dirty="0">
              <a:cs typeface="Arial" charset="0"/>
            </a:endParaRPr>
          </a:p>
        </p:txBody>
      </p:sp>
    </p:spTree>
    <p:extLst>
      <p:ext uri="{BB962C8B-B14F-4D97-AF65-F5344CB8AC3E}">
        <p14:creationId xmlns:p14="http://schemas.microsoft.com/office/powerpoint/2010/main" val="2001121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3427">
              <a:defRPr/>
            </a:pPr>
            <a:r>
              <a:rPr lang="en-US" kern="1200" dirty="0" smtClean="0">
                <a:solidFill>
                  <a:schemeClr val="tx1"/>
                </a:solidFill>
                <a:effectLst/>
                <a:latin typeface="+mn-lt"/>
                <a:ea typeface="+mn-ea"/>
                <a:cs typeface="+mn-cs"/>
              </a:rPr>
              <a:t>The lessons follow a learning progression to ensure the student has been taught the skills needed.  Lesson one begins with a review and practice of foundational or prerequisite skills.  This is an important step for students who may not have been instructed on this concept or have not yet become proficient.  The steps outlined to develop the necessary skills and knowledge are then used within the entire unit, so that the student has repeated practice throughout.  Other concepts taught and used throughout the unit are stressed as necessary to ensure chunking of content knowledge for generalization of the skills and concepts.  </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Each unit is composed of multiple lessons.  Each lesson consists of the following components:</a:t>
            </a:r>
          </a:p>
          <a:p>
            <a:pPr marL="169393" indent="-169393">
              <a:buFont typeface="Arial" pitchFamily="34" charset="0"/>
              <a:buChar char="•"/>
            </a:pPr>
            <a:r>
              <a:rPr lang="en-US" kern="1200" dirty="0" smtClean="0">
                <a:solidFill>
                  <a:schemeClr val="tx1"/>
                </a:solidFill>
                <a:effectLst/>
                <a:latin typeface="+mn-lt"/>
                <a:ea typeface="+mn-ea"/>
                <a:cs typeface="+mn-cs"/>
              </a:rPr>
              <a:t>Materials and Vocabulary</a:t>
            </a:r>
          </a:p>
          <a:p>
            <a:pPr marL="169393" indent="-169393">
              <a:buFont typeface="Arial" pitchFamily="34" charset="0"/>
              <a:buChar char="•"/>
            </a:pPr>
            <a:r>
              <a:rPr lang="en-US" kern="1200" dirty="0" smtClean="0">
                <a:solidFill>
                  <a:schemeClr val="tx1"/>
                </a:solidFill>
                <a:effectLst/>
                <a:latin typeface="+mn-lt"/>
                <a:ea typeface="+mn-ea"/>
                <a:cs typeface="+mn-cs"/>
              </a:rPr>
              <a:t>Lesson Introduction</a:t>
            </a:r>
          </a:p>
          <a:p>
            <a:pPr marL="621106" lvl="1" indent="-169393">
              <a:buFont typeface="Arial" pitchFamily="34" charset="0"/>
              <a:buChar char="•"/>
            </a:pPr>
            <a:r>
              <a:rPr lang="en-US" kern="1200" dirty="0" smtClean="0">
                <a:solidFill>
                  <a:schemeClr val="tx1"/>
                </a:solidFill>
                <a:effectLst/>
                <a:latin typeface="+mn-lt"/>
                <a:ea typeface="+mn-ea"/>
                <a:cs typeface="+mn-cs"/>
              </a:rPr>
              <a:t>Build background knowledge</a:t>
            </a:r>
          </a:p>
          <a:p>
            <a:pPr marL="621106" lvl="1" indent="-169393">
              <a:buFont typeface="Arial" pitchFamily="34" charset="0"/>
              <a:buChar char="•"/>
            </a:pPr>
            <a:r>
              <a:rPr lang="en-US" kern="1200" dirty="0" smtClean="0">
                <a:solidFill>
                  <a:schemeClr val="tx1"/>
                </a:solidFill>
                <a:effectLst/>
                <a:latin typeface="+mn-lt"/>
                <a:ea typeface="+mn-ea"/>
                <a:cs typeface="+mn-cs"/>
              </a:rPr>
              <a:t>Review of Lesson objectives</a:t>
            </a:r>
          </a:p>
          <a:p>
            <a:pPr marL="169393" indent="-169393">
              <a:buFont typeface="Arial" pitchFamily="34" charset="0"/>
              <a:buChar char="•"/>
            </a:pPr>
            <a:r>
              <a:rPr lang="en-US" kern="1200" dirty="0" smtClean="0">
                <a:solidFill>
                  <a:schemeClr val="tx1"/>
                </a:solidFill>
                <a:effectLst/>
                <a:latin typeface="+mn-lt"/>
                <a:ea typeface="+mn-ea"/>
                <a:cs typeface="+mn-cs"/>
              </a:rPr>
              <a:t>Body of the Lesson</a:t>
            </a:r>
          </a:p>
          <a:p>
            <a:pPr marL="169393" indent="-169393">
              <a:buFont typeface="Arial" pitchFamily="34" charset="0"/>
              <a:buChar char="•"/>
            </a:pPr>
            <a:r>
              <a:rPr lang="en-US" kern="1200" dirty="0" smtClean="0">
                <a:solidFill>
                  <a:schemeClr val="tx1"/>
                </a:solidFill>
                <a:effectLst/>
                <a:latin typeface="+mn-lt"/>
                <a:ea typeface="+mn-ea"/>
                <a:cs typeface="+mn-cs"/>
              </a:rPr>
              <a:t>Practice</a:t>
            </a:r>
          </a:p>
          <a:p>
            <a:pPr marL="169393" indent="-169393">
              <a:buFont typeface="Arial" pitchFamily="34" charset="0"/>
              <a:buChar char="•"/>
            </a:pPr>
            <a:r>
              <a:rPr lang="en-US" kern="1200" dirty="0" smtClean="0">
                <a:solidFill>
                  <a:schemeClr val="tx1"/>
                </a:solidFill>
                <a:effectLst/>
                <a:latin typeface="+mn-lt"/>
                <a:ea typeface="+mn-ea"/>
                <a:cs typeface="+mn-cs"/>
              </a:rPr>
              <a:t>Closure</a:t>
            </a:r>
          </a:p>
          <a:p>
            <a:pPr marL="621106" lvl="1" indent="-169393">
              <a:buFont typeface="Arial" pitchFamily="34" charset="0"/>
              <a:buChar char="•"/>
            </a:pPr>
            <a:r>
              <a:rPr lang="en-US" kern="1200" dirty="0" smtClean="0">
                <a:solidFill>
                  <a:schemeClr val="tx1"/>
                </a:solidFill>
                <a:effectLst/>
                <a:latin typeface="+mn-lt"/>
                <a:ea typeface="+mn-ea"/>
                <a:cs typeface="+mn-cs"/>
              </a:rPr>
              <a:t>Review of Lesson Objectives</a:t>
            </a:r>
          </a:p>
          <a:p>
            <a:pPr marL="621106" lvl="1" indent="-169393">
              <a:buFont typeface="Arial" pitchFamily="34" charset="0"/>
              <a:buChar char="•"/>
            </a:pPr>
            <a:r>
              <a:rPr lang="en-US" kern="1200" dirty="0" smtClean="0">
                <a:solidFill>
                  <a:schemeClr val="tx1"/>
                </a:solidFill>
                <a:effectLst/>
                <a:latin typeface="+mn-lt"/>
                <a:ea typeface="+mn-ea"/>
                <a:cs typeface="+mn-cs"/>
              </a:rPr>
              <a:t>Exit Assessment (Formative Assessment)</a:t>
            </a:r>
          </a:p>
          <a:p>
            <a:r>
              <a:rPr lang="en-US" dirty="0"/>
              <a:t> </a:t>
            </a:r>
          </a:p>
          <a:p>
            <a:endParaRPr lang="en-US" dirty="0"/>
          </a:p>
        </p:txBody>
      </p:sp>
      <p:sp>
        <p:nvSpPr>
          <p:cNvPr id="4" name="Slide Number Placeholder 3"/>
          <p:cNvSpPr>
            <a:spLocks noGrp="1"/>
          </p:cNvSpPr>
          <p:nvPr>
            <p:ph type="sldNum" sz="quarter" idx="10"/>
          </p:nvPr>
        </p:nvSpPr>
        <p:spPr/>
        <p:txBody>
          <a:bodyPr/>
          <a:lstStyle/>
          <a:p>
            <a:fld id="{E9B656BF-2C31-47C1-84C2-3C9B8C2B743C}" type="slidenum">
              <a:rPr lang="en-US" smtClean="0"/>
              <a:pPr/>
              <a:t>34</a:t>
            </a:fld>
            <a:endParaRPr lang="en-US"/>
          </a:p>
        </p:txBody>
      </p:sp>
    </p:spTree>
    <p:extLst>
      <p:ext uri="{BB962C8B-B14F-4D97-AF65-F5344CB8AC3E}">
        <p14:creationId xmlns:p14="http://schemas.microsoft.com/office/powerpoint/2010/main" val="1188028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a page of the wiki for UDL Lessons</a:t>
            </a:r>
            <a:endParaRPr lang="en-US" dirty="0"/>
          </a:p>
        </p:txBody>
      </p:sp>
      <p:sp>
        <p:nvSpPr>
          <p:cNvPr id="4" name="Slide Number Placeholder 3"/>
          <p:cNvSpPr>
            <a:spLocks noGrp="1"/>
          </p:cNvSpPr>
          <p:nvPr>
            <p:ph type="sldNum" sz="quarter" idx="10"/>
          </p:nvPr>
        </p:nvSpPr>
        <p:spPr/>
        <p:txBody>
          <a:bodyPr/>
          <a:lstStyle/>
          <a:p>
            <a:fld id="{AEA52B73-CB30-4BBC-A173-A4EBFC95A4B0}" type="slidenum">
              <a:rPr lang="en-US" smtClean="0"/>
              <a:t>35</a:t>
            </a:fld>
            <a:endParaRPr lang="en-US" dirty="0"/>
          </a:p>
        </p:txBody>
      </p:sp>
    </p:spTree>
    <p:extLst>
      <p:ext uri="{BB962C8B-B14F-4D97-AF65-F5344CB8AC3E}">
        <p14:creationId xmlns:p14="http://schemas.microsoft.com/office/powerpoint/2010/main" val="1485325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Lesson 1 </a:t>
            </a:r>
          </a:p>
          <a:p>
            <a:r>
              <a:rPr lang="en-US" dirty="0" smtClean="0"/>
              <a:t>Introduction:</a:t>
            </a:r>
            <a:r>
              <a:rPr lang="en-US" baseline="0" dirty="0" smtClean="0"/>
              <a:t>  Activate Previous knowledge</a:t>
            </a:r>
            <a:endParaRPr lang="en-US" dirty="0" smtClean="0"/>
          </a:p>
        </p:txBody>
      </p:sp>
      <p:sp>
        <p:nvSpPr>
          <p:cNvPr id="4" name="Slide Number Placeholder 3"/>
          <p:cNvSpPr>
            <a:spLocks noGrp="1"/>
          </p:cNvSpPr>
          <p:nvPr>
            <p:ph type="sldNum" sz="quarter" idx="10"/>
          </p:nvPr>
        </p:nvSpPr>
        <p:spPr/>
        <p:txBody>
          <a:bodyPr/>
          <a:lstStyle/>
          <a:p>
            <a:fld id="{033D10AE-CC9D-4A7C-B970-130998D5BE3D}"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8926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Lesson 1 </a:t>
            </a:r>
          </a:p>
          <a:p>
            <a:r>
              <a:rPr lang="en-US" dirty="0" smtClean="0"/>
              <a:t>Introduction:</a:t>
            </a:r>
            <a:r>
              <a:rPr lang="en-US" baseline="0" dirty="0" smtClean="0"/>
              <a:t>  Activate Previous knowledge</a:t>
            </a:r>
            <a:endParaRPr lang="en-US" dirty="0" smtClean="0"/>
          </a:p>
        </p:txBody>
      </p:sp>
      <p:sp>
        <p:nvSpPr>
          <p:cNvPr id="4" name="Slide Number Placeholder 3"/>
          <p:cNvSpPr>
            <a:spLocks noGrp="1"/>
          </p:cNvSpPr>
          <p:nvPr>
            <p:ph type="sldNum" sz="quarter" idx="10"/>
          </p:nvPr>
        </p:nvSpPr>
        <p:spPr/>
        <p:txBody>
          <a:bodyPr/>
          <a:lstStyle/>
          <a:p>
            <a:fld id="{033D10AE-CC9D-4A7C-B970-130998D5BE3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903959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of additional considerations that appear throughout the UDL lessons.</a:t>
            </a:r>
            <a:endParaRPr lang="en-US" dirty="0"/>
          </a:p>
        </p:txBody>
      </p:sp>
      <p:sp>
        <p:nvSpPr>
          <p:cNvPr id="4" name="Slide Number Placeholder 3"/>
          <p:cNvSpPr>
            <a:spLocks noGrp="1"/>
          </p:cNvSpPr>
          <p:nvPr>
            <p:ph type="sldNum" sz="quarter" idx="10"/>
          </p:nvPr>
        </p:nvSpPr>
        <p:spPr/>
        <p:txBody>
          <a:bodyPr/>
          <a:lstStyle/>
          <a:p>
            <a:fld id="{AEA52B73-CB30-4BBC-A173-A4EBFC95A4B0}" type="slidenum">
              <a:rPr lang="en-US" smtClean="0"/>
              <a:t>38</a:t>
            </a:fld>
            <a:endParaRPr lang="en-US" dirty="0"/>
          </a:p>
        </p:txBody>
      </p:sp>
    </p:spTree>
    <p:extLst>
      <p:ext uri="{BB962C8B-B14F-4D97-AF65-F5344CB8AC3E}">
        <p14:creationId xmlns:p14="http://schemas.microsoft.com/office/powerpoint/2010/main" val="558861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343400"/>
            <a:ext cx="5486400" cy="4572000"/>
          </a:xfrm>
        </p:spPr>
        <p:txBody>
          <a:bodyPr wrap="square" numCol="1" anchor="t" anchorCtr="0" compatLnSpc="1">
            <a:prstTxWarp prst="textNoShape">
              <a:avLst/>
            </a:prstTxWarp>
            <a:normAutofit/>
          </a:bodyPr>
          <a:lstStyle/>
          <a:p>
            <a:pPr>
              <a:spcBef>
                <a:spcPct val="0"/>
              </a:spcBef>
              <a:buFontTx/>
              <a:buChar char="•"/>
            </a:pPr>
            <a:r>
              <a:rPr lang="en-US" sz="1400" dirty="0" smtClean="0"/>
              <a:t>The MASSIs/LASSIs offer intensive instruction based on evidence-based practices known to be effective in teaching skills to mastery for students with the most significant cognitive disabilities. </a:t>
            </a:r>
          </a:p>
          <a:p>
            <a:pPr>
              <a:spcBef>
                <a:spcPct val="0"/>
              </a:spcBef>
              <a:buFontTx/>
              <a:buChar char="•"/>
            </a:pPr>
            <a:endParaRPr lang="en-US" sz="1400" dirty="0" smtClean="0"/>
          </a:p>
          <a:p>
            <a:pPr>
              <a:spcBef>
                <a:spcPct val="0"/>
              </a:spcBef>
              <a:buFontTx/>
              <a:buChar char="•"/>
            </a:pPr>
            <a:r>
              <a:rPr lang="en-US" sz="1400" dirty="0" smtClean="0"/>
              <a:t>They identify the concepts and symbols needed to move toward mastery of the Core Content Connectors.</a:t>
            </a:r>
          </a:p>
          <a:p>
            <a:pPr>
              <a:spcBef>
                <a:spcPct val="0"/>
              </a:spcBef>
            </a:pPr>
            <a:endParaRPr lang="en-US" sz="1400" dirty="0" smtClean="0"/>
          </a:p>
          <a:p>
            <a:pPr>
              <a:spcBef>
                <a:spcPct val="0"/>
              </a:spcBef>
              <a:buFontTx/>
              <a:buChar char="•"/>
            </a:pPr>
            <a:r>
              <a:rPr lang="en-US" sz="1400" dirty="0" smtClean="0"/>
              <a:t>Using scripts, the MASSIs and LASSIs present instruction in grades bands 3-5, 6-8 and high school and help teachers plan and prepare for instruction with suggested teacher and student materials.</a:t>
            </a:r>
          </a:p>
          <a:p>
            <a:pPr>
              <a:spcBef>
                <a:spcPct val="0"/>
              </a:spcBef>
            </a:pPr>
            <a:endParaRPr lang="en-US" sz="1400" dirty="0" smtClean="0"/>
          </a:p>
          <a:p>
            <a:pPr>
              <a:spcBef>
                <a:spcPct val="0"/>
              </a:spcBef>
              <a:buFontTx/>
              <a:buChar char="•"/>
            </a:pPr>
            <a:r>
              <a:rPr lang="en-US" sz="1400" dirty="0" smtClean="0"/>
              <a:t>They offer a guide for instruction with </a:t>
            </a:r>
            <a:r>
              <a:rPr lang="en-US" sz="1400" b="1" dirty="0" smtClean="0"/>
              <a:t>graduating levels of difficulty </a:t>
            </a:r>
            <a:r>
              <a:rPr lang="en-US" sz="1400" dirty="0" smtClean="0"/>
              <a:t>– ranging from the first steps of teaching the content to students with little or no understanding of the content to building understanding of the target concepts of the CCCs using real-life word problems and using hand-on activities aligned to grade-level content.</a:t>
            </a:r>
          </a:p>
          <a:p>
            <a:pPr>
              <a:spcBef>
                <a:spcPct val="0"/>
              </a:spcBef>
              <a:buFontTx/>
              <a:buChar char="•"/>
            </a:pPr>
            <a:endParaRPr lang="en-US" sz="1400" dirty="0" smtClean="0"/>
          </a:p>
          <a:p>
            <a:pPr>
              <a:spcBef>
                <a:spcPct val="0"/>
              </a:spcBef>
              <a:buFontTx/>
              <a:buChar char="•"/>
            </a:pPr>
            <a:r>
              <a:rPr lang="en-US" sz="1400" dirty="0" smtClean="0"/>
              <a:t>After teaching the UDL Instructional Units and utilizing the MASSIs and LASSIs as appropriate for individual students, teachers will gain practice in instructional strategies that are effective for teaching content to students with the most significant cognitive disabilities.</a:t>
            </a:r>
          </a:p>
          <a:p>
            <a:pPr>
              <a:spcBef>
                <a:spcPct val="0"/>
              </a:spcBef>
              <a:buFontTx/>
              <a:buChar char="•"/>
            </a:pPr>
            <a:endParaRPr lang="en-US" sz="1400" dirty="0" smtClean="0"/>
          </a:p>
          <a:p>
            <a:pPr>
              <a:spcBef>
                <a:spcPct val="0"/>
              </a:spcBef>
              <a:buFontTx/>
              <a:buNone/>
            </a:pPr>
            <a:endParaRPr lang="en-US" sz="1100" dirty="0" smtClean="0"/>
          </a:p>
          <a:p>
            <a:pPr>
              <a:spcBef>
                <a:spcPct val="0"/>
              </a:spcBef>
              <a:buFontTx/>
              <a:buChar char="•"/>
            </a:pPr>
            <a:endParaRPr lang="en-US" sz="1100" dirty="0" smtClean="0"/>
          </a:p>
          <a:p>
            <a:pPr>
              <a:spcBef>
                <a:spcPct val="0"/>
              </a:spcBef>
              <a:buFontTx/>
              <a:buChar char="•"/>
            </a:pPr>
            <a:endParaRPr lang="en-US" sz="1100" dirty="0" smtClean="0"/>
          </a:p>
          <a:p>
            <a:pPr>
              <a:spcBef>
                <a:spcPct val="0"/>
              </a:spcBef>
              <a:buFontTx/>
              <a:buChar char="•"/>
            </a:pPr>
            <a:endParaRPr lang="en-US" sz="1100" dirty="0" smtClean="0"/>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CE6D53-5CAD-4845-B570-BE68591ECC05}" type="slidenum">
              <a:rPr lang="en-US">
                <a:cs typeface="Arial" charset="0"/>
              </a:rPr>
              <a:pPr fontAlgn="base">
                <a:spcBef>
                  <a:spcPct val="0"/>
                </a:spcBef>
                <a:spcAft>
                  <a:spcPct val="0"/>
                </a:spcAft>
              </a:pPr>
              <a:t>39</a:t>
            </a:fld>
            <a:endParaRPr lang="en-US" dirty="0">
              <a:cs typeface="Arial" charset="0"/>
            </a:endParaRPr>
          </a:p>
        </p:txBody>
      </p:sp>
    </p:spTree>
    <p:extLst>
      <p:ext uri="{BB962C8B-B14F-4D97-AF65-F5344CB8AC3E}">
        <p14:creationId xmlns:p14="http://schemas.microsoft.com/office/powerpoint/2010/main" val="625941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MASSIs cover a lot of material and are intended to be taught over multiple days. </a:t>
            </a:r>
          </a:p>
          <a:p>
            <a:pPr>
              <a:buFont typeface="Arial" pitchFamily="34" charset="0"/>
              <a:buChar char="•"/>
            </a:pPr>
            <a:endParaRPr lang="en-US" dirty="0" smtClean="0"/>
          </a:p>
          <a:p>
            <a:pPr>
              <a:buFont typeface="Arial" pitchFamily="34" charset="0"/>
              <a:buChar char="•"/>
            </a:pPr>
            <a:r>
              <a:rPr lang="en-US" dirty="0" smtClean="0"/>
              <a:t>The stops signs are suggested stopping points in the lesson.</a:t>
            </a:r>
            <a:r>
              <a:rPr lang="en-US" baseline="0" dirty="0" smtClean="0"/>
              <a:t> These stopping points also indicate that it is time to administer a skills test, which corresponds to the part of the MASSI just taught.</a:t>
            </a:r>
          </a:p>
          <a:p>
            <a:pPr>
              <a:buFont typeface="Arial" pitchFamily="34" charset="0"/>
              <a:buChar char="•"/>
            </a:pPr>
            <a:endParaRPr lang="en-US" baseline="0" dirty="0" smtClean="0"/>
          </a:p>
          <a:p>
            <a:pPr>
              <a:buFont typeface="Arial" pitchFamily="34" charset="0"/>
              <a:buChar char="•"/>
            </a:pPr>
            <a:r>
              <a:rPr lang="en-US" baseline="0" dirty="0" smtClean="0"/>
              <a:t>The skills test is another form of progress monitoring, and also helps prepare students for an alternate assessment format. </a:t>
            </a: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40</a:t>
            </a:fld>
            <a:endParaRPr lang="en-US" dirty="0"/>
          </a:p>
        </p:txBody>
      </p:sp>
    </p:spTree>
    <p:extLst>
      <p:ext uri="{BB962C8B-B14F-4D97-AF65-F5344CB8AC3E}">
        <p14:creationId xmlns:p14="http://schemas.microsoft.com/office/powerpoint/2010/main" val="216450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z="1400" dirty="0" smtClean="0"/>
              <a:t>NCSC promotes an opportunity to ensure that students with the most significant cognitive disabilities benefit from the national movement toward Common Core State Standards designed to prepare all students for success in college and careers (and community).</a:t>
            </a:r>
          </a:p>
          <a:p>
            <a:pPr>
              <a:spcBef>
                <a:spcPct val="0"/>
              </a:spcBef>
            </a:pPr>
            <a:endParaRPr lang="en-US" sz="1400" dirty="0" smtClean="0"/>
          </a:p>
          <a:p>
            <a:pPr>
              <a:spcBef>
                <a:spcPct val="0"/>
              </a:spcBef>
              <a:buFontTx/>
              <a:buChar char="•"/>
            </a:pPr>
            <a:r>
              <a:rPr lang="en-US" sz="1400" dirty="0" smtClean="0"/>
              <a:t>NCSC supports educators as they plan for and provide appropriate instruction that is based on the Common Core State Standards (CCSS) in English Language Arts (reading and writing) and mathematics in grades K – 8 and high school.</a:t>
            </a:r>
          </a:p>
          <a:p>
            <a:pPr>
              <a:spcBef>
                <a:spcPct val="0"/>
              </a:spcBef>
            </a:pPr>
            <a:endParaRPr lang="en-US" sz="1400" dirty="0" smtClean="0"/>
          </a:p>
          <a:p>
            <a:pPr>
              <a:spcBef>
                <a:spcPct val="0"/>
              </a:spcBef>
              <a:buFontTx/>
              <a:buChar char="•"/>
            </a:pPr>
            <a:r>
              <a:rPr lang="en-US" sz="1400" dirty="0" smtClean="0"/>
              <a:t>The Common Core State Standards intentionally leave room to determine how academic goals should be reached and what additional topics should be addressed. </a:t>
            </a:r>
          </a:p>
          <a:p>
            <a:pPr>
              <a:spcBef>
                <a:spcPct val="0"/>
              </a:spcBef>
              <a:buFontTx/>
              <a:buChar char="•"/>
            </a:pPr>
            <a:endParaRPr lang="en-US" sz="1400" dirty="0" smtClean="0"/>
          </a:p>
          <a:p>
            <a:pPr>
              <a:spcBef>
                <a:spcPct val="0"/>
              </a:spcBef>
              <a:buFontTx/>
              <a:buChar char="•"/>
            </a:pPr>
            <a:r>
              <a:rPr lang="en-US" sz="1400" dirty="0" smtClean="0"/>
              <a:t>The Curriculum and Instruction  (C &amp; I) resources provide evidenced-based strategies and tools to support </a:t>
            </a:r>
            <a:r>
              <a:rPr lang="en-US" sz="1400" b="1" i="1" dirty="0" smtClean="0"/>
              <a:t>how</a:t>
            </a:r>
            <a:r>
              <a:rPr lang="en-US" sz="1400" dirty="0" smtClean="0"/>
              <a:t> to teach this content that are based on over a decade of research on academic instruction, communication, and learner characteristics of students with the most significant cognitive disabilities.</a:t>
            </a:r>
          </a:p>
          <a:p>
            <a:pPr>
              <a:spcBef>
                <a:spcPct val="0"/>
              </a:spcBef>
            </a:pPr>
            <a:endParaRPr lang="en-US" dirty="0" smtClean="0"/>
          </a:p>
          <a:p>
            <a:pPr>
              <a:spcBef>
                <a:spcPct val="0"/>
              </a:spcBef>
            </a:pPr>
            <a:endParaRPr lang="en-US" dirty="0" smtClean="0"/>
          </a:p>
          <a:p>
            <a:pPr>
              <a:spcBef>
                <a:spcPct val="0"/>
              </a:spcBef>
              <a:buFontTx/>
              <a:buChar char="•"/>
            </a:pPr>
            <a:endParaRPr lang="en-US" dirty="0" smtClean="0"/>
          </a:p>
          <a:p>
            <a:pPr>
              <a:spcBef>
                <a:spcPct val="0"/>
              </a:spcBef>
              <a:buFontTx/>
              <a:buChar char="•"/>
            </a:pPr>
            <a:endParaRPr lang="en-US" dirty="0" smtClean="0"/>
          </a:p>
          <a:p>
            <a:pPr>
              <a:spcBef>
                <a:spcPct val="0"/>
              </a:spcBef>
            </a:pPr>
            <a:endParaRPr lang="en-US" dirty="0" smtClean="0"/>
          </a:p>
          <a:p>
            <a:pPr>
              <a:spcBef>
                <a:spcPct val="0"/>
              </a:spcBef>
            </a:pPr>
            <a:endParaRPr lang="en-US" dirty="0" smtClean="0"/>
          </a:p>
          <a:p>
            <a:pPr>
              <a:spcBef>
                <a:spcPct val="0"/>
              </a:spcBef>
              <a:buFontTx/>
              <a:buChar char="•"/>
            </a:pPr>
            <a:endParaRPr lang="en-US" dirty="0" smtClean="0"/>
          </a:p>
          <a:p>
            <a:pPr>
              <a:spcBef>
                <a:spcPct val="0"/>
              </a:spcBef>
              <a:buFontTx/>
              <a:buChar char="•"/>
            </a:pPr>
            <a:endParaRPr lang="en-US" dirty="0" smtClean="0"/>
          </a:p>
          <a:p>
            <a:pPr>
              <a:spcBef>
                <a:spcPct val="0"/>
              </a:spcBef>
              <a:buFontTx/>
              <a:buChar char="•"/>
            </a:pPr>
            <a:endParaRPr lang="en-US" dirty="0" smtClean="0"/>
          </a:p>
          <a:p>
            <a:pPr>
              <a:spcBef>
                <a:spcPct val="0"/>
              </a:spcBef>
            </a:pPr>
            <a:endParaRPr lang="en-US" dirty="0" smtClean="0"/>
          </a:p>
          <a:p>
            <a:pPr>
              <a:spcBef>
                <a:spcPct val="0"/>
              </a:spcBef>
              <a:buFontTx/>
              <a:buChar char="•"/>
            </a:pPr>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8A0186-BEE2-469D-A303-DEDCCE951C12}" type="slidenum">
              <a:rPr lang="en-US">
                <a:cs typeface="Arial" charset="0"/>
              </a:rPr>
              <a:pPr fontAlgn="base">
                <a:spcBef>
                  <a:spcPct val="0"/>
                </a:spcBef>
                <a:spcAft>
                  <a:spcPct val="0"/>
                </a:spcAft>
              </a:pPr>
              <a:t>6</a:t>
            </a:fld>
            <a:endParaRPr lang="en-US" dirty="0">
              <a:cs typeface="Arial" charset="0"/>
            </a:endParaRPr>
          </a:p>
        </p:txBody>
      </p:sp>
    </p:spTree>
    <p:extLst>
      <p:ext uri="{BB962C8B-B14F-4D97-AF65-F5344CB8AC3E}">
        <p14:creationId xmlns:p14="http://schemas.microsoft.com/office/powerpoint/2010/main" val="235482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41</a:t>
            </a:fld>
            <a:endParaRPr lang="en-US" dirty="0"/>
          </a:p>
        </p:txBody>
      </p:sp>
    </p:spTree>
    <p:extLst>
      <p:ext uri="{BB962C8B-B14F-4D97-AF65-F5344CB8AC3E}">
        <p14:creationId xmlns:p14="http://schemas.microsoft.com/office/powerpoint/2010/main" val="2470769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all the NCSC curriculum and instructional resources are made available to the public.</a:t>
            </a:r>
            <a:endParaRPr lang="en-US" dirty="0"/>
          </a:p>
        </p:txBody>
      </p:sp>
      <p:sp>
        <p:nvSpPr>
          <p:cNvPr id="4" name="Slide Number Placeholder 3"/>
          <p:cNvSpPr>
            <a:spLocks noGrp="1"/>
          </p:cNvSpPr>
          <p:nvPr>
            <p:ph type="sldNum" sz="quarter" idx="10"/>
          </p:nvPr>
        </p:nvSpPr>
        <p:spPr/>
        <p:txBody>
          <a:bodyPr/>
          <a:lstStyle/>
          <a:p>
            <a:fld id="{47DD906B-0A10-4630-8FED-D626EBC659EA}" type="slidenum">
              <a:rPr lang="en-US" smtClean="0"/>
              <a:t>44</a:t>
            </a:fld>
            <a:endParaRPr lang="en-US"/>
          </a:p>
        </p:txBody>
      </p:sp>
    </p:spTree>
    <p:extLst>
      <p:ext uri="{BB962C8B-B14F-4D97-AF65-F5344CB8AC3E}">
        <p14:creationId xmlns:p14="http://schemas.microsoft.com/office/powerpoint/2010/main" val="3555732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C62FDB-806B-4DB1-8ABD-5A4886568DBE}" type="slidenum">
              <a:rPr lang="en-US">
                <a:cs typeface="Arial" charset="0"/>
              </a:rPr>
              <a:pPr fontAlgn="base">
                <a:spcBef>
                  <a:spcPct val="0"/>
                </a:spcBef>
                <a:spcAft>
                  <a:spcPct val="0"/>
                </a:spcAft>
              </a:pPr>
              <a:t>46</a:t>
            </a:fld>
            <a:endParaRPr lang="en-US" dirty="0">
              <a:cs typeface="Arial" charset="0"/>
            </a:endParaRPr>
          </a:p>
        </p:txBody>
      </p:sp>
    </p:spTree>
    <p:extLst>
      <p:ext uri="{BB962C8B-B14F-4D97-AF65-F5344CB8AC3E}">
        <p14:creationId xmlns:p14="http://schemas.microsoft.com/office/powerpoint/2010/main" val="3048921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7CF35C-B833-4522-AA0C-6471CC1D21FD}" type="slidenum">
              <a:rPr lang="en-US">
                <a:cs typeface="Arial" charset="0"/>
              </a:rPr>
              <a:pPr fontAlgn="base">
                <a:spcBef>
                  <a:spcPct val="0"/>
                </a:spcBef>
                <a:spcAft>
                  <a:spcPct val="0"/>
                </a:spcAft>
              </a:pPr>
              <a:t>47</a:t>
            </a:fld>
            <a:endParaRPr lang="en-US" dirty="0">
              <a:cs typeface="Arial" charset="0"/>
            </a:endParaRPr>
          </a:p>
        </p:txBody>
      </p:sp>
    </p:spTree>
    <p:extLst>
      <p:ext uri="{BB962C8B-B14F-4D97-AF65-F5344CB8AC3E}">
        <p14:creationId xmlns:p14="http://schemas.microsoft.com/office/powerpoint/2010/main" val="1383781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4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EE731A-8D95-4032-9D1F-68FA7AB0FC87}" type="slidenum">
              <a:rPr lang="en-US">
                <a:cs typeface="Arial" charset="0"/>
              </a:rPr>
              <a:pPr fontAlgn="base">
                <a:spcBef>
                  <a:spcPct val="0"/>
                </a:spcBef>
                <a:spcAft>
                  <a:spcPct val="0"/>
                </a:spcAft>
              </a:pPr>
              <a:t>48</a:t>
            </a:fld>
            <a:endParaRPr lang="en-US" dirty="0">
              <a:cs typeface="Arial" charset="0"/>
            </a:endParaRPr>
          </a:p>
        </p:txBody>
      </p:sp>
    </p:spTree>
    <p:extLst>
      <p:ext uri="{BB962C8B-B14F-4D97-AF65-F5344CB8AC3E}">
        <p14:creationId xmlns:p14="http://schemas.microsoft.com/office/powerpoint/2010/main" val="3966172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C3E114-F5C7-4E5F-A18E-0BA241D0E8E4}" type="slidenum">
              <a:rPr lang="en-US">
                <a:cs typeface="Arial" charset="0"/>
              </a:rPr>
              <a:pPr fontAlgn="base">
                <a:spcBef>
                  <a:spcPct val="0"/>
                </a:spcBef>
                <a:spcAft>
                  <a:spcPct val="0"/>
                </a:spcAft>
              </a:pPr>
              <a:t>49</a:t>
            </a:fld>
            <a:endParaRPr lang="en-US" dirty="0">
              <a:cs typeface="Arial" charset="0"/>
            </a:endParaRPr>
          </a:p>
        </p:txBody>
      </p:sp>
    </p:spTree>
    <p:extLst>
      <p:ext uri="{BB962C8B-B14F-4D97-AF65-F5344CB8AC3E}">
        <p14:creationId xmlns:p14="http://schemas.microsoft.com/office/powerpoint/2010/main" val="3238006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DD906B-0A10-4630-8FED-D626EBC659EA}" type="slidenum">
              <a:rPr lang="en-US" smtClean="0"/>
              <a:t>52</a:t>
            </a:fld>
            <a:endParaRPr lang="en-US"/>
          </a:p>
        </p:txBody>
      </p:sp>
    </p:spTree>
    <p:extLst>
      <p:ext uri="{BB962C8B-B14F-4D97-AF65-F5344CB8AC3E}">
        <p14:creationId xmlns:p14="http://schemas.microsoft.com/office/powerpoint/2010/main" val="1889704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CCA1B-90A7-42B3-8E19-041B4AAF6733}" type="slidenum">
              <a:rPr lang="en-US" smtClean="0"/>
              <a:t>7</a:t>
            </a:fld>
            <a:endParaRPr lang="en-US" dirty="0"/>
          </a:p>
        </p:txBody>
      </p:sp>
    </p:spTree>
    <p:extLst>
      <p:ext uri="{BB962C8B-B14F-4D97-AF65-F5344CB8AC3E}">
        <p14:creationId xmlns:p14="http://schemas.microsoft.com/office/powerpoint/2010/main" val="325583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 name="Footer Placeholder 5"/>
          <p:cNvSpPr>
            <a:spLocks noGrp="1"/>
          </p:cNvSpPr>
          <p:nvPr>
            <p:ph type="ftr" sz="quarter" idx="4"/>
          </p:nvPr>
        </p:nvSpPr>
        <p:spPr/>
        <p:txBody>
          <a:bodyPr/>
          <a:lstStyle/>
          <a:p>
            <a:pPr>
              <a:defRPr/>
            </a:pPr>
            <a:r>
              <a:rPr lang="en-US" dirty="0" smtClean="0"/>
              <a:t>National Center and State Collaborative GSEG</a:t>
            </a:r>
            <a:endParaRPr lang="en-US" dirty="0"/>
          </a:p>
        </p:txBody>
      </p:sp>
      <p:sp>
        <p:nvSpPr>
          <p:cNvPr id="7" name="Slide Number Placeholder 6"/>
          <p:cNvSpPr>
            <a:spLocks noGrp="1"/>
          </p:cNvSpPr>
          <p:nvPr>
            <p:ph type="sldNum" sz="quarter" idx="5"/>
          </p:nvPr>
        </p:nvSpPr>
        <p:spPr/>
        <p:txBody>
          <a:bodyPr/>
          <a:lstStyle/>
          <a:p>
            <a:pPr>
              <a:defRPr/>
            </a:pPr>
            <a:fld id="{74863E05-DA4A-455E-839A-033A5B1C2BBB}" type="slidenum">
              <a:rPr lang="en-US" smtClean="0"/>
              <a:pPr>
                <a:defRPr/>
              </a:pPr>
              <a:t>8</a:t>
            </a:fld>
            <a:endParaRPr lang="en-US" dirty="0"/>
          </a:p>
        </p:txBody>
      </p:sp>
    </p:spTree>
    <p:extLst>
      <p:ext uri="{BB962C8B-B14F-4D97-AF65-F5344CB8AC3E}">
        <p14:creationId xmlns:p14="http://schemas.microsoft.com/office/powerpoint/2010/main" val="1705411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897145">
              <a:buFont typeface="Arial" pitchFamily="34" charset="0"/>
              <a:buChar char="•"/>
              <a:defRPr/>
            </a:pPr>
            <a:r>
              <a:rPr lang="en-US" dirty="0"/>
              <a:t>The NCSC partners share a common commitment to the development of a comprehensive system of supports that reflects a necessary shift in teaching and learning practices by teachers for students with the most significant cognitive disabilities participating in Alternate Assessment – Alternate Achievement Standards (AA-AAS)</a:t>
            </a:r>
          </a:p>
          <a:p>
            <a:pPr defTabSz="897145">
              <a:defRPr/>
            </a:pPr>
            <a:endParaRPr lang="en-US" dirty="0"/>
          </a:p>
          <a:p>
            <a:pPr>
              <a:buFont typeface="Arial" pitchFamily="34" charset="0"/>
              <a:buChar char="•"/>
              <a:defRPr/>
            </a:pPr>
            <a:r>
              <a:rPr lang="en-US" dirty="0"/>
              <a:t>NCSC embraces a research-to-practice approach. It recognizes that to build academic competence of students with the most significant cognitive disabilities, it must support teachers in building their understanding the Common Core States Standards and how to teach these standards using evidence-based instructional resources and systematic learning strategies and models, </a:t>
            </a:r>
            <a:r>
              <a:rPr lang="en-US" i="1" dirty="0"/>
              <a:t>and </a:t>
            </a:r>
            <a:r>
              <a:rPr lang="en-US" dirty="0"/>
              <a:t>following the pathways of the Learning Progression Framework.  In addition, the project must  address the learning characteristics of students who participate in AA-AAS and how students with significant cognitive disabilities build academic competence.</a:t>
            </a:r>
          </a:p>
          <a:p>
            <a:pPr>
              <a:buFont typeface="Arial" pitchFamily="34" charset="0"/>
              <a:buChar char="•"/>
              <a:defRPr/>
            </a:pPr>
            <a:endParaRPr lang="en-US" sz="800" dirty="0"/>
          </a:p>
          <a:p>
            <a:pPr>
              <a:buFont typeface="Arial" pitchFamily="34" charset="0"/>
              <a:buChar char="•"/>
              <a:defRPr/>
            </a:pPr>
            <a:r>
              <a:rPr lang="en-US" dirty="0"/>
              <a:t>To be fair to students and teachers, the model of student learning and cognition that teachers use during instruction and in their classroom assessments must be the SAME model that assessment developers use in designing the NCSC summative assessment.</a:t>
            </a:r>
          </a:p>
          <a:p>
            <a:pPr>
              <a:defRPr/>
            </a:pPr>
            <a:endParaRPr lang="en-US" dirty="0"/>
          </a:p>
          <a:p>
            <a:pPr lvl="0">
              <a:buFont typeface="Arial" pitchFamily="34" charset="0"/>
              <a:buChar char="•"/>
              <a:defRPr/>
            </a:pPr>
            <a:r>
              <a:rPr lang="en-US" dirty="0"/>
              <a:t>This knowledge and support must be delivered to teachers through  a comprehensive approach of sustained, professional development.</a:t>
            </a:r>
          </a:p>
          <a:p>
            <a:pPr>
              <a:buFont typeface="Arial" pitchFamily="34" charset="0"/>
              <a:buChar char="•"/>
              <a:defRPr/>
            </a:pPr>
            <a:endParaRPr lang="en-US" sz="800" dirty="0"/>
          </a:p>
          <a:p>
            <a:pPr>
              <a:buFont typeface="Arial" pitchFamily="34" charset="0"/>
              <a:buChar char="•"/>
              <a:defRPr/>
            </a:pPr>
            <a:r>
              <a:rPr lang="en-US" dirty="0"/>
              <a:t>To this end, the project partners are developing a range of research-to-practice, evidence-based resources and trainings to support teachers as they plan for and provide instruction (in collaboration with other teachers to support instruction in a variety of educational settings), that is based on the Common Core State Standards. </a:t>
            </a:r>
          </a:p>
        </p:txBody>
      </p:sp>
      <p:sp>
        <p:nvSpPr>
          <p:cNvPr id="4" name="Slide Number Placeholder 3"/>
          <p:cNvSpPr>
            <a:spLocks noGrp="1"/>
          </p:cNvSpPr>
          <p:nvPr>
            <p:ph type="sldNum" sz="quarter" idx="10"/>
          </p:nvPr>
        </p:nvSpPr>
        <p:spPr/>
        <p:txBody>
          <a:bodyPr/>
          <a:lstStyle/>
          <a:p>
            <a:fld id="{82C282E7-D707-4773-ACE0-BEF1CFCC214E}" type="slidenum">
              <a:rPr lang="en-US" smtClean="0"/>
              <a:pPr/>
              <a:t>9</a:t>
            </a:fld>
            <a:endParaRPr lang="en-US"/>
          </a:p>
        </p:txBody>
      </p:sp>
    </p:spTree>
    <p:extLst>
      <p:ext uri="{BB962C8B-B14F-4D97-AF65-F5344CB8AC3E}">
        <p14:creationId xmlns:p14="http://schemas.microsoft.com/office/powerpoint/2010/main" val="78076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You can see the clear relationship between college and career readiness skills that apply to all students and the skills that students with significant cognitive disabilities need for successful post-school outcomes.</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C7AA38-524C-4EAB-A098-737C011AB032}" type="slidenum">
              <a:rPr lang="en-US">
                <a:cs typeface="Arial" charset="0"/>
              </a:rPr>
              <a:pPr fontAlgn="base">
                <a:spcBef>
                  <a:spcPct val="0"/>
                </a:spcBef>
                <a:spcAft>
                  <a:spcPct val="0"/>
                </a:spcAft>
              </a:pPr>
              <a:t>11</a:t>
            </a:fld>
            <a:endParaRPr lang="en-US" dirty="0">
              <a:cs typeface="Arial" charset="0"/>
            </a:endParaRPr>
          </a:p>
        </p:txBody>
      </p:sp>
    </p:spTree>
    <p:extLst>
      <p:ext uri="{BB962C8B-B14F-4D97-AF65-F5344CB8AC3E}">
        <p14:creationId xmlns:p14="http://schemas.microsoft.com/office/powerpoint/2010/main" val="293894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Communicative competence means to come to school with a communication system that enables the student to express </a:t>
            </a:r>
            <a:r>
              <a:rPr lang="en-US" sz="1400" dirty="0"/>
              <a:t>personal </a:t>
            </a:r>
            <a:r>
              <a:rPr lang="en-US" sz="1400" dirty="0" smtClean="0"/>
              <a:t>needs and share </a:t>
            </a:r>
            <a:r>
              <a:rPr lang="en-US" sz="1400" dirty="0"/>
              <a:t>information, ideas, questions, and comments about daily life and the world in which they live. </a:t>
            </a:r>
            <a:r>
              <a:rPr lang="en-US" sz="1400" dirty="0" smtClean="0"/>
              <a:t> Communicative competence is necessary in order to have access to the curriculum</a:t>
            </a:r>
            <a:r>
              <a:rPr lang="en-US" dirty="0" smtClean="0"/>
              <a:t>.</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567CD4-3D0D-473C-9F7D-A22CD3ACAC53}" type="slidenum">
              <a:rPr lang="en-US">
                <a:cs typeface="Arial" charset="0"/>
              </a:rPr>
              <a:pPr fontAlgn="base">
                <a:spcBef>
                  <a:spcPct val="0"/>
                </a:spcBef>
                <a:spcAft>
                  <a:spcPct val="0"/>
                </a:spcAft>
              </a:pPr>
              <a:t>12</a:t>
            </a:fld>
            <a:endParaRPr lang="en-US" dirty="0">
              <a:cs typeface="Arial" charset="0"/>
            </a:endParaRPr>
          </a:p>
        </p:txBody>
      </p:sp>
    </p:spTree>
    <p:extLst>
      <p:ext uri="{BB962C8B-B14F-4D97-AF65-F5344CB8AC3E}">
        <p14:creationId xmlns:p14="http://schemas.microsoft.com/office/powerpoint/2010/main" val="405340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Regardless of student’s ability level or post-school goals there are benefits that can be derived from academic instruction.</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C6DFE5-C240-4C32-B360-63AC0E227A51}" type="slidenum">
              <a:rPr lang="en-US">
                <a:cs typeface="Arial" charset="0"/>
              </a:rPr>
              <a:pPr fontAlgn="base">
                <a:spcBef>
                  <a:spcPct val="0"/>
                </a:spcBef>
                <a:spcAft>
                  <a:spcPct val="0"/>
                </a:spcAft>
              </a:pPr>
              <a:t>13</a:t>
            </a:fld>
            <a:endParaRPr lang="en-US" dirty="0">
              <a:cs typeface="Arial" charset="0"/>
            </a:endParaRPr>
          </a:p>
        </p:txBody>
      </p:sp>
    </p:spTree>
    <p:extLst>
      <p:ext uri="{BB962C8B-B14F-4D97-AF65-F5344CB8AC3E}">
        <p14:creationId xmlns:p14="http://schemas.microsoft.com/office/powerpoint/2010/main" val="1140601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352800"/>
            <a:ext cx="6400800" cy="1752600"/>
          </a:xfrm>
        </p:spPr>
        <p:txBody>
          <a:bodyPr>
            <a:normAutofit/>
          </a:bodyPr>
          <a:lstStyle>
            <a:lvl1pPr marL="0" indent="0" algn="ctr">
              <a:buNone/>
              <a:defRPr sz="2800" b="0" i="0">
                <a:solidFill>
                  <a:schemeClr val="tx1">
                    <a:lumMod val="50000"/>
                    <a:lumOff val="50000"/>
                  </a:schemeClr>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Title 9"/>
          <p:cNvSpPr>
            <a:spLocks noGrp="1"/>
          </p:cNvSpPr>
          <p:nvPr>
            <p:ph type="title"/>
          </p:nvPr>
        </p:nvSpPr>
        <p:spPr>
          <a:xfrm>
            <a:off x="457200" y="2057400"/>
            <a:ext cx="8229600" cy="1143000"/>
          </a:xfrm>
        </p:spPr>
        <p:txBody>
          <a:bodyPr>
            <a:normAutofit/>
          </a:bodyPr>
          <a:lstStyle>
            <a:lvl1pPr>
              <a:defRPr sz="3800" b="1" i="0">
                <a:solidFill>
                  <a:srgbClr val="1B77BC"/>
                </a:solidFill>
                <a:latin typeface="Myriad Pro"/>
                <a:cs typeface="Myriad Pro"/>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i="0">
                <a:solidFill>
                  <a:srgbClr val="1B77BC"/>
                </a:solidFill>
                <a:latin typeface="Myriad Pro"/>
                <a:cs typeface="Myriad Pro"/>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i="0">
                <a:latin typeface="Myriad Pro"/>
                <a:cs typeface="Myriad Pro"/>
              </a:defRPr>
            </a:lvl1pPr>
            <a:lvl2pPr>
              <a:defRPr b="0" i="0">
                <a:latin typeface="Myriad Pro"/>
                <a:cs typeface="Myriad Pro"/>
              </a:defRPr>
            </a:lvl2pPr>
            <a:lvl3pPr>
              <a:defRPr b="0" i="0">
                <a:latin typeface="Myriad Pro"/>
                <a:cs typeface="Myriad Pro"/>
              </a:defRPr>
            </a:lvl3pPr>
            <a:lvl4pPr>
              <a:defRPr b="0" i="0">
                <a:latin typeface="Myriad Pro"/>
                <a:cs typeface="Myriad Pro"/>
              </a:defRPr>
            </a:lvl4pPr>
            <a:lvl5pPr>
              <a:defRPr b="0" i="0">
                <a:latin typeface="Myriad Pro"/>
                <a:cs typeface="Myriad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569A127-EE50-4B55-ACB4-00C310015F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hinkcollege.n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iki.ncscpartners.or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cscpartner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iki.ncscpartners.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ncscpartners.org/resources-cop-presentation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iki.ncscpartners.org/"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www.ncscpartners.org/resource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ncscpartners.org/resourc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orestandard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962400"/>
            <a:ext cx="6400800" cy="1752600"/>
          </a:xfrm>
        </p:spPr>
        <p:txBody>
          <a:bodyPr/>
          <a:lstStyle/>
          <a:p>
            <a:r>
              <a:rPr lang="en-US" dirty="0" smtClean="0"/>
              <a:t>August 2014</a:t>
            </a:r>
            <a:endParaRPr lang="en-US" dirty="0"/>
          </a:p>
        </p:txBody>
      </p:sp>
      <p:sp>
        <p:nvSpPr>
          <p:cNvPr id="4" name="Title 3"/>
          <p:cNvSpPr>
            <a:spLocks noGrp="1"/>
          </p:cNvSpPr>
          <p:nvPr>
            <p:ph type="title"/>
          </p:nvPr>
        </p:nvSpPr>
        <p:spPr>
          <a:xfrm>
            <a:off x="457200" y="2209800"/>
            <a:ext cx="8229600" cy="1143000"/>
          </a:xfrm>
        </p:spPr>
        <p:txBody>
          <a:bodyPr>
            <a:normAutofit fontScale="90000"/>
          </a:bodyPr>
          <a:lstStyle/>
          <a:p>
            <a:r>
              <a:rPr lang="en-US" dirty="0"/>
              <a:t>The NCSC Model for a Comprehensive System of Curriculum, Instruction and Assessment</a:t>
            </a:r>
          </a:p>
        </p:txBody>
      </p:sp>
    </p:spTree>
    <p:extLst>
      <p:ext uri="{BB962C8B-B14F-4D97-AF65-F5344CB8AC3E}">
        <p14:creationId xmlns:p14="http://schemas.microsoft.com/office/powerpoint/2010/main" val="9369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lstStyle/>
          <a:p>
            <a:r>
              <a:rPr lang="en-US" b="1" dirty="0" smtClean="0">
                <a:solidFill>
                  <a:schemeClr val="accent1"/>
                </a:solidFill>
              </a:rPr>
              <a:t>College and Career Readiness</a:t>
            </a:r>
            <a:endParaRPr lang="en-US" b="1" dirty="0">
              <a:solidFill>
                <a:schemeClr val="accent1"/>
              </a:solidFill>
            </a:endParaRPr>
          </a:p>
        </p:txBody>
      </p:sp>
      <p:sp>
        <p:nvSpPr>
          <p:cNvPr id="3" name="Slide Number Placeholder 2"/>
          <p:cNvSpPr>
            <a:spLocks noGrp="1"/>
          </p:cNvSpPr>
          <p:nvPr>
            <p:ph type="sldNum" sz="quarter" idx="12"/>
          </p:nvPr>
        </p:nvSpPr>
        <p:spPr/>
        <p:txBody>
          <a:bodyPr/>
          <a:lstStyle/>
          <a:p>
            <a:fld id="{5569A127-EE50-4B55-ACB4-00C310015FBB}" type="slidenum">
              <a:rPr lang="en-US" smtClean="0"/>
              <a:t>10</a:t>
            </a:fld>
            <a:endParaRPr lang="en-US"/>
          </a:p>
        </p:txBody>
      </p:sp>
    </p:spTree>
    <p:extLst>
      <p:ext uri="{BB962C8B-B14F-4D97-AF65-F5344CB8AC3E}">
        <p14:creationId xmlns:p14="http://schemas.microsoft.com/office/powerpoint/2010/main" val="369294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rtlCol="0">
            <a:noAutofit/>
          </a:bodyPr>
          <a:lstStyle/>
          <a:p>
            <a:pPr algn="l" fontAlgn="auto">
              <a:spcAft>
                <a:spcPts val="0"/>
              </a:spcAft>
              <a:defRPr/>
            </a:pPr>
            <a:r>
              <a:rPr lang="en-US" sz="3600" b="1" dirty="0" smtClean="0">
                <a:solidFill>
                  <a:srgbClr val="0070C0"/>
                </a:solidFill>
                <a:latin typeface="Arial" panose="020B0604020202020204" pitchFamily="34" charset="0"/>
                <a:cs typeface="Arial" panose="020B0604020202020204" pitchFamily="34" charset="0"/>
              </a:rPr>
              <a:t>Cross Walking College and Career Readiness</a:t>
            </a:r>
          </a:p>
        </p:txBody>
      </p:sp>
      <p:sp>
        <p:nvSpPr>
          <p:cNvPr id="5" name="Content Placeholder 4"/>
          <p:cNvSpPr>
            <a:spLocks noGrp="1"/>
          </p:cNvSpPr>
          <p:nvPr>
            <p:ph sz="quarter" idx="1"/>
          </p:nvPr>
        </p:nvSpPr>
        <p:spPr>
          <a:xfrm>
            <a:off x="504998" y="1548789"/>
            <a:ext cx="4038600" cy="5257800"/>
          </a:xfrm>
        </p:spPr>
        <p:txBody>
          <a:bodyPr rtlCol="0">
            <a:normAutofit fontScale="70000" lnSpcReduction="20000"/>
          </a:bodyPr>
          <a:lstStyle/>
          <a:p>
            <a:pPr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All kids</a:t>
            </a:r>
          </a:p>
          <a:p>
            <a:pPr lvl="1"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Key </a:t>
            </a:r>
            <a:r>
              <a:rPr lang="en-US" sz="2600" dirty="0">
                <a:latin typeface="Arial" panose="020B0604020202020204" pitchFamily="34" charset="0"/>
                <a:cs typeface="Arial" panose="020B0604020202020204" pitchFamily="34" charset="0"/>
              </a:rPr>
              <a:t>Cognitive </a:t>
            </a:r>
            <a:r>
              <a:rPr lang="en-US" sz="2600" dirty="0" smtClean="0">
                <a:latin typeface="Arial" panose="020B0604020202020204" pitchFamily="34" charset="0"/>
                <a:cs typeface="Arial" panose="020B0604020202020204" pitchFamily="34" charset="0"/>
              </a:rPr>
              <a:t>Strategies</a:t>
            </a:r>
          </a:p>
          <a:p>
            <a:pPr lvl="2"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Problem </a:t>
            </a:r>
            <a:r>
              <a:rPr lang="en-US" sz="2600" dirty="0">
                <a:latin typeface="Arial" panose="020B0604020202020204" pitchFamily="34" charset="0"/>
                <a:cs typeface="Arial" panose="020B0604020202020204" pitchFamily="34" charset="0"/>
              </a:rPr>
              <a:t>solving, reasoning, analysis, interpretation, critical </a:t>
            </a:r>
            <a:r>
              <a:rPr lang="en-US" sz="2600" dirty="0" smtClean="0">
                <a:latin typeface="Arial" panose="020B0604020202020204" pitchFamily="34" charset="0"/>
                <a:cs typeface="Arial" panose="020B0604020202020204" pitchFamily="34" charset="0"/>
              </a:rPr>
              <a:t>thinking</a:t>
            </a:r>
          </a:p>
          <a:p>
            <a:pPr lvl="1"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Key Content</a:t>
            </a:r>
          </a:p>
          <a:p>
            <a:pPr lvl="2"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Reading</a:t>
            </a:r>
            <a:r>
              <a:rPr lang="en-US" sz="2600" dirty="0">
                <a:latin typeface="Arial" panose="020B0604020202020204" pitchFamily="34" charset="0"/>
                <a:cs typeface="Arial" panose="020B0604020202020204" pitchFamily="34" charset="0"/>
              </a:rPr>
              <a:t>, Math, Science, Social </a:t>
            </a:r>
            <a:r>
              <a:rPr lang="en-US" sz="2600" dirty="0" smtClean="0">
                <a:latin typeface="Arial" panose="020B0604020202020204" pitchFamily="34" charset="0"/>
                <a:cs typeface="Arial" panose="020B0604020202020204" pitchFamily="34" charset="0"/>
              </a:rPr>
              <a:t>Studies</a:t>
            </a:r>
          </a:p>
          <a:p>
            <a:pPr lvl="1"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Academic Behaviors</a:t>
            </a:r>
          </a:p>
          <a:p>
            <a:pPr lvl="2"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Self </a:t>
            </a:r>
            <a:r>
              <a:rPr lang="en-US" sz="2600" dirty="0">
                <a:latin typeface="Arial" panose="020B0604020202020204" pitchFamily="34" charset="0"/>
                <a:cs typeface="Arial" panose="020B0604020202020204" pitchFamily="34" charset="0"/>
              </a:rPr>
              <a:t>monitoring, time management, using information resources, social interaction skills, </a:t>
            </a:r>
            <a:r>
              <a:rPr lang="en-US" sz="2600" dirty="0" smtClean="0">
                <a:latin typeface="Arial" panose="020B0604020202020204" pitchFamily="34" charset="0"/>
                <a:cs typeface="Arial" panose="020B0604020202020204" pitchFamily="34" charset="0"/>
              </a:rPr>
              <a:t>working in groups</a:t>
            </a:r>
          </a:p>
          <a:p>
            <a:pPr lvl="1"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Contextual </a:t>
            </a:r>
            <a:r>
              <a:rPr lang="en-US" sz="2600" dirty="0">
                <a:latin typeface="Arial" panose="020B0604020202020204" pitchFamily="34" charset="0"/>
                <a:cs typeface="Arial" panose="020B0604020202020204" pitchFamily="34" charset="0"/>
              </a:rPr>
              <a:t>Skills and </a:t>
            </a:r>
            <a:r>
              <a:rPr lang="en-US" sz="2600" dirty="0" smtClean="0">
                <a:latin typeface="Arial" panose="020B0604020202020204" pitchFamily="34" charset="0"/>
                <a:cs typeface="Arial" panose="020B0604020202020204" pitchFamily="34" charset="0"/>
              </a:rPr>
              <a:t>Awareness</a:t>
            </a:r>
          </a:p>
          <a:p>
            <a:pPr lvl="2"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Seeking </a:t>
            </a:r>
            <a:r>
              <a:rPr lang="en-US" sz="2600" dirty="0">
                <a:latin typeface="Arial" panose="020B0604020202020204" pitchFamily="34" charset="0"/>
                <a:cs typeface="Arial" panose="020B0604020202020204" pitchFamily="34" charset="0"/>
              </a:rPr>
              <a:t>help with admissions, procedures, </a:t>
            </a:r>
            <a:r>
              <a:rPr lang="en-US" sz="2600" dirty="0" smtClean="0">
                <a:latin typeface="Arial" panose="020B0604020202020204" pitchFamily="34" charset="0"/>
                <a:cs typeface="Arial" panose="020B0604020202020204" pitchFamily="34" charset="0"/>
              </a:rPr>
              <a:t>career development</a:t>
            </a:r>
            <a:endParaRPr lang="en-US" sz="2600" dirty="0">
              <a:latin typeface="Arial" panose="020B0604020202020204" pitchFamily="34" charset="0"/>
              <a:cs typeface="Arial" panose="020B0604020202020204" pitchFamily="34" charset="0"/>
            </a:endParaRPr>
          </a:p>
          <a:p>
            <a:pPr lvl="4" fontAlgn="auto">
              <a:spcAft>
                <a:spcPts val="0"/>
              </a:spcAft>
              <a:buFont typeface="Arial" pitchFamily="34" charset="0"/>
              <a:buChar char="»"/>
              <a:defRPr/>
            </a:pPr>
            <a:r>
              <a:rPr lang="en-US" sz="2600" dirty="0">
                <a:latin typeface="Arial" panose="020B0604020202020204" pitchFamily="34" charset="0"/>
                <a:cs typeface="Arial" panose="020B0604020202020204" pitchFamily="34" charset="0"/>
              </a:rPr>
              <a:t>(Conley, 2007</a:t>
            </a:r>
            <a:r>
              <a:rPr lang="en-US" dirty="0"/>
              <a:t>)</a:t>
            </a:r>
          </a:p>
          <a:p>
            <a:pPr fontAlgn="auto">
              <a:spcAft>
                <a:spcPts val="0"/>
              </a:spcAft>
              <a:buFont typeface="Arial" pitchFamily="34" charset="0"/>
              <a:buChar char="•"/>
              <a:defRPr/>
            </a:pPr>
            <a:endParaRPr lang="en-US" dirty="0"/>
          </a:p>
        </p:txBody>
      </p:sp>
      <p:sp>
        <p:nvSpPr>
          <p:cNvPr id="6" name="Content Placeholder 5"/>
          <p:cNvSpPr>
            <a:spLocks noGrp="1"/>
          </p:cNvSpPr>
          <p:nvPr>
            <p:ph sz="quarter" idx="2"/>
          </p:nvPr>
        </p:nvSpPr>
        <p:spPr>
          <a:xfrm>
            <a:off x="4648200" y="1600200"/>
            <a:ext cx="4038600" cy="5029200"/>
          </a:xfrm>
        </p:spPr>
        <p:txBody>
          <a:bodyPr rtlCol="0">
            <a:noAutofit/>
          </a:bodyPr>
          <a:lstStyle/>
          <a:p>
            <a:pPr fontAlgn="auto">
              <a:spcAft>
                <a:spcPts val="0"/>
              </a:spcAft>
              <a:buFont typeface="Arial" pitchFamily="34" charset="0"/>
              <a:buChar char="•"/>
              <a:defRPr/>
            </a:pPr>
            <a:r>
              <a:rPr lang="en-US" sz="1800" dirty="0" smtClean="0">
                <a:latin typeface="Arial" panose="020B0604020202020204" pitchFamily="34" charset="0"/>
                <a:cs typeface="Arial" panose="020B0604020202020204" pitchFamily="34" charset="0"/>
              </a:rPr>
              <a:t>Students with Significant Cognitive Disabilities</a:t>
            </a:r>
          </a:p>
          <a:p>
            <a:pPr lvl="1" fontAlgn="auto">
              <a:spcAft>
                <a:spcPts val="0"/>
              </a:spcAft>
              <a:buFont typeface="Arial" pitchFamily="34" charset="0"/>
              <a:buChar char="–"/>
              <a:defRPr/>
            </a:pPr>
            <a:r>
              <a:rPr lang="en-US" sz="1800" dirty="0">
                <a:latin typeface="Arial" panose="020B0604020202020204" pitchFamily="34" charset="0"/>
                <a:cs typeface="Arial" panose="020B0604020202020204" pitchFamily="34" charset="0"/>
              </a:rPr>
              <a:t>Academic </a:t>
            </a:r>
            <a:r>
              <a:rPr lang="en-US" sz="1800" dirty="0" smtClean="0">
                <a:latin typeface="Arial" panose="020B0604020202020204" pitchFamily="34" charset="0"/>
                <a:cs typeface="Arial" panose="020B0604020202020204" pitchFamily="34" charset="0"/>
              </a:rPr>
              <a:t>Access</a:t>
            </a:r>
          </a:p>
          <a:p>
            <a:pPr lvl="1" fontAlgn="auto">
              <a:spcAft>
                <a:spcPts val="0"/>
              </a:spcAft>
              <a:buFont typeface="Arial" pitchFamily="34" charset="0"/>
              <a:buChar char="–"/>
              <a:defRPr/>
            </a:pPr>
            <a:endParaRPr lang="en-US" sz="1800" dirty="0">
              <a:latin typeface="Arial" panose="020B0604020202020204" pitchFamily="34" charset="0"/>
              <a:cs typeface="Arial" panose="020B0604020202020204" pitchFamily="34" charset="0"/>
            </a:endParaRPr>
          </a:p>
          <a:p>
            <a:pPr lvl="1" fontAlgn="auto">
              <a:spcAft>
                <a:spcPts val="0"/>
              </a:spcAft>
              <a:buFont typeface="Arial" pitchFamily="34" charset="0"/>
              <a:buChar char="–"/>
              <a:defRPr/>
            </a:pPr>
            <a:r>
              <a:rPr lang="en-US" sz="1800" dirty="0">
                <a:latin typeface="Arial" panose="020B0604020202020204" pitchFamily="34" charset="0"/>
                <a:cs typeface="Arial" panose="020B0604020202020204" pitchFamily="34" charset="0"/>
              </a:rPr>
              <a:t>Career </a:t>
            </a:r>
            <a:r>
              <a:rPr lang="en-US" sz="1800" dirty="0" smtClean="0">
                <a:latin typeface="Arial" panose="020B0604020202020204" pitchFamily="34" charset="0"/>
                <a:cs typeface="Arial" panose="020B0604020202020204" pitchFamily="34" charset="0"/>
              </a:rPr>
              <a:t>Development</a:t>
            </a:r>
          </a:p>
          <a:p>
            <a:pPr lvl="1" fontAlgn="auto">
              <a:spcAft>
                <a:spcPts val="0"/>
              </a:spcAft>
              <a:buFont typeface="Arial" pitchFamily="34" charset="0"/>
              <a:buChar char="–"/>
              <a:defRPr/>
            </a:pPr>
            <a:endParaRPr lang="en-US" sz="1800" dirty="0">
              <a:latin typeface="Arial" panose="020B0604020202020204" pitchFamily="34" charset="0"/>
              <a:cs typeface="Arial" panose="020B0604020202020204" pitchFamily="34" charset="0"/>
            </a:endParaRPr>
          </a:p>
          <a:p>
            <a:pPr lvl="1" fontAlgn="auto">
              <a:spcAft>
                <a:spcPts val="0"/>
              </a:spcAft>
              <a:buFont typeface="Arial" pitchFamily="34" charset="0"/>
              <a:buChar char="–"/>
              <a:defRPr/>
            </a:pPr>
            <a:r>
              <a:rPr lang="en-US" sz="1800" dirty="0">
                <a:latin typeface="Arial" panose="020B0604020202020204" pitchFamily="34" charset="0"/>
                <a:cs typeface="Arial" panose="020B0604020202020204" pitchFamily="34" charset="0"/>
              </a:rPr>
              <a:t>Social </a:t>
            </a:r>
            <a:r>
              <a:rPr lang="en-US" sz="1800" dirty="0" smtClean="0">
                <a:latin typeface="Arial" panose="020B0604020202020204" pitchFamily="34" charset="0"/>
                <a:cs typeface="Arial" panose="020B0604020202020204" pitchFamily="34" charset="0"/>
              </a:rPr>
              <a:t>Network</a:t>
            </a:r>
          </a:p>
          <a:p>
            <a:pPr lvl="1" fontAlgn="auto">
              <a:spcAft>
                <a:spcPts val="0"/>
              </a:spcAft>
              <a:buFont typeface="Arial" pitchFamily="34" charset="0"/>
              <a:buChar char="–"/>
              <a:defRPr/>
            </a:pPr>
            <a:endParaRPr lang="en-US" sz="1800" dirty="0">
              <a:latin typeface="Arial" panose="020B0604020202020204" pitchFamily="34" charset="0"/>
              <a:cs typeface="Arial" panose="020B0604020202020204" pitchFamily="34" charset="0"/>
            </a:endParaRPr>
          </a:p>
          <a:p>
            <a:pPr lvl="1" fontAlgn="auto">
              <a:spcAft>
                <a:spcPts val="0"/>
              </a:spcAft>
              <a:buFont typeface="Arial" pitchFamily="34" charset="0"/>
              <a:buChar char="–"/>
              <a:defRPr/>
            </a:pPr>
            <a:r>
              <a:rPr lang="en-US" sz="1800" dirty="0">
                <a:latin typeface="Arial" panose="020B0604020202020204" pitchFamily="34" charset="0"/>
                <a:cs typeface="Arial" panose="020B0604020202020204" pitchFamily="34" charset="0"/>
              </a:rPr>
              <a:t>Self </a:t>
            </a:r>
            <a:r>
              <a:rPr lang="en-US" sz="1800" dirty="0" smtClean="0">
                <a:latin typeface="Arial" panose="020B0604020202020204" pitchFamily="34" charset="0"/>
                <a:cs typeface="Arial" panose="020B0604020202020204" pitchFamily="34" charset="0"/>
              </a:rPr>
              <a:t>Determination</a:t>
            </a:r>
          </a:p>
          <a:p>
            <a:pPr lvl="1" fontAlgn="auto">
              <a:spcAft>
                <a:spcPts val="0"/>
              </a:spcAft>
              <a:buFont typeface="Arial" pitchFamily="34" charset="0"/>
              <a:buChar char="–"/>
              <a:defRPr/>
            </a:pPr>
            <a:endParaRPr lang="en-US" sz="1800" dirty="0">
              <a:latin typeface="Arial" panose="020B0604020202020204" pitchFamily="34" charset="0"/>
              <a:cs typeface="Arial" panose="020B0604020202020204" pitchFamily="34" charset="0"/>
            </a:endParaRPr>
          </a:p>
          <a:p>
            <a:pPr lvl="1" fontAlgn="auto">
              <a:spcAft>
                <a:spcPts val="0"/>
              </a:spcAft>
              <a:buFont typeface="Arial" pitchFamily="34" charset="0"/>
              <a:buChar char="–"/>
              <a:defRPr/>
            </a:pPr>
            <a:r>
              <a:rPr lang="en-US" sz="1800" dirty="0">
                <a:latin typeface="Arial" panose="020B0604020202020204" pitchFamily="34" charset="0"/>
                <a:cs typeface="Arial" panose="020B0604020202020204" pitchFamily="34" charset="0"/>
              </a:rPr>
              <a:t>Integration with College Systems &amp; </a:t>
            </a:r>
            <a:r>
              <a:rPr lang="en-US" sz="1800" dirty="0" smtClean="0">
                <a:latin typeface="Arial" panose="020B0604020202020204" pitchFamily="34" charset="0"/>
                <a:cs typeface="Arial" panose="020B0604020202020204" pitchFamily="34" charset="0"/>
              </a:rPr>
              <a:t>Practices</a:t>
            </a:r>
          </a:p>
          <a:p>
            <a:pPr lvl="1" fontAlgn="auto">
              <a:spcAft>
                <a:spcPts val="0"/>
              </a:spcAft>
              <a:buFont typeface="Arial" pitchFamily="34" charset="0"/>
              <a:buChar char="–"/>
              <a:defRPr/>
            </a:pPr>
            <a:endParaRPr lang="en-US" sz="1800" dirty="0">
              <a:latin typeface="Arial" panose="020B0604020202020204" pitchFamily="34" charset="0"/>
              <a:cs typeface="Arial" panose="020B0604020202020204" pitchFamily="34" charset="0"/>
            </a:endParaRPr>
          </a:p>
          <a:p>
            <a:pPr lvl="1" fontAlgn="auto">
              <a:spcAft>
                <a:spcPts val="0"/>
              </a:spcAft>
              <a:buFont typeface="Arial" pitchFamily="34" charset="0"/>
              <a:buChar char="–"/>
              <a:defRPr/>
            </a:pPr>
            <a:r>
              <a:rPr lang="en-US" sz="1800" dirty="0">
                <a:latin typeface="Arial" panose="020B0604020202020204" pitchFamily="34" charset="0"/>
                <a:cs typeface="Arial" panose="020B0604020202020204" pitchFamily="34" charset="0"/>
              </a:rPr>
              <a:t>Coordination and Collaboration</a:t>
            </a:r>
          </a:p>
          <a:p>
            <a:pPr fontAlgn="auto">
              <a:spcAft>
                <a:spcPts val="0"/>
              </a:spcAft>
              <a:buFont typeface="Arial" pitchFamily="34" charset="0"/>
              <a:buChar char="•"/>
              <a:defRPr/>
            </a:pPr>
            <a:endParaRPr lang="en-US" sz="1800" dirty="0">
              <a:latin typeface="Arial" panose="020B0604020202020204" pitchFamily="34" charset="0"/>
              <a:cs typeface="Arial" panose="020B0604020202020204" pitchFamily="34" charset="0"/>
            </a:endParaRPr>
          </a:p>
        </p:txBody>
      </p:sp>
      <p:cxnSp>
        <p:nvCxnSpPr>
          <p:cNvPr id="10" name="Straight Arrow Connector 9"/>
          <p:cNvCxnSpPr/>
          <p:nvPr/>
        </p:nvCxnSpPr>
        <p:spPr>
          <a:xfrm>
            <a:off x="4114800" y="23622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114800" y="2514600"/>
            <a:ext cx="914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038600" y="3575050"/>
            <a:ext cx="1284288" cy="539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705398" y="4394886"/>
            <a:ext cx="1676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267200" y="4934744"/>
            <a:ext cx="1219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267200" y="2895600"/>
            <a:ext cx="1219200" cy="266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029200" y="5696744"/>
            <a:ext cx="3505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1755" name="Picture 2"/>
          <p:cNvPicPr>
            <a:picLocks noChangeAspect="1" noChangeArrowheads="1"/>
          </p:cNvPicPr>
          <p:nvPr/>
        </p:nvPicPr>
        <p:blipFill>
          <a:blip r:embed="rId3"/>
          <a:srcRect/>
          <a:stretch>
            <a:fillRect/>
          </a:stretch>
        </p:blipFill>
        <p:spPr bwMode="auto">
          <a:xfrm>
            <a:off x="7391400" y="990600"/>
            <a:ext cx="1524001" cy="55679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569A127-EE50-4B55-ACB4-00C310015FBB}" type="slidenum">
              <a:rPr lang="en-US" smtClean="0"/>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rtlCol="0">
            <a:normAutofit/>
          </a:bodyPr>
          <a:lstStyle/>
          <a:p>
            <a:pPr algn="ctr" fontAlgn="auto">
              <a:spcAft>
                <a:spcPts val="0"/>
              </a:spcAft>
              <a:defRPr/>
            </a:pPr>
            <a:r>
              <a:rPr lang="en-US" sz="3600" dirty="0" smtClean="0">
                <a:latin typeface="Arial"/>
                <a:cs typeface="Arial"/>
              </a:rPr>
              <a:t>Key College </a:t>
            </a:r>
            <a:r>
              <a:rPr lang="en-US" sz="3600" dirty="0">
                <a:latin typeface="Arial"/>
                <a:cs typeface="Arial"/>
              </a:rPr>
              <a:t>and </a:t>
            </a:r>
            <a:r>
              <a:rPr lang="en-US" sz="3600" dirty="0" smtClean="0">
                <a:latin typeface="Arial"/>
                <a:cs typeface="Arial"/>
              </a:rPr>
              <a:t>Career Ready Skills</a:t>
            </a:r>
            <a:endParaRPr lang="en-US" sz="3600" dirty="0">
              <a:latin typeface="Arial"/>
              <a:cs typeface="Arial"/>
            </a:endParaRPr>
          </a:p>
        </p:txBody>
      </p:sp>
      <p:sp>
        <p:nvSpPr>
          <p:cNvPr id="5" name="Slide Number Placeholder 4"/>
          <p:cNvSpPr>
            <a:spLocks noGrp="1"/>
          </p:cNvSpPr>
          <p:nvPr>
            <p:ph type="sldNum" sz="quarter" idx="4294967295"/>
          </p:nvPr>
        </p:nvSpPr>
        <p:spPr>
          <a:xfrm>
            <a:off x="8610600" y="6324600"/>
            <a:ext cx="533400" cy="244476"/>
          </a:xfrm>
          <a:prstGeom prst="rect">
            <a:avLst/>
          </a:prstGeom>
        </p:spPr>
        <p:txBody>
          <a:bodyPr>
            <a:normAutofit fontScale="92500" lnSpcReduction="10000"/>
          </a:bodyPr>
          <a:lstStyle/>
          <a:p>
            <a:pPr>
              <a:defRPr/>
            </a:pPr>
            <a:fld id="{EB6D90FA-BF7B-4EF4-9C98-AD58C851B03D}" type="slidenum">
              <a:rPr lang="en-US"/>
              <a:pPr>
                <a:defRPr/>
              </a:pPr>
              <a:t>12</a:t>
            </a:fld>
            <a:endParaRPr lang="en-US" dirty="0"/>
          </a:p>
        </p:txBody>
      </p:sp>
      <p:sp>
        <p:nvSpPr>
          <p:cNvPr id="3" name="Content Placeholder 2"/>
          <p:cNvSpPr>
            <a:spLocks noGrp="1"/>
          </p:cNvSpPr>
          <p:nvPr>
            <p:ph sz="quarter" idx="1"/>
          </p:nvPr>
        </p:nvSpPr>
        <p:spPr>
          <a:xfrm>
            <a:off x="381000" y="1676400"/>
            <a:ext cx="8229600" cy="5181600"/>
          </a:xfrm>
        </p:spPr>
        <p:txBody>
          <a:bodyPr rtlCol="0">
            <a:normAutofit/>
          </a:bodyPr>
          <a:lstStyle/>
          <a:p>
            <a:pPr marL="0" indent="0" fontAlgn="auto">
              <a:spcAft>
                <a:spcPts val="0"/>
              </a:spcAft>
              <a:buNone/>
              <a:defRPr/>
            </a:pPr>
            <a:r>
              <a:rPr lang="en-US" sz="2800" dirty="0" smtClean="0">
                <a:latin typeface="Arial"/>
                <a:cs typeface="Arial"/>
              </a:rPr>
              <a:t>Important for ALL students including those with significant cognitive disabilities:</a:t>
            </a:r>
          </a:p>
          <a:p>
            <a:pPr fontAlgn="auto">
              <a:spcAft>
                <a:spcPts val="0"/>
              </a:spcAft>
              <a:buFont typeface="Arial" pitchFamily="34" charset="0"/>
              <a:buChar char="•"/>
              <a:defRPr/>
            </a:pPr>
            <a:r>
              <a:rPr lang="en-US" sz="2800" dirty="0" smtClean="0">
                <a:latin typeface="Arial"/>
                <a:cs typeface="Arial"/>
              </a:rPr>
              <a:t>Communicative </a:t>
            </a:r>
            <a:r>
              <a:rPr lang="en-US" sz="2800" dirty="0">
                <a:latin typeface="Arial"/>
                <a:cs typeface="Arial"/>
              </a:rPr>
              <a:t>competence</a:t>
            </a:r>
          </a:p>
          <a:p>
            <a:pPr fontAlgn="auto">
              <a:spcAft>
                <a:spcPts val="0"/>
              </a:spcAft>
              <a:buFont typeface="Arial" pitchFamily="34" charset="0"/>
              <a:buChar char="•"/>
              <a:defRPr/>
            </a:pPr>
            <a:r>
              <a:rPr lang="en-US" sz="2800" dirty="0">
                <a:latin typeface="Arial"/>
                <a:cs typeface="Arial"/>
              </a:rPr>
              <a:t>Social skills to </a:t>
            </a:r>
            <a:r>
              <a:rPr lang="en-US" sz="2800" dirty="0" smtClean="0">
                <a:latin typeface="Arial"/>
                <a:cs typeface="Arial"/>
              </a:rPr>
              <a:t>function </a:t>
            </a:r>
            <a:r>
              <a:rPr lang="en-US" sz="2800" dirty="0">
                <a:latin typeface="Arial"/>
                <a:cs typeface="Arial"/>
              </a:rPr>
              <a:t>well in small groups</a:t>
            </a:r>
          </a:p>
          <a:p>
            <a:pPr fontAlgn="auto">
              <a:spcAft>
                <a:spcPts val="0"/>
              </a:spcAft>
              <a:buFont typeface="Arial" pitchFamily="34" charset="0"/>
              <a:buChar char="•"/>
              <a:defRPr/>
            </a:pPr>
            <a:r>
              <a:rPr lang="en-US" sz="2800" dirty="0">
                <a:latin typeface="Arial"/>
                <a:cs typeface="Arial"/>
              </a:rPr>
              <a:t>Independent </a:t>
            </a:r>
            <a:r>
              <a:rPr lang="en-US" sz="2800" dirty="0" smtClean="0">
                <a:latin typeface="Arial"/>
                <a:cs typeface="Arial"/>
              </a:rPr>
              <a:t>and team work skills</a:t>
            </a:r>
            <a:endParaRPr lang="en-US" sz="2800" dirty="0">
              <a:latin typeface="Arial"/>
              <a:cs typeface="Arial"/>
            </a:endParaRPr>
          </a:p>
          <a:p>
            <a:pPr fontAlgn="auto">
              <a:spcAft>
                <a:spcPts val="0"/>
              </a:spcAft>
              <a:buFont typeface="Arial" pitchFamily="34" charset="0"/>
              <a:buChar char="•"/>
              <a:defRPr/>
            </a:pPr>
            <a:r>
              <a:rPr lang="en-US" sz="2800" dirty="0">
                <a:latin typeface="Arial"/>
                <a:cs typeface="Arial"/>
              </a:rPr>
              <a:t>Problem Solving</a:t>
            </a:r>
          </a:p>
          <a:p>
            <a:pPr fontAlgn="auto">
              <a:spcAft>
                <a:spcPts val="0"/>
              </a:spcAft>
              <a:buFont typeface="Arial" pitchFamily="34" charset="0"/>
              <a:buChar char="•"/>
              <a:defRPr/>
            </a:pPr>
            <a:r>
              <a:rPr lang="en-US" sz="2800" dirty="0" smtClean="0">
                <a:latin typeface="Arial"/>
                <a:cs typeface="Arial"/>
              </a:rPr>
              <a:t>Reading/writing/math</a:t>
            </a:r>
            <a:endParaRPr lang="en-US" sz="2800" dirty="0">
              <a:latin typeface="Arial"/>
              <a:cs typeface="Arial"/>
            </a:endParaRPr>
          </a:p>
          <a:p>
            <a:pPr fontAlgn="auto">
              <a:spcAft>
                <a:spcPts val="0"/>
              </a:spcAft>
              <a:buFont typeface="Arial" pitchFamily="34" charset="0"/>
              <a:buChar char="•"/>
              <a:defRPr/>
            </a:pPr>
            <a:r>
              <a:rPr lang="en-US" sz="2800" dirty="0" smtClean="0">
                <a:latin typeface="Arial"/>
                <a:cs typeface="Arial"/>
              </a:rPr>
              <a:t>Skills </a:t>
            </a:r>
            <a:r>
              <a:rPr lang="en-US" sz="2800" dirty="0">
                <a:latin typeface="Arial"/>
                <a:cs typeface="Arial"/>
              </a:rPr>
              <a:t>for identifying and requesting </a:t>
            </a:r>
            <a:r>
              <a:rPr lang="en-US" sz="2800" dirty="0" smtClean="0">
                <a:latin typeface="Arial"/>
                <a:cs typeface="Arial"/>
              </a:rPr>
              <a:t>supports</a:t>
            </a:r>
            <a:endParaRPr lang="en-US" sz="2800" dirty="0" smtClean="0">
              <a:solidFill>
                <a:srgbClr val="0070C0"/>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76200" y="228600"/>
            <a:ext cx="8839200" cy="1143000"/>
          </a:xfrm>
        </p:spPr>
        <p:txBody>
          <a:bodyPr>
            <a:normAutofit fontScale="90000"/>
          </a:bodyPr>
          <a:lstStyle/>
          <a:p>
            <a:r>
              <a:rPr lang="en-US" dirty="0" smtClean="0"/>
              <a:t>Working towards College and Career Readiness in English Language Arts is Important for ….</a:t>
            </a:r>
          </a:p>
        </p:txBody>
      </p:sp>
      <p:sp>
        <p:nvSpPr>
          <p:cNvPr id="23555" name="Content Placeholder 2"/>
          <p:cNvSpPr>
            <a:spLocks noGrp="1"/>
          </p:cNvSpPr>
          <p:nvPr>
            <p:ph idx="1"/>
          </p:nvPr>
        </p:nvSpPr>
        <p:spPr>
          <a:xfrm>
            <a:off x="228600" y="1563687"/>
            <a:ext cx="8458200" cy="5294313"/>
          </a:xfrm>
        </p:spPr>
        <p:txBody>
          <a:bodyPr rtlCol="0">
            <a:noAutofit/>
          </a:bodyPr>
          <a:lstStyle/>
          <a:p>
            <a:pPr lvl="1" fontAlgn="auto">
              <a:spcAft>
                <a:spcPts val="0"/>
              </a:spcAft>
              <a:buFont typeface="Arial" pitchFamily="34" charset="0"/>
              <a:buChar char="•"/>
              <a:defRPr/>
            </a:pPr>
            <a:r>
              <a:rPr lang="en-US" dirty="0" smtClean="0">
                <a:latin typeface="Arial" pitchFamily="34" charset="0"/>
                <a:cs typeface="Arial" pitchFamily="34" charset="0"/>
              </a:rPr>
              <a:t>Communicating with family, friends, </a:t>
            </a:r>
            <a:r>
              <a:rPr lang="en-US" dirty="0">
                <a:latin typeface="Arial" pitchFamily="34" charset="0"/>
                <a:cs typeface="Arial" pitchFamily="34" charset="0"/>
              </a:rPr>
              <a:t>support staff, medical </a:t>
            </a:r>
            <a:r>
              <a:rPr lang="en-US" dirty="0" smtClean="0">
                <a:latin typeface="Arial" pitchFamily="34" charset="0"/>
                <a:cs typeface="Arial" pitchFamily="34" charset="0"/>
              </a:rPr>
              <a:t>personnel, co-workers, etc.</a:t>
            </a:r>
          </a:p>
          <a:p>
            <a:pPr lvl="1" fontAlgn="auto">
              <a:spcAft>
                <a:spcPts val="0"/>
              </a:spcAft>
              <a:buFont typeface="Arial" pitchFamily="34" charset="0"/>
              <a:buChar char="•"/>
              <a:defRPr/>
            </a:pPr>
            <a:r>
              <a:rPr lang="en-US" dirty="0" smtClean="0">
                <a:latin typeface="Arial" pitchFamily="34" charset="0"/>
                <a:cs typeface="Arial" pitchFamily="34" charset="0"/>
              </a:rPr>
              <a:t>Comparing information to make decisions </a:t>
            </a:r>
            <a:r>
              <a:rPr lang="en-US" dirty="0">
                <a:latin typeface="Arial" pitchFamily="34" charset="0"/>
                <a:cs typeface="Arial" pitchFamily="34" charset="0"/>
              </a:rPr>
              <a:t>(including voting</a:t>
            </a:r>
            <a:r>
              <a:rPr lang="en-US" dirty="0" smtClean="0">
                <a:latin typeface="Arial" pitchFamily="34" charset="0"/>
                <a:cs typeface="Arial" pitchFamily="34" charset="0"/>
              </a:rPr>
              <a:t>) </a:t>
            </a:r>
          </a:p>
          <a:p>
            <a:pPr lvl="1" fontAlgn="auto">
              <a:spcAft>
                <a:spcPts val="0"/>
              </a:spcAft>
              <a:buFont typeface="Arial" pitchFamily="34" charset="0"/>
              <a:buChar char="•"/>
              <a:defRPr/>
            </a:pPr>
            <a:r>
              <a:rPr lang="en-US" dirty="0" smtClean="0">
                <a:latin typeface="Arial" pitchFamily="34" charset="0"/>
                <a:cs typeface="Arial" pitchFamily="34" charset="0"/>
              </a:rPr>
              <a:t>Self-determination and self-advocacy</a:t>
            </a:r>
          </a:p>
          <a:p>
            <a:pPr lvl="1" fontAlgn="auto">
              <a:spcAft>
                <a:spcPts val="0"/>
              </a:spcAft>
              <a:buFont typeface="Arial" pitchFamily="34" charset="0"/>
              <a:buChar char="•"/>
              <a:defRPr/>
            </a:pPr>
            <a:r>
              <a:rPr lang="en-US" dirty="0" smtClean="0">
                <a:latin typeface="Arial" pitchFamily="34" charset="0"/>
                <a:cs typeface="Arial" pitchFamily="34" charset="0"/>
              </a:rPr>
              <a:t>Traveling </a:t>
            </a:r>
            <a:r>
              <a:rPr lang="en-US" dirty="0">
                <a:latin typeface="Arial" pitchFamily="34" charset="0"/>
                <a:cs typeface="Arial" pitchFamily="34" charset="0"/>
              </a:rPr>
              <a:t>in the </a:t>
            </a:r>
            <a:r>
              <a:rPr lang="en-US" dirty="0" smtClean="0">
                <a:latin typeface="Arial" pitchFamily="34" charset="0"/>
                <a:cs typeface="Arial" pitchFamily="34" charset="0"/>
              </a:rPr>
              <a:t>community</a:t>
            </a:r>
          </a:p>
          <a:p>
            <a:pPr lvl="1" fontAlgn="auto">
              <a:spcAft>
                <a:spcPts val="0"/>
              </a:spcAft>
              <a:buFont typeface="Arial" pitchFamily="34" charset="0"/>
              <a:buChar char="•"/>
              <a:defRPr/>
            </a:pPr>
            <a:r>
              <a:rPr lang="en-US" dirty="0" smtClean="0">
                <a:latin typeface="Arial" pitchFamily="34" charset="0"/>
                <a:cs typeface="Arial" pitchFamily="34" charset="0"/>
              </a:rPr>
              <a:t>Understanding </a:t>
            </a:r>
            <a:r>
              <a:rPr lang="en-US" dirty="0">
                <a:latin typeface="Arial" pitchFamily="34" charset="0"/>
                <a:cs typeface="Arial" pitchFamily="34" charset="0"/>
              </a:rPr>
              <a:t>books, movies, TV shows and </a:t>
            </a:r>
            <a:r>
              <a:rPr lang="en-US" dirty="0" smtClean="0">
                <a:latin typeface="Arial" pitchFamily="34" charset="0"/>
                <a:cs typeface="Arial" pitchFamily="34" charset="0"/>
              </a:rPr>
              <a:t>songs</a:t>
            </a:r>
          </a:p>
          <a:p>
            <a:pPr lvl="1" fontAlgn="auto">
              <a:spcAft>
                <a:spcPts val="0"/>
              </a:spcAft>
              <a:buFont typeface="Arial" pitchFamily="34" charset="0"/>
              <a:buChar char="•"/>
              <a:defRPr/>
            </a:pPr>
            <a:r>
              <a:rPr lang="en-US" dirty="0" smtClean="0">
                <a:latin typeface="Arial" pitchFamily="34" charset="0"/>
                <a:cs typeface="Arial" pitchFamily="34" charset="0"/>
              </a:rPr>
              <a:t>Attending college</a:t>
            </a:r>
          </a:p>
          <a:p>
            <a:pPr lvl="1" fontAlgn="auto">
              <a:spcAft>
                <a:spcPts val="0"/>
              </a:spcAft>
              <a:buFont typeface="Arial" pitchFamily="34" charset="0"/>
              <a:buChar char="•"/>
              <a:defRPr/>
            </a:pPr>
            <a:r>
              <a:rPr lang="en-US" dirty="0" smtClean="0">
                <a:latin typeface="Arial" pitchFamily="34" charset="0"/>
                <a:cs typeface="Arial" pitchFamily="34" charset="0"/>
              </a:rPr>
              <a:t>Finding and maintaining employment</a:t>
            </a:r>
            <a:endParaRPr lang="en-US" dirty="0">
              <a:latin typeface="Arial" pitchFamily="34" charset="0"/>
              <a:cs typeface="Arial" pitchFamily="34" charset="0"/>
            </a:endParaRPr>
          </a:p>
          <a:p>
            <a:pPr lvl="1" fontAlgn="auto">
              <a:spcAft>
                <a:spcPts val="0"/>
              </a:spcAft>
              <a:buFont typeface="Arial" pitchFamily="34" charset="0"/>
              <a:buChar char="–"/>
              <a:defRPr/>
            </a:pPr>
            <a:endParaRPr lang="en-US" dirty="0" smtClean="0">
              <a:latin typeface="Arial" pitchFamily="34" charset="0"/>
              <a:cs typeface="Arial" pitchFamily="34" charset="0"/>
            </a:endParaRPr>
          </a:p>
        </p:txBody>
      </p:sp>
      <p:sp>
        <p:nvSpPr>
          <p:cNvPr id="3" name="Slide Number Placeholder 2"/>
          <p:cNvSpPr>
            <a:spLocks noGrp="1"/>
          </p:cNvSpPr>
          <p:nvPr>
            <p:ph type="sldNum" sz="quarter" idx="4294967295"/>
          </p:nvPr>
        </p:nvSpPr>
        <p:spPr>
          <a:xfrm>
            <a:off x="7010400" y="6356350"/>
            <a:ext cx="2133600" cy="365125"/>
          </a:xfrm>
        </p:spPr>
        <p:txBody>
          <a:bodyPr/>
          <a:lstStyle/>
          <a:p>
            <a:pPr>
              <a:defRPr/>
            </a:pPr>
            <a:fld id="{D9C58CB3-9CC9-4751-B5AC-25CDE3DC4177}"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533400" y="304800"/>
            <a:ext cx="8229600" cy="1143000"/>
          </a:xfrm>
        </p:spPr>
        <p:txBody>
          <a:bodyPr>
            <a:normAutofit fontScale="90000"/>
          </a:bodyPr>
          <a:lstStyle/>
          <a:p>
            <a:r>
              <a:rPr lang="en-US" dirty="0" smtClean="0"/>
              <a:t>Working towards College and Career Readiness in Math is Important for…</a:t>
            </a:r>
          </a:p>
        </p:txBody>
      </p:sp>
      <p:sp>
        <p:nvSpPr>
          <p:cNvPr id="3" name="Content Placeholder 2"/>
          <p:cNvSpPr>
            <a:spLocks noGrp="1"/>
          </p:cNvSpPr>
          <p:nvPr>
            <p:ph idx="1"/>
          </p:nvPr>
        </p:nvSpPr>
        <p:spPr>
          <a:xfrm>
            <a:off x="457200" y="1371600"/>
            <a:ext cx="8229600" cy="5294313"/>
          </a:xfrm>
        </p:spPr>
        <p:txBody>
          <a:bodyPr rtlCol="0">
            <a:noAutofit/>
          </a:bodyPr>
          <a:lstStyle/>
          <a:p>
            <a:pPr fontAlgn="auto">
              <a:spcAft>
                <a:spcPts val="0"/>
              </a:spcAft>
              <a:buFont typeface="Arial" pitchFamily="34" charset="0"/>
              <a:buChar char="•"/>
              <a:defRPr/>
            </a:pPr>
            <a:r>
              <a:rPr lang="en-US" sz="2800" dirty="0" smtClean="0">
                <a:latin typeface="Arial" pitchFamily="34" charset="0"/>
                <a:cs typeface="Arial" pitchFamily="34" charset="0"/>
              </a:rPr>
              <a:t>Telling  time</a:t>
            </a:r>
          </a:p>
          <a:p>
            <a:pPr fontAlgn="auto">
              <a:spcAft>
                <a:spcPts val="0"/>
              </a:spcAft>
              <a:buFont typeface="Arial" pitchFamily="34" charset="0"/>
              <a:buChar char="•"/>
              <a:defRPr/>
            </a:pPr>
            <a:r>
              <a:rPr lang="en-US" sz="2800" dirty="0" smtClean="0">
                <a:latin typeface="Arial" pitchFamily="34" charset="0"/>
                <a:cs typeface="Arial" pitchFamily="34" charset="0"/>
              </a:rPr>
              <a:t>Making and following a schedule</a:t>
            </a:r>
          </a:p>
          <a:p>
            <a:pPr fontAlgn="auto">
              <a:spcAft>
                <a:spcPts val="0"/>
              </a:spcAft>
              <a:buFont typeface="Arial" pitchFamily="34" charset="0"/>
              <a:buChar char="•"/>
              <a:defRPr/>
            </a:pPr>
            <a:r>
              <a:rPr lang="en-US" sz="2800" dirty="0" smtClean="0">
                <a:latin typeface="Arial" pitchFamily="34" charset="0"/>
                <a:cs typeface="Arial" pitchFamily="34" charset="0"/>
              </a:rPr>
              <a:t>Managing money</a:t>
            </a:r>
          </a:p>
          <a:p>
            <a:pPr fontAlgn="auto">
              <a:spcAft>
                <a:spcPts val="0"/>
              </a:spcAft>
              <a:buFont typeface="Arial" pitchFamily="34" charset="0"/>
              <a:buChar char="•"/>
              <a:defRPr/>
            </a:pPr>
            <a:r>
              <a:rPr lang="en-US" sz="2800" dirty="0" smtClean="0">
                <a:latin typeface="Arial" pitchFamily="34" charset="0"/>
                <a:cs typeface="Arial" pitchFamily="34" charset="0"/>
              </a:rPr>
              <a:t>Arranging and using transportation</a:t>
            </a:r>
          </a:p>
          <a:p>
            <a:pPr fontAlgn="auto">
              <a:spcAft>
                <a:spcPts val="0"/>
              </a:spcAft>
              <a:buFont typeface="Arial" pitchFamily="34" charset="0"/>
              <a:buChar char="•"/>
              <a:defRPr/>
            </a:pPr>
            <a:r>
              <a:rPr lang="en-US" sz="2800" dirty="0" smtClean="0">
                <a:latin typeface="Arial" pitchFamily="34" charset="0"/>
                <a:cs typeface="Arial" pitchFamily="34" charset="0"/>
              </a:rPr>
              <a:t>Taking medication</a:t>
            </a:r>
          </a:p>
          <a:p>
            <a:pPr fontAlgn="auto">
              <a:spcAft>
                <a:spcPts val="0"/>
              </a:spcAft>
              <a:buFont typeface="Arial" pitchFamily="34" charset="0"/>
              <a:buChar char="•"/>
              <a:defRPr/>
            </a:pPr>
            <a:r>
              <a:rPr lang="en-US" sz="2800" dirty="0" smtClean="0">
                <a:latin typeface="Arial" pitchFamily="34" charset="0"/>
                <a:cs typeface="Arial" pitchFamily="34" charset="0"/>
              </a:rPr>
              <a:t>Planning and making meals</a:t>
            </a:r>
          </a:p>
          <a:p>
            <a:pPr fontAlgn="auto">
              <a:spcAft>
                <a:spcPts val="0"/>
              </a:spcAft>
              <a:buFont typeface="Arial" pitchFamily="34" charset="0"/>
              <a:buChar char="•"/>
              <a:defRPr/>
            </a:pPr>
            <a:r>
              <a:rPr lang="en-US" sz="2800" dirty="0" smtClean="0">
                <a:latin typeface="Arial" pitchFamily="34" charset="0"/>
                <a:cs typeface="Arial" pitchFamily="34" charset="0"/>
              </a:rPr>
              <a:t>Shopping</a:t>
            </a:r>
          </a:p>
          <a:p>
            <a:pPr fontAlgn="auto">
              <a:spcAft>
                <a:spcPts val="0"/>
              </a:spcAft>
              <a:buFont typeface="Arial" pitchFamily="34" charset="0"/>
              <a:buChar char="•"/>
              <a:defRPr/>
            </a:pPr>
            <a:r>
              <a:rPr lang="en-US" sz="2800" dirty="0" smtClean="0">
                <a:latin typeface="Arial" pitchFamily="34" charset="0"/>
                <a:cs typeface="Arial" pitchFamily="34" charset="0"/>
              </a:rPr>
              <a:t>Attending college</a:t>
            </a:r>
          </a:p>
          <a:p>
            <a:pPr fontAlgn="auto">
              <a:spcAft>
                <a:spcPts val="0"/>
              </a:spcAft>
              <a:buFont typeface="Arial" pitchFamily="34" charset="0"/>
              <a:buChar char="•"/>
              <a:defRPr/>
            </a:pPr>
            <a:r>
              <a:rPr lang="en-US" sz="2800" dirty="0" smtClean="0">
                <a:latin typeface="Arial" pitchFamily="34" charset="0"/>
                <a:cs typeface="Arial" pitchFamily="34" charset="0"/>
              </a:rPr>
              <a:t>Finding and maintaining employment</a:t>
            </a:r>
          </a:p>
          <a:p>
            <a:pPr fontAlgn="auto">
              <a:spcAft>
                <a:spcPts val="0"/>
              </a:spcAft>
              <a:buFont typeface="Arial" pitchFamily="34" charset="0"/>
              <a:buChar char="•"/>
              <a:defRPr/>
            </a:pPr>
            <a:endParaRPr lang="en-US" sz="2800" dirty="0" smtClean="0">
              <a:latin typeface="Arial" pitchFamily="34" charset="0"/>
              <a:cs typeface="Arial" pitchFamily="34" charset="0"/>
            </a:endParaRPr>
          </a:p>
          <a:p>
            <a:pPr fontAlgn="auto">
              <a:spcAft>
                <a:spcPts val="0"/>
              </a:spcAft>
              <a:buFont typeface="Arial" pitchFamily="34" charset="0"/>
              <a:buChar char="•"/>
              <a:defRPr/>
            </a:pPr>
            <a:endParaRPr lang="en-US" dirty="0" smtClean="0">
              <a:latin typeface="Arial" pitchFamily="34" charset="0"/>
              <a:cs typeface="Arial" pitchFamily="34" charset="0"/>
            </a:endParaRPr>
          </a:p>
          <a:p>
            <a:pPr fontAlgn="auto">
              <a:spcAft>
                <a:spcPts val="0"/>
              </a:spcAft>
              <a:buFont typeface="Arial" pitchFamily="34" charset="0"/>
              <a:buChar char="•"/>
              <a:defRPr/>
            </a:pPr>
            <a:endParaRPr lang="en-US" dirty="0">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E469046F-7764-466D-9EA7-0DA2B453D092}"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Autofit/>
          </a:bodyPr>
          <a:lstStyle/>
          <a:p>
            <a:r>
              <a:rPr lang="en-US" sz="3200" dirty="0" smtClean="0">
                <a:latin typeface="Arial" panose="020B0604020202020204" pitchFamily="34" charset="0"/>
                <a:cs typeface="Arial" panose="020B0604020202020204" pitchFamily="34" charset="0"/>
              </a:rPr>
              <a:t>Increasing Numbers of Students with Intellectual Disabilities Are Going To College</a:t>
            </a:r>
          </a:p>
        </p:txBody>
      </p:sp>
      <p:sp>
        <p:nvSpPr>
          <p:cNvPr id="5" name="Slide Number Placeholder 4"/>
          <p:cNvSpPr>
            <a:spLocks noGrp="1"/>
          </p:cNvSpPr>
          <p:nvPr>
            <p:ph type="sldNum" sz="quarter" idx="4294967295"/>
          </p:nvPr>
        </p:nvSpPr>
        <p:spPr>
          <a:xfrm>
            <a:off x="8613648" y="6305550"/>
            <a:ext cx="457200" cy="476250"/>
          </a:xfrm>
          <a:prstGeom prst="rect">
            <a:avLst/>
          </a:prstGeom>
        </p:spPr>
        <p:txBody>
          <a:bodyPr/>
          <a:lstStyle/>
          <a:p>
            <a:pPr>
              <a:defRPr/>
            </a:pPr>
            <a:fld id="{E9AC4934-0FE9-4AE1-99C5-BB252BCCF973}" type="slidenum">
              <a:rPr lang="en-US" smtClean="0"/>
              <a:pPr>
                <a:defRPr/>
              </a:pPr>
              <a:t>15</a:t>
            </a:fld>
            <a:endParaRPr lang="en-US" dirty="0"/>
          </a:p>
        </p:txBody>
      </p:sp>
      <p:sp>
        <p:nvSpPr>
          <p:cNvPr id="26627" name="Content Placeholder 2"/>
          <p:cNvSpPr>
            <a:spLocks noGrp="1"/>
          </p:cNvSpPr>
          <p:nvPr>
            <p:ph sz="quarter" idx="1"/>
          </p:nvPr>
        </p:nvSpPr>
        <p:spPr>
          <a:xfrm>
            <a:off x="457200" y="1600200"/>
            <a:ext cx="8229600" cy="5086350"/>
          </a:xfrm>
        </p:spPr>
        <p:txBody>
          <a:bodyPr>
            <a:normAutofit/>
          </a:bodyPr>
          <a:lstStyle/>
          <a:p>
            <a:r>
              <a:rPr lang="en-US" sz="2800" dirty="0" smtClean="0">
                <a:latin typeface="Arial" panose="020B0604020202020204" pitchFamily="34" charset="0"/>
                <a:cs typeface="Arial" panose="020B0604020202020204" pitchFamily="34" charset="0"/>
              </a:rPr>
              <a:t>The Higher Education Opportunity Act (2008) includes two major provisions that may facilitate entry into higher education for students with an intellectual disability.</a:t>
            </a:r>
          </a:p>
          <a:p>
            <a:pPr lvl="1"/>
            <a:r>
              <a:rPr lang="en-US" dirty="0" smtClean="0">
                <a:latin typeface="Arial" panose="020B0604020202020204" pitchFamily="34" charset="0"/>
                <a:cs typeface="Arial" panose="020B0604020202020204" pitchFamily="34" charset="0"/>
              </a:rPr>
              <a:t>Implementation of model </a:t>
            </a:r>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emonstration sites</a:t>
            </a:r>
          </a:p>
          <a:p>
            <a:pPr lvl="1"/>
            <a:r>
              <a:rPr lang="en-US" dirty="0" smtClean="0">
                <a:latin typeface="Arial" panose="020B0604020202020204" pitchFamily="34" charset="0"/>
                <a:cs typeface="Arial" panose="020B0604020202020204" pitchFamily="34" charset="0"/>
              </a:rPr>
              <a:t>Availability of financial aid if enrolled  </a:t>
            </a:r>
            <a:endParaRPr lang="en-US"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See </a:t>
            </a:r>
            <a:r>
              <a:rPr lang="en-US" sz="2800" dirty="0" smtClean="0">
                <a:latin typeface="Arial" panose="020B0604020202020204" pitchFamily="34" charset="0"/>
                <a:cs typeface="Arial" panose="020B0604020202020204" pitchFamily="34" charset="0"/>
                <a:hlinkClick r:id="rId3"/>
              </a:rPr>
              <a:t>www.thinkcollege.net</a:t>
            </a:r>
            <a:r>
              <a:rPr lang="en-US" sz="2800" dirty="0" smtClean="0">
                <a:latin typeface="Arial" panose="020B0604020202020204" pitchFamily="34" charset="0"/>
                <a:cs typeface="Arial" panose="020B0604020202020204" pitchFamily="34" charset="0"/>
              </a:rPr>
              <a:t> for more information on the variety of programs that have been developed (many before 2008)</a:t>
            </a:r>
          </a:p>
        </p:txBody>
      </p:sp>
    </p:spTree>
    <p:extLst>
      <p:ext uri="{BB962C8B-B14F-4D97-AF65-F5344CB8AC3E}">
        <p14:creationId xmlns:p14="http://schemas.microsoft.com/office/powerpoint/2010/main" val="1437159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b="1" dirty="0" smtClean="0">
                <a:solidFill>
                  <a:schemeClr val="accent1"/>
                </a:solidFill>
                <a:latin typeface="Arial" panose="020B0604020202020204" pitchFamily="34" charset="0"/>
                <a:cs typeface="Arial" panose="020B0604020202020204" pitchFamily="34" charset="0"/>
              </a:rPr>
              <a:t>NCSC Curriculum and </a:t>
            </a:r>
            <a:r>
              <a:rPr lang="en-US" b="1" dirty="0">
                <a:solidFill>
                  <a:schemeClr val="accent1"/>
                </a:solidFill>
                <a:latin typeface="Arial" panose="020B0604020202020204" pitchFamily="34" charset="0"/>
                <a:cs typeface="Arial" panose="020B0604020202020204" pitchFamily="34" charset="0"/>
              </a:rPr>
              <a:t>Instructional </a:t>
            </a:r>
            <a:r>
              <a:rPr lang="en-US" b="1" dirty="0" smtClean="0">
                <a:solidFill>
                  <a:schemeClr val="accent1"/>
                </a:solidFill>
                <a:latin typeface="Arial" panose="020B0604020202020204" pitchFamily="34" charset="0"/>
                <a:cs typeface="Arial" panose="020B0604020202020204" pitchFamily="34" charset="0"/>
              </a:rPr>
              <a:t>Resources</a:t>
            </a:r>
            <a:br>
              <a:rPr lang="en-US" b="1" dirty="0" smtClean="0">
                <a:solidFill>
                  <a:schemeClr val="accent1"/>
                </a:solidFill>
                <a:latin typeface="Arial" panose="020B0604020202020204" pitchFamily="34" charset="0"/>
                <a:cs typeface="Arial" panose="020B0604020202020204" pitchFamily="34" charset="0"/>
              </a:rPr>
            </a:br>
            <a:r>
              <a:rPr lang="en-US" sz="3600" b="1" dirty="0" smtClean="0">
                <a:solidFill>
                  <a:schemeClr val="accent1"/>
                </a:solidFill>
                <a:latin typeface="Arial" panose="020B0604020202020204" pitchFamily="34" charset="0"/>
                <a:cs typeface="Arial" panose="020B0604020202020204" pitchFamily="34" charset="0"/>
                <a:hlinkClick r:id="rId2"/>
              </a:rPr>
              <a:t>https</a:t>
            </a:r>
            <a:r>
              <a:rPr lang="en-US" sz="3600" b="1" dirty="0">
                <a:solidFill>
                  <a:schemeClr val="accent1"/>
                </a:solidFill>
                <a:latin typeface="Arial" panose="020B0604020202020204" pitchFamily="34" charset="0"/>
                <a:cs typeface="Arial" panose="020B0604020202020204" pitchFamily="34" charset="0"/>
                <a:hlinkClick r:id="rId2"/>
              </a:rPr>
              <a:t>://</a:t>
            </a:r>
            <a:r>
              <a:rPr lang="en-US" sz="3600" b="1" dirty="0" smtClean="0">
                <a:solidFill>
                  <a:schemeClr val="accent1"/>
                </a:solidFill>
                <a:latin typeface="Arial" panose="020B0604020202020204" pitchFamily="34" charset="0"/>
                <a:cs typeface="Arial" panose="020B0604020202020204" pitchFamily="34" charset="0"/>
                <a:hlinkClick r:id="rId2"/>
              </a:rPr>
              <a:t>wiki.ncscpartners.org</a:t>
            </a:r>
            <a:r>
              <a:rPr lang="en-US" sz="3600" b="1" dirty="0" smtClean="0">
                <a:solidFill>
                  <a:schemeClr val="accent1"/>
                </a:solidFill>
                <a:latin typeface="Arial" panose="020B0604020202020204" pitchFamily="34" charset="0"/>
                <a:cs typeface="Arial" panose="020B0604020202020204" pitchFamily="34" charset="0"/>
              </a:rPr>
              <a:t> </a:t>
            </a:r>
            <a:r>
              <a:rPr lang="en-US" sz="3600" b="1" dirty="0">
                <a:solidFill>
                  <a:schemeClr val="accent1"/>
                </a:solidFill>
                <a:latin typeface="Arial" panose="020B0604020202020204" pitchFamily="34" charset="0"/>
                <a:cs typeface="Arial" panose="020B0604020202020204" pitchFamily="34" charset="0"/>
              </a:rPr>
              <a:t/>
            </a:r>
            <a:br>
              <a:rPr lang="en-US" sz="3600" b="1" dirty="0">
                <a:solidFill>
                  <a:schemeClr val="accent1"/>
                </a:solidFill>
                <a:latin typeface="Arial" panose="020B0604020202020204" pitchFamily="34" charset="0"/>
                <a:cs typeface="Arial" panose="020B0604020202020204" pitchFamily="34" charset="0"/>
              </a:rPr>
            </a:br>
            <a:r>
              <a:rPr lang="en-US" sz="3600" b="1" dirty="0" smtClean="0">
                <a:solidFill>
                  <a:schemeClr val="accent1"/>
                </a:solidFill>
                <a:latin typeface="Arial" panose="020B0604020202020204" pitchFamily="34" charset="0"/>
                <a:cs typeface="Arial" panose="020B0604020202020204" pitchFamily="34" charset="0"/>
              </a:rPr>
              <a:t/>
            </a:r>
            <a:br>
              <a:rPr lang="en-US" sz="3600" b="1" dirty="0" smtClean="0">
                <a:solidFill>
                  <a:schemeClr val="accent1"/>
                </a:solidFill>
                <a:latin typeface="Arial" panose="020B0604020202020204" pitchFamily="34" charset="0"/>
                <a:cs typeface="Arial" panose="020B0604020202020204" pitchFamily="34" charset="0"/>
              </a:rPr>
            </a:br>
            <a:endParaRPr lang="en-US" sz="3600" b="1" dirty="0">
              <a:solidFill>
                <a:schemeClr val="accent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569A127-EE50-4B55-ACB4-00C310015FBB}" type="slidenum">
              <a:rPr lang="en-US" smtClean="0"/>
              <a:t>16</a:t>
            </a:fld>
            <a:endParaRPr lang="en-US"/>
          </a:p>
        </p:txBody>
      </p:sp>
    </p:spTree>
    <p:extLst>
      <p:ext uri="{BB962C8B-B14F-4D97-AF65-F5344CB8AC3E}">
        <p14:creationId xmlns:p14="http://schemas.microsoft.com/office/powerpoint/2010/main" val="1077897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199"/>
            <a:ext cx="8610600" cy="665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569A127-EE50-4B55-ACB4-00C310015FBB}" type="slidenum">
              <a:rPr lang="en-US" smtClean="0"/>
              <a:t>17</a:t>
            </a:fld>
            <a:endParaRPr lang="en-US"/>
          </a:p>
        </p:txBody>
      </p:sp>
    </p:spTree>
    <p:extLst>
      <p:ext uri="{BB962C8B-B14F-4D97-AF65-F5344CB8AC3E}">
        <p14:creationId xmlns:p14="http://schemas.microsoft.com/office/powerpoint/2010/main" val="1948812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Importance of NCSC Resources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8229600" cy="5486400"/>
          </a:xfrm>
        </p:spPr>
        <p:txBody>
          <a:bodyPr>
            <a:noAutofit/>
          </a:bodyPr>
          <a:lstStyle/>
          <a:p>
            <a:r>
              <a:rPr lang="en-US" sz="2800" dirty="0" smtClean="0"/>
              <a:t>Provide educators with free online curriculum and instructional resources to support planning and instruction </a:t>
            </a:r>
            <a:r>
              <a:rPr lang="en-US" sz="2800" dirty="0"/>
              <a:t>on </a:t>
            </a:r>
            <a:r>
              <a:rPr lang="en-US" sz="2800" dirty="0" smtClean="0"/>
              <a:t>the grade </a:t>
            </a:r>
            <a:r>
              <a:rPr lang="en-US" sz="2800" dirty="0"/>
              <a:t>level  </a:t>
            </a:r>
            <a:r>
              <a:rPr lang="en-US" sz="2800" dirty="0" smtClean="0"/>
              <a:t>content for students who take the alternate assessment</a:t>
            </a:r>
          </a:p>
          <a:p>
            <a:r>
              <a:rPr lang="en-US" sz="2800" dirty="0" smtClean="0"/>
              <a:t>Provide  tools to help educators meet the needs of a wide range of learners, including those who are emerging communicators and emerging readers </a:t>
            </a:r>
          </a:p>
          <a:p>
            <a:r>
              <a:rPr lang="en-US" sz="2800" dirty="0"/>
              <a:t>Support inclusive education, co-teaching and collaborative </a:t>
            </a:r>
            <a:r>
              <a:rPr lang="en-US" sz="2800" dirty="0" smtClean="0"/>
              <a:t>planning</a:t>
            </a:r>
          </a:p>
          <a:p>
            <a:r>
              <a:rPr lang="en-US" sz="2800" dirty="0" smtClean="0"/>
              <a:t>Support parents as partners in their child’s education</a:t>
            </a:r>
            <a:endParaRPr lang="en-US" sz="2800" dirty="0"/>
          </a:p>
          <a:p>
            <a:endParaRPr lang="en-US" sz="2800" dirty="0" smtClean="0"/>
          </a:p>
          <a:p>
            <a:endParaRPr lang="en-US" sz="2800" dirty="0" smtClean="0"/>
          </a:p>
        </p:txBody>
      </p:sp>
    </p:spTree>
    <p:extLst>
      <p:ext uri="{BB962C8B-B14F-4D97-AF65-F5344CB8AC3E}">
        <p14:creationId xmlns:p14="http://schemas.microsoft.com/office/powerpoint/2010/main" val="323693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Learning Progressions Framework (LPF)</a:t>
            </a:r>
          </a:p>
        </p:txBody>
      </p:sp>
      <p:sp>
        <p:nvSpPr>
          <p:cNvPr id="3" name="Content Placeholder 2"/>
          <p:cNvSpPr>
            <a:spLocks noGrp="1"/>
          </p:cNvSpPr>
          <p:nvPr>
            <p:ph idx="1"/>
          </p:nvPr>
        </p:nvSpPr>
        <p:spPr>
          <a:xfrm>
            <a:off x="457200" y="1295400"/>
            <a:ext cx="8229600" cy="4525963"/>
          </a:xfrm>
        </p:spPr>
        <p:txBody>
          <a:bodyPr rtlCol="0">
            <a:normAutofit fontScale="92500"/>
          </a:bodyPr>
          <a:lstStyle/>
          <a:p>
            <a:pPr fontAlgn="auto">
              <a:spcAft>
                <a:spcPts val="0"/>
              </a:spcAft>
              <a:buFont typeface="Arial" pitchFamily="34" charset="0"/>
              <a:buChar char="•"/>
              <a:defRPr/>
            </a:pPr>
            <a:r>
              <a:rPr lang="en-US" sz="2800" dirty="0" smtClean="0"/>
              <a:t>Shows </a:t>
            </a:r>
            <a:r>
              <a:rPr lang="en-US" sz="2800" dirty="0"/>
              <a:t>the </a:t>
            </a:r>
            <a:r>
              <a:rPr lang="en-US" sz="2800" dirty="0" smtClean="0"/>
              <a:t>steps students </a:t>
            </a:r>
            <a:r>
              <a:rPr lang="en-US" sz="2800" dirty="0"/>
              <a:t>typically take to </a:t>
            </a:r>
            <a:r>
              <a:rPr lang="en-US" sz="2800" dirty="0" smtClean="0"/>
              <a:t>make progress in </a:t>
            </a:r>
            <a:r>
              <a:rPr lang="en-US" sz="2800" dirty="0"/>
              <a:t>a content </a:t>
            </a:r>
            <a:r>
              <a:rPr lang="en-US" sz="2800" dirty="0" smtClean="0"/>
              <a:t>area (e.g. math) </a:t>
            </a:r>
            <a:r>
              <a:rPr lang="en-US" sz="2800" dirty="0"/>
              <a:t>to get deeper, broader, more  sophisticated </a:t>
            </a:r>
            <a:r>
              <a:rPr lang="en-US" sz="2800" dirty="0" smtClean="0"/>
              <a:t>understanding</a:t>
            </a:r>
          </a:p>
          <a:p>
            <a:pPr fontAlgn="auto">
              <a:spcAft>
                <a:spcPts val="0"/>
              </a:spcAft>
              <a:buFont typeface="Arial" pitchFamily="34" charset="0"/>
              <a:buChar char="•"/>
              <a:defRPr/>
            </a:pPr>
            <a:r>
              <a:rPr lang="en-US" sz="2800" dirty="0" smtClean="0"/>
              <a:t>Represents the essential core concepts and processes learned in a  content area (sometimes called the “big ideas”)</a:t>
            </a:r>
          </a:p>
          <a:p>
            <a:pPr fontAlgn="auto">
              <a:spcAft>
                <a:spcPts val="0"/>
              </a:spcAft>
              <a:buFont typeface="Arial" pitchFamily="34" charset="0"/>
              <a:buChar char="•"/>
              <a:defRPr/>
            </a:pPr>
            <a:r>
              <a:rPr lang="en-US" sz="2800" dirty="0" smtClean="0"/>
              <a:t>Provides </a:t>
            </a:r>
            <a:r>
              <a:rPr lang="en-US" sz="2800" dirty="0"/>
              <a:t>a map </a:t>
            </a:r>
            <a:r>
              <a:rPr lang="en-US" sz="2800" dirty="0" smtClean="0"/>
              <a:t>to </a:t>
            </a:r>
            <a:r>
              <a:rPr lang="en-US" sz="2800" dirty="0"/>
              <a:t>IEP teams for what should come next as students continue to </a:t>
            </a:r>
            <a:r>
              <a:rPr lang="en-US" sz="2800" dirty="0" smtClean="0"/>
              <a:t>move </a:t>
            </a:r>
            <a:r>
              <a:rPr lang="en-US" sz="2800" dirty="0"/>
              <a:t>through </a:t>
            </a:r>
            <a:r>
              <a:rPr lang="en-US" sz="2800" dirty="0" smtClean="0"/>
              <a:t>the grades</a:t>
            </a:r>
          </a:p>
          <a:p>
            <a:pPr fontAlgn="auto">
              <a:spcAft>
                <a:spcPts val="0"/>
              </a:spcAft>
              <a:buFont typeface="Arial" pitchFamily="34" charset="0"/>
              <a:buChar char="•"/>
              <a:defRPr/>
            </a:pPr>
            <a:r>
              <a:rPr lang="en-US" sz="2800" dirty="0" smtClean="0"/>
              <a:t>Contains progress indicators</a:t>
            </a:r>
          </a:p>
          <a:p>
            <a:pPr fontAlgn="auto">
              <a:spcAft>
                <a:spcPts val="0"/>
              </a:spcAft>
              <a:buFont typeface="Arial" pitchFamily="34" charset="0"/>
              <a:buChar char="•"/>
              <a:defRPr/>
            </a:pPr>
            <a:endParaRPr lang="en-US" dirty="0" smtClean="0"/>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1D4790AF-D8AD-4CAD-9DA1-E70216775EFB}" type="slidenum">
              <a:rPr lang="en-US"/>
              <a:pPr>
                <a:defRPr/>
              </a:pPr>
              <a:t>19</a:t>
            </a:fld>
            <a:endParaRPr lang="en-US" dirty="0"/>
          </a:p>
        </p:txBody>
      </p:sp>
      <p:sp>
        <p:nvSpPr>
          <p:cNvPr id="58370" name="TextBox 3"/>
          <p:cNvSpPr txBox="1">
            <a:spLocks noChangeArrowheads="1"/>
          </p:cNvSpPr>
          <p:nvPr/>
        </p:nvSpPr>
        <p:spPr bwMode="auto">
          <a:xfrm>
            <a:off x="990600" y="6096000"/>
            <a:ext cx="6324600" cy="523875"/>
          </a:xfrm>
          <a:prstGeom prst="rect">
            <a:avLst/>
          </a:prstGeom>
          <a:noFill/>
          <a:ln w="9525">
            <a:noFill/>
            <a:miter lim="800000"/>
            <a:headEnd/>
            <a:tailEnd/>
          </a:ln>
        </p:spPr>
        <p:txBody>
          <a:bodyPr>
            <a:spAutoFit/>
          </a:bodyPr>
          <a:lstStyle/>
          <a:p>
            <a:r>
              <a:rPr lang="en-US" sz="1400" dirty="0">
                <a:latin typeface="Calibri" pitchFamily="34" charset="0"/>
              </a:rPr>
              <a:t>Hess, Karin K., (December 2011). </a:t>
            </a:r>
            <a:r>
              <a:rPr lang="en-US" sz="1400" i="1" dirty="0">
                <a:latin typeface="Calibri" pitchFamily="34" charset="0"/>
              </a:rPr>
              <a:t>Learning Progressions Frameworks Designed for Use with the Common Core State Standards in English Language Arts &amp; Literacy K-12.</a:t>
            </a:r>
            <a:endParaRPr lang="en-US" sz="1400"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14600"/>
            <a:ext cx="8229600" cy="1143000"/>
          </a:xfrm>
        </p:spPr>
        <p:txBody>
          <a:bodyPr/>
          <a:lstStyle/>
          <a:p>
            <a:r>
              <a:rPr lang="en-US" b="1" dirty="0">
                <a:solidFill>
                  <a:schemeClr val="accent1"/>
                </a:solidFill>
                <a:latin typeface="Arial" panose="020B0604020202020204" pitchFamily="34" charset="0"/>
                <a:cs typeface="Arial" panose="020B0604020202020204" pitchFamily="34" charset="0"/>
              </a:rPr>
              <a:t>B</a:t>
            </a:r>
            <a:r>
              <a:rPr lang="en-US" b="1" dirty="0" smtClean="0">
                <a:solidFill>
                  <a:schemeClr val="accent1"/>
                </a:solidFill>
                <a:latin typeface="Arial" panose="020B0604020202020204" pitchFamily="34" charset="0"/>
                <a:cs typeface="Arial" panose="020B0604020202020204" pitchFamily="34" charset="0"/>
              </a:rPr>
              <a:t>ackground</a:t>
            </a:r>
            <a:endParaRPr lang="en-US"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80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2"/>
          <p:cNvSpPr>
            <a:spLocks noGrp="1"/>
          </p:cNvSpPr>
          <p:nvPr>
            <p:ph idx="1"/>
          </p:nvPr>
        </p:nvSpPr>
        <p:spPr>
          <a:xfrm>
            <a:off x="266701" y="1447800"/>
            <a:ext cx="8686800" cy="5029200"/>
          </a:xfrm>
        </p:spPr>
        <p:txBody>
          <a:bodyPr>
            <a:normAutofit fontScale="92500" lnSpcReduction="20000"/>
          </a:bodyPr>
          <a:lstStyle/>
          <a:p>
            <a:r>
              <a:rPr lang="en-US" sz="3000" dirty="0" smtClean="0">
                <a:latin typeface="Arial"/>
                <a:cs typeface="Arial"/>
              </a:rPr>
              <a:t>Using the learning progressions framework, NCSC identified the knowledge and skills from the Common Core State Standards needed at each grade to make progress in later grades-the “big ideas” of the content</a:t>
            </a:r>
          </a:p>
          <a:p>
            <a:endParaRPr lang="en-US" sz="3000" dirty="0" smtClean="0">
              <a:latin typeface="Arial"/>
              <a:cs typeface="Arial"/>
            </a:endParaRPr>
          </a:p>
          <a:p>
            <a:r>
              <a:rPr lang="en-US" sz="3000" dirty="0" smtClean="0">
                <a:latin typeface="Arial"/>
                <a:cs typeface="Arial"/>
              </a:rPr>
              <a:t>These “big ideas” were then  broken down into smaller pieces called CCCs</a:t>
            </a:r>
          </a:p>
          <a:p>
            <a:pPr marL="0" indent="0">
              <a:buNone/>
            </a:pPr>
            <a:endParaRPr lang="en-US" sz="3000" dirty="0" smtClean="0">
              <a:latin typeface="Arial"/>
              <a:cs typeface="Arial"/>
            </a:endParaRPr>
          </a:p>
          <a:p>
            <a:r>
              <a:rPr lang="en-US" sz="3000" dirty="0" smtClean="0">
                <a:latin typeface="Arial"/>
                <a:cs typeface="Arial"/>
              </a:rPr>
              <a:t>CCCs are the basis for the NCSC assessment but operate as a </a:t>
            </a:r>
            <a:r>
              <a:rPr lang="en-US" sz="3000" u="sng" dirty="0" smtClean="0">
                <a:latin typeface="Arial"/>
                <a:cs typeface="Arial"/>
              </a:rPr>
              <a:t>starting point </a:t>
            </a:r>
            <a:r>
              <a:rPr lang="en-US" sz="3000" dirty="0" smtClean="0">
                <a:latin typeface="Arial"/>
                <a:cs typeface="Arial"/>
              </a:rPr>
              <a:t>for instruction based on the CCSS</a:t>
            </a:r>
          </a:p>
          <a:p>
            <a:endParaRPr lang="en-US" dirty="0" smtClean="0"/>
          </a:p>
        </p:txBody>
      </p:sp>
      <p:sp>
        <p:nvSpPr>
          <p:cNvPr id="2" name="Slide Number Placeholder 1"/>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20</a:t>
            </a:fld>
            <a:endParaRPr lang="en-US" dirty="0"/>
          </a:p>
        </p:txBody>
      </p:sp>
      <p:sp>
        <p:nvSpPr>
          <p:cNvPr id="3" name="Rectangle 2"/>
          <p:cNvSpPr/>
          <p:nvPr/>
        </p:nvSpPr>
        <p:spPr>
          <a:xfrm>
            <a:off x="381001" y="379562"/>
            <a:ext cx="8458200" cy="707886"/>
          </a:xfrm>
          <a:prstGeom prst="rect">
            <a:avLst/>
          </a:prstGeom>
        </p:spPr>
        <p:txBody>
          <a:bodyPr wrap="square">
            <a:spAutoFit/>
          </a:bodyPr>
          <a:lstStyle/>
          <a:p>
            <a:pPr lvl="0" algn="ctr">
              <a:defRPr/>
            </a:pPr>
            <a:r>
              <a:rPr lang="en-US" sz="3600" b="1" dirty="0">
                <a:solidFill>
                  <a:srgbClr val="4F81BD"/>
                </a:solidFill>
                <a:latin typeface="Arial"/>
                <a:ea typeface="ヒラギノ角ゴ Pro W3" charset="-128"/>
                <a:cs typeface="Arial"/>
              </a:rPr>
              <a:t>Core Content Connectors (CCCs</a:t>
            </a:r>
            <a:r>
              <a:rPr lang="en-US" sz="4000" b="1" dirty="0">
                <a:solidFill>
                  <a:srgbClr val="4F81BD"/>
                </a:solidFill>
                <a:latin typeface="Arial"/>
                <a:ea typeface="ヒラギノ角ゴ Pro W3" charset="-128"/>
                <a:cs typeface="Aria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1272222"/>
            <a:ext cx="533400" cy="244476"/>
          </a:xfrm>
          <a:prstGeom prst="rect">
            <a:avLst/>
          </a:prstGeom>
        </p:spPr>
        <p:txBody>
          <a:bodyPr>
            <a:normAutofit fontScale="92500" lnSpcReduction="10000"/>
          </a:bodyPr>
          <a:lstStyle/>
          <a:p>
            <a:pPr>
              <a:defRPr/>
            </a:pPr>
            <a:fld id="{12D000E8-B139-47EB-9022-8FA0A39C85B7}" type="slidenum">
              <a:rPr lang="en-US"/>
              <a:pPr>
                <a:defRPr/>
              </a:pPr>
              <a:t>21</a:t>
            </a:fld>
            <a:endParaRPr lang="en-US" dirty="0"/>
          </a:p>
        </p:txBody>
      </p:sp>
      <p:sp>
        <p:nvSpPr>
          <p:cNvPr id="3" name="Content Placeholder 2"/>
          <p:cNvSpPr>
            <a:spLocks noGrp="1"/>
          </p:cNvSpPr>
          <p:nvPr>
            <p:ph sz="quarter" idx="1"/>
          </p:nvPr>
        </p:nvSpPr>
        <p:spPr/>
        <p:txBody>
          <a:bodyPr rtlCol="0">
            <a:normAutofit lnSpcReduction="10000"/>
          </a:bodyPr>
          <a:lstStyle/>
          <a:p>
            <a:pPr marL="0" indent="0" fontAlgn="auto">
              <a:spcAft>
                <a:spcPts val="0"/>
              </a:spcAft>
              <a:buFont typeface="Arial" pitchFamily="34" charset="0"/>
              <a:buNone/>
              <a:defRPr/>
            </a:pPr>
            <a:r>
              <a:rPr lang="en-US" sz="2800" b="1" dirty="0" smtClean="0">
                <a:latin typeface="Arial"/>
                <a:cs typeface="Arial"/>
              </a:rPr>
              <a:t>CCSS</a:t>
            </a:r>
            <a:r>
              <a:rPr lang="en-US" sz="2800" dirty="0" smtClean="0">
                <a:latin typeface="Arial"/>
                <a:cs typeface="Arial"/>
              </a:rPr>
              <a:t>- </a:t>
            </a:r>
            <a:r>
              <a:rPr lang="en-US" sz="2800" dirty="0">
                <a:latin typeface="Arial"/>
                <a:cs typeface="Arial"/>
              </a:rPr>
              <a:t>Read closely to determine what the text says explicitly and to make logical inferences from it; cite specific textual evidence when writing or speaking to support conclusions drawn from the text</a:t>
            </a:r>
            <a:r>
              <a:rPr lang="en-US" sz="2800" dirty="0" smtClean="0">
                <a:latin typeface="Arial"/>
                <a:cs typeface="Arial"/>
              </a:rPr>
              <a:t>.</a:t>
            </a:r>
          </a:p>
          <a:p>
            <a:pPr marL="0" indent="0" fontAlgn="auto">
              <a:spcAft>
                <a:spcPts val="0"/>
              </a:spcAft>
              <a:buFont typeface="Arial" pitchFamily="34" charset="0"/>
              <a:buNone/>
              <a:defRPr/>
            </a:pPr>
            <a:r>
              <a:rPr lang="en-US" sz="2800" b="1" dirty="0" smtClean="0">
                <a:latin typeface="Arial"/>
                <a:cs typeface="Arial"/>
              </a:rPr>
              <a:t>CCC</a:t>
            </a:r>
            <a:r>
              <a:rPr lang="en-US" sz="2800" dirty="0">
                <a:latin typeface="Arial"/>
                <a:cs typeface="Arial"/>
              </a:rPr>
              <a:t>- Ask and answer </a:t>
            </a:r>
            <a:r>
              <a:rPr lang="en-US" sz="2800" dirty="0" smtClean="0">
                <a:latin typeface="Arial"/>
                <a:cs typeface="Arial"/>
              </a:rPr>
              <a:t>questions* </a:t>
            </a:r>
            <a:r>
              <a:rPr lang="en-US" sz="2800" dirty="0">
                <a:latin typeface="Arial"/>
                <a:cs typeface="Arial"/>
              </a:rPr>
              <a:t>about key details in a </a:t>
            </a:r>
            <a:r>
              <a:rPr lang="en-US" sz="2800" dirty="0" smtClean="0">
                <a:latin typeface="Arial"/>
                <a:cs typeface="Arial"/>
              </a:rPr>
              <a:t>text</a:t>
            </a:r>
            <a:r>
              <a:rPr lang="en-US" sz="2800" dirty="0">
                <a:latin typeface="Arial"/>
                <a:cs typeface="Arial"/>
              </a:rPr>
              <a:t>. </a:t>
            </a:r>
            <a:endParaRPr lang="en-US" sz="2800" dirty="0" smtClean="0">
              <a:latin typeface="Arial"/>
              <a:cs typeface="Arial"/>
            </a:endParaRPr>
          </a:p>
          <a:p>
            <a:pPr marL="0" indent="0" fontAlgn="auto">
              <a:spcAft>
                <a:spcPts val="0"/>
              </a:spcAft>
              <a:buFont typeface="Arial" pitchFamily="34" charset="0"/>
              <a:buNone/>
              <a:defRPr/>
            </a:pPr>
            <a:r>
              <a:rPr lang="en-US" sz="2800" dirty="0">
                <a:latin typeface="Arial"/>
                <a:cs typeface="Arial"/>
              </a:rPr>
              <a:t>*</a:t>
            </a:r>
            <a:r>
              <a:rPr lang="en-US" sz="2800" dirty="0" smtClean="0">
                <a:latin typeface="Arial"/>
                <a:cs typeface="Arial"/>
              </a:rPr>
              <a:t>Instead </a:t>
            </a:r>
            <a:r>
              <a:rPr lang="en-US" sz="2800" dirty="0">
                <a:latin typeface="Arial"/>
                <a:cs typeface="Arial"/>
              </a:rPr>
              <a:t>of an oral </a:t>
            </a:r>
            <a:r>
              <a:rPr lang="en-US" sz="2800" dirty="0" smtClean="0">
                <a:latin typeface="Arial"/>
                <a:cs typeface="Arial"/>
              </a:rPr>
              <a:t>or written response, some students may </a:t>
            </a:r>
            <a:r>
              <a:rPr lang="en-US" sz="2800" dirty="0">
                <a:latin typeface="Arial"/>
                <a:cs typeface="Arial"/>
              </a:rPr>
              <a:t>use picture symbols, character figures and props, etc.</a:t>
            </a:r>
          </a:p>
          <a:p>
            <a:pPr marL="0" indent="0" fontAlgn="auto">
              <a:spcAft>
                <a:spcPts val="0"/>
              </a:spcAft>
              <a:buFont typeface="Arial" pitchFamily="34" charset="0"/>
              <a:buNone/>
              <a:defRPr/>
            </a:pPr>
            <a:endParaRPr lang="en-US" sz="2800" dirty="0" smtClean="0"/>
          </a:p>
        </p:txBody>
      </p:sp>
      <p:sp>
        <p:nvSpPr>
          <p:cNvPr id="2" name="Rectangle 1"/>
          <p:cNvSpPr/>
          <p:nvPr/>
        </p:nvSpPr>
        <p:spPr>
          <a:xfrm>
            <a:off x="457200" y="381000"/>
            <a:ext cx="3610183" cy="646331"/>
          </a:xfrm>
          <a:prstGeom prst="rect">
            <a:avLst/>
          </a:prstGeom>
        </p:spPr>
        <p:txBody>
          <a:bodyPr wrap="square">
            <a:spAutoFit/>
          </a:bodyPr>
          <a:lstStyle/>
          <a:p>
            <a:r>
              <a:rPr lang="en-US" sz="3600" b="1" dirty="0">
                <a:solidFill>
                  <a:schemeClr val="accent1"/>
                </a:solidFill>
                <a:latin typeface="Arial" panose="020B0604020202020204" pitchFamily="34" charset="0"/>
                <a:cs typeface="Arial" panose="020B0604020202020204" pitchFamily="34" charset="0"/>
              </a:rPr>
              <a:t>CCC Example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p:cNvGrpSpPr>
          <p:nvPr/>
        </p:nvGrpSpPr>
        <p:grpSpPr bwMode="auto">
          <a:xfrm>
            <a:off x="4572000" y="228600"/>
            <a:ext cx="4443413" cy="4419600"/>
            <a:chOff x="2271713" y="1268095"/>
            <a:chExt cx="4600575" cy="4321810"/>
          </a:xfrm>
        </p:grpSpPr>
        <p:sp>
          <p:nvSpPr>
            <p:cNvPr id="3" name="Cloud 2"/>
            <p:cNvSpPr/>
            <p:nvPr/>
          </p:nvSpPr>
          <p:spPr>
            <a:xfrm>
              <a:off x="2271713" y="1268095"/>
              <a:ext cx="4600575" cy="432181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grpSp>
          <p:nvGrpSpPr>
            <p:cNvPr id="71700" name="Group 1"/>
            <p:cNvGrpSpPr>
              <a:grpSpLocks/>
            </p:cNvGrpSpPr>
            <p:nvPr/>
          </p:nvGrpSpPr>
          <p:grpSpPr bwMode="auto">
            <a:xfrm>
              <a:off x="2890838" y="1658620"/>
              <a:ext cx="3505200" cy="3228975"/>
              <a:chOff x="2890838" y="1658620"/>
              <a:chExt cx="3505200" cy="3228975"/>
            </a:xfrm>
          </p:grpSpPr>
          <p:sp>
            <p:nvSpPr>
              <p:cNvPr id="5" name="Text Box 2"/>
              <p:cNvSpPr txBox="1">
                <a:spLocks noChangeArrowheads="1"/>
              </p:cNvSpPr>
              <p:nvPr/>
            </p:nvSpPr>
            <p:spPr bwMode="auto">
              <a:xfrm>
                <a:off x="2891369" y="2162263"/>
                <a:ext cx="1510513" cy="1201538"/>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Graphing</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Locate the x and y axis on a graph</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Locate points on a graph</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Use order pairs to graph</a:t>
                </a:r>
                <a:r>
                  <a:rPr lang="en-US" sz="900" b="1" dirty="0">
                    <a:latin typeface="Calibri"/>
                    <a:ea typeface="Calibri"/>
                    <a:cs typeface="Times New Roman"/>
                  </a:rPr>
                  <a:t> </a:t>
                </a:r>
                <a:r>
                  <a:rPr lang="en-US" sz="800" b="1" dirty="0">
                    <a:latin typeface="Calibri"/>
                    <a:ea typeface="Calibri"/>
                    <a:cs typeface="Times New Roman"/>
                  </a:rPr>
                  <a:t>given points</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p:txBody>
          </p:sp>
          <p:sp>
            <p:nvSpPr>
              <p:cNvPr id="6" name="Text Box 2"/>
              <p:cNvSpPr txBox="1">
                <a:spLocks noChangeArrowheads="1"/>
              </p:cNvSpPr>
              <p:nvPr/>
            </p:nvSpPr>
            <p:spPr bwMode="auto">
              <a:xfrm>
                <a:off x="4490639" y="1659294"/>
                <a:ext cx="1904990" cy="1466994"/>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Area</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Find area of quadrilaterals</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Find area of plane figures and surface area of solid figures (quadrilaterals)</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Describe the changes in surface area, area, and volume when the figure is changed in some way (e.g., scale drawings)</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p:txBody>
          </p:sp>
          <p:sp>
            <p:nvSpPr>
              <p:cNvPr id="7" name="Text Box 2"/>
              <p:cNvSpPr txBox="1">
                <a:spLocks noChangeArrowheads="1"/>
              </p:cNvSpPr>
              <p:nvPr/>
            </p:nvSpPr>
            <p:spPr bwMode="auto">
              <a:xfrm>
                <a:off x="3044228" y="3421239"/>
                <a:ext cx="1674879" cy="1466993"/>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Ratio &amp; Proportion</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Solve problems that use proportional reasoning with ratios of length and area</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Describe the changes in surface area, area, and volume when the figure is changed in some way (e.g., scale drawings)</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p:txBody>
          </p:sp>
          <p:sp>
            <p:nvSpPr>
              <p:cNvPr id="8" name="Text Box 2"/>
              <p:cNvSpPr txBox="1">
                <a:spLocks noChangeArrowheads="1"/>
              </p:cNvSpPr>
              <p:nvPr/>
            </p:nvSpPr>
            <p:spPr bwMode="auto">
              <a:xfrm>
                <a:off x="4244092" y="3078164"/>
                <a:ext cx="2151537" cy="714092"/>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Solve Linear Equations</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Solve a linear equation to find a missing attribute given the area, surface area, or volume and the other attribute</a:t>
                </a:r>
                <a:endParaRPr lang="en-US" sz="1100" dirty="0">
                  <a:latin typeface="Calibri"/>
                  <a:ea typeface="Calibri"/>
                  <a:cs typeface="Times New Roman"/>
                </a:endParaRPr>
              </a:p>
              <a:p>
                <a:pPr fontAlgn="auto">
                  <a:lnSpc>
                    <a:spcPct val="115000"/>
                  </a:lnSpc>
                  <a:spcBef>
                    <a:spcPts val="0"/>
                  </a:spcBef>
                  <a:spcAft>
                    <a:spcPts val="0"/>
                  </a:spcAft>
                  <a:defRPr/>
                </a:pPr>
                <a:r>
                  <a:rPr lang="en-US" sz="800" dirty="0">
                    <a:latin typeface="Calibri"/>
                    <a:ea typeface="Calibri"/>
                    <a:cs typeface="Times New Roman"/>
                  </a:rPr>
                  <a:t> </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p:txBody>
          </p:sp>
        </p:grpSp>
      </p:grpSp>
      <p:grpSp>
        <p:nvGrpSpPr>
          <p:cNvPr id="15" name="Group 14"/>
          <p:cNvGrpSpPr>
            <a:grpSpLocks/>
          </p:cNvGrpSpPr>
          <p:nvPr/>
        </p:nvGrpSpPr>
        <p:grpSpPr bwMode="auto">
          <a:xfrm>
            <a:off x="1752600" y="1981200"/>
            <a:ext cx="3563938" cy="3228975"/>
            <a:chOff x="1504950" y="1761808"/>
            <a:chExt cx="3829050" cy="3334385"/>
          </a:xfrm>
        </p:grpSpPr>
        <p:sp>
          <p:nvSpPr>
            <p:cNvPr id="10" name="Cloud 9"/>
            <p:cNvSpPr/>
            <p:nvPr/>
          </p:nvSpPr>
          <p:spPr>
            <a:xfrm>
              <a:off x="1504950" y="1761808"/>
              <a:ext cx="3829050" cy="3334385"/>
            </a:xfrm>
            <a:prstGeom prst="cloud">
              <a:avLst/>
            </a:prstGeom>
            <a:noFill/>
            <a:ln w="25400" cap="flat" cmpd="sng" algn="ctr">
              <a:solidFill>
                <a:srgbClr val="4F81BD">
                  <a:shade val="50000"/>
                </a:srgbClr>
              </a:solidFill>
              <a:prstDash val="solid"/>
            </a:ln>
            <a:effectLst/>
          </p:spPr>
          <p:txBody>
            <a:bodyPr anchor="ctr"/>
            <a:lstStyle/>
            <a:p>
              <a:pPr fontAlgn="auto">
                <a:spcBef>
                  <a:spcPts val="0"/>
                </a:spcBef>
                <a:spcAft>
                  <a:spcPts val="0"/>
                </a:spcAft>
                <a:defRPr/>
              </a:pPr>
              <a:endParaRPr lang="en-US" dirty="0">
                <a:latin typeface="+mn-lt"/>
                <a:cs typeface="+mn-cs"/>
              </a:endParaRPr>
            </a:p>
          </p:txBody>
        </p:sp>
        <p:grpSp>
          <p:nvGrpSpPr>
            <p:cNvPr id="71695" name="Group 13"/>
            <p:cNvGrpSpPr>
              <a:grpSpLocks/>
            </p:cNvGrpSpPr>
            <p:nvPr/>
          </p:nvGrpSpPr>
          <p:grpSpPr bwMode="auto">
            <a:xfrm>
              <a:off x="1971675" y="2144713"/>
              <a:ext cx="2752725" cy="2483485"/>
              <a:chOff x="3095625" y="2144713"/>
              <a:chExt cx="2752725" cy="2483485"/>
            </a:xfrm>
          </p:grpSpPr>
          <p:sp>
            <p:nvSpPr>
              <p:cNvPr id="11" name="Text Box 2"/>
              <p:cNvSpPr txBox="1">
                <a:spLocks noChangeArrowheads="1"/>
              </p:cNvSpPr>
              <p:nvPr/>
            </p:nvSpPr>
            <p:spPr bwMode="auto">
              <a:xfrm>
                <a:off x="4153698" y="2145410"/>
                <a:ext cx="1695356" cy="865563"/>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Fractions</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Partition circles and rectangles into two and four equal parts</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Partition shapes into equal parts with equal area</a:t>
                </a:r>
                <a:endParaRPr lang="en-US" sz="1100" dirty="0">
                  <a:latin typeface="Calibri"/>
                  <a:ea typeface="Calibri"/>
                  <a:cs typeface="Times New Roman"/>
                </a:endParaRPr>
              </a:p>
            </p:txBody>
          </p:sp>
          <p:sp>
            <p:nvSpPr>
              <p:cNvPr id="12" name="Text Box 2"/>
              <p:cNvSpPr txBox="1">
                <a:spLocks noChangeArrowheads="1"/>
              </p:cNvSpPr>
              <p:nvPr/>
            </p:nvSpPr>
            <p:spPr bwMode="auto">
              <a:xfrm>
                <a:off x="3096232" y="2812615"/>
                <a:ext cx="1543559" cy="913103"/>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Apply formulas</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Solve word problems using perimeter and area where changes occur to the dimensions of a figure</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p:txBody>
          </p:sp>
          <p:sp>
            <p:nvSpPr>
              <p:cNvPr id="13" name="Text Box 2"/>
              <p:cNvSpPr txBox="1">
                <a:spLocks noChangeArrowheads="1"/>
              </p:cNvSpPr>
              <p:nvPr/>
            </p:nvSpPr>
            <p:spPr bwMode="auto">
              <a:xfrm>
                <a:off x="3906388" y="3696210"/>
                <a:ext cx="1732879" cy="932776"/>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Area</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Use addition to find the perimeter of a rectangle</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Use tiling and multiplication to determine area</a:t>
                </a:r>
                <a:endParaRPr lang="en-US" sz="1100" dirty="0">
                  <a:latin typeface="Calibri"/>
                  <a:ea typeface="Calibri"/>
                  <a:cs typeface="Times New Roman"/>
                </a:endParaRPr>
              </a:p>
              <a:p>
                <a:pPr fontAlgn="auto">
                  <a:lnSpc>
                    <a:spcPct val="115000"/>
                  </a:lnSpc>
                  <a:spcBef>
                    <a:spcPts val="0"/>
                  </a:spcBef>
                  <a:spcAft>
                    <a:spcPts val="0"/>
                  </a:spcAft>
                  <a:defRPr/>
                </a:pPr>
                <a:r>
                  <a:rPr lang="en-US" sz="800" b="1" dirty="0">
                    <a:latin typeface="Calibri"/>
                    <a:ea typeface="Calibri"/>
                    <a:cs typeface="Times New Roman"/>
                  </a:rPr>
                  <a:t> </a:t>
                </a:r>
                <a:endParaRPr lang="en-US" sz="1100" dirty="0">
                  <a:latin typeface="Calibri"/>
                  <a:ea typeface="Calibri"/>
                  <a:cs typeface="Times New Roman"/>
                </a:endParaRPr>
              </a:p>
            </p:txBody>
          </p:sp>
        </p:grpSp>
      </p:grpSp>
      <p:grpSp>
        <p:nvGrpSpPr>
          <p:cNvPr id="24" name="Group 23"/>
          <p:cNvGrpSpPr>
            <a:grpSpLocks/>
          </p:cNvGrpSpPr>
          <p:nvPr/>
        </p:nvGrpSpPr>
        <p:grpSpPr bwMode="auto">
          <a:xfrm>
            <a:off x="9525" y="4114800"/>
            <a:ext cx="2733675" cy="2166938"/>
            <a:chOff x="9525" y="4114800"/>
            <a:chExt cx="2733675" cy="2167440"/>
          </a:xfrm>
        </p:grpSpPr>
        <p:sp>
          <p:nvSpPr>
            <p:cNvPr id="16" name="Cloud 15"/>
            <p:cNvSpPr/>
            <p:nvPr/>
          </p:nvSpPr>
          <p:spPr>
            <a:xfrm>
              <a:off x="9525" y="4114800"/>
              <a:ext cx="2733675" cy="2167440"/>
            </a:xfrm>
            <a:prstGeom prst="cloud">
              <a:avLst/>
            </a:prstGeom>
            <a:noFill/>
            <a:ln w="25400" cap="flat" cmpd="sng" algn="ctr">
              <a:solidFill>
                <a:srgbClr val="4F81BD">
                  <a:shade val="50000"/>
                </a:srgbClr>
              </a:solidFill>
              <a:prstDash val="solid"/>
            </a:ln>
            <a:effectLst/>
          </p:spPr>
          <p:txBody>
            <a:bodyPr anchor="ctr"/>
            <a:lstStyle/>
            <a:p>
              <a:pPr fontAlgn="auto">
                <a:spcBef>
                  <a:spcPts val="0"/>
                </a:spcBef>
                <a:spcAft>
                  <a:spcPts val="0"/>
                </a:spcAft>
                <a:defRPr/>
              </a:pPr>
              <a:endParaRPr lang="en-US" dirty="0">
                <a:latin typeface="+mn-lt"/>
                <a:cs typeface="+mn-cs"/>
              </a:endParaRPr>
            </a:p>
          </p:txBody>
        </p:sp>
        <p:sp>
          <p:nvSpPr>
            <p:cNvPr id="17" name="Text Box 2"/>
            <p:cNvSpPr txBox="1">
              <a:spLocks noChangeArrowheads="1"/>
            </p:cNvSpPr>
            <p:nvPr/>
          </p:nvSpPr>
          <p:spPr bwMode="auto">
            <a:xfrm>
              <a:off x="847725" y="4432374"/>
              <a:ext cx="1331913" cy="846334"/>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Basic operations</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Addition</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 Subtraction,</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Multiplication</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 Division</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1000"/>
                </a:spcAft>
                <a:defRPr/>
              </a:pPr>
              <a:r>
                <a:rPr lang="en-US" sz="1100" dirty="0">
                  <a:latin typeface="Calibri"/>
                  <a:ea typeface="Calibri"/>
                  <a:cs typeface="Times New Roman"/>
                </a:rPr>
                <a:t> </a:t>
              </a:r>
            </a:p>
          </p:txBody>
        </p:sp>
        <p:sp>
          <p:nvSpPr>
            <p:cNvPr id="18" name="Text Box 2"/>
            <p:cNvSpPr txBox="1">
              <a:spLocks noChangeArrowheads="1"/>
            </p:cNvSpPr>
            <p:nvPr/>
          </p:nvSpPr>
          <p:spPr bwMode="auto">
            <a:xfrm>
              <a:off x="363538" y="5278708"/>
              <a:ext cx="1895475" cy="535111"/>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Part to Whole</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Partition circles and rectangles into two equal parts</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1000"/>
                </a:spcAft>
                <a:defRPr/>
              </a:pPr>
              <a:r>
                <a:rPr lang="en-US" sz="1100" dirty="0">
                  <a:latin typeface="Calibri"/>
                  <a:ea typeface="Calibri"/>
                  <a:cs typeface="Times New Roman"/>
                </a:rPr>
                <a:t> </a:t>
              </a:r>
            </a:p>
          </p:txBody>
        </p:sp>
      </p:grpSp>
      <p:sp>
        <p:nvSpPr>
          <p:cNvPr id="71684" name="AutoShape 2"/>
          <p:cNvSpPr>
            <a:spLocks noChangeArrowheads="1"/>
          </p:cNvSpPr>
          <p:nvPr/>
        </p:nvSpPr>
        <p:spPr bwMode="auto">
          <a:xfrm rot="-5400000">
            <a:off x="1479550" y="-1208087"/>
            <a:ext cx="1462088" cy="4138612"/>
          </a:xfrm>
          <a:prstGeom prst="bracePair">
            <a:avLst>
              <a:gd name="adj" fmla="val 5435"/>
            </a:avLst>
          </a:prstGeom>
          <a:solidFill>
            <a:srgbClr val="FFFFFF"/>
          </a:solidFill>
          <a:ln w="15875">
            <a:solidFill>
              <a:srgbClr val="82ACD0"/>
            </a:solidFill>
            <a:round/>
            <a:headEnd/>
            <a:tailEnd/>
          </a:ln>
        </p:spPr>
        <p:txBody>
          <a:bodyPr vert="vert" lIns="274320" rIns="274320"/>
          <a:lstStyle/>
          <a:p>
            <a:pPr algn="ctr">
              <a:lnSpc>
                <a:spcPct val="115000"/>
              </a:lnSpc>
            </a:pPr>
            <a:r>
              <a:rPr lang="en-US" sz="1600" b="1" dirty="0">
                <a:solidFill>
                  <a:srgbClr val="0F243E"/>
                </a:solidFill>
                <a:latin typeface="Cambria" pitchFamily="18" charset="0"/>
                <a:cs typeface="Times New Roman" pitchFamily="18" charset="0"/>
              </a:rPr>
              <a:t>Learning Progression Framework</a:t>
            </a:r>
            <a:endParaRPr lang="en-US" sz="1100" dirty="0">
              <a:latin typeface="Calibri" pitchFamily="34" charset="0"/>
              <a:ea typeface="Calibri" pitchFamily="34" charset="0"/>
              <a:cs typeface="Times New Roman" pitchFamily="18" charset="0"/>
            </a:endParaRPr>
          </a:p>
          <a:p>
            <a:pPr algn="ctr">
              <a:lnSpc>
                <a:spcPct val="115000"/>
              </a:lnSpc>
            </a:pPr>
            <a:r>
              <a:rPr lang="en-US" sz="1200" dirty="0">
                <a:solidFill>
                  <a:srgbClr val="0F243E"/>
                </a:solidFill>
                <a:latin typeface="Cambria" pitchFamily="18" charset="0"/>
                <a:cs typeface="Times New Roman" pitchFamily="18" charset="0"/>
              </a:rPr>
              <a:t> </a:t>
            </a:r>
            <a:endParaRPr lang="en-US" sz="1100" dirty="0">
              <a:latin typeface="Calibri" pitchFamily="34" charset="0"/>
            </a:endParaRPr>
          </a:p>
          <a:p>
            <a:pPr algn="ctr">
              <a:lnSpc>
                <a:spcPct val="115000"/>
              </a:lnSpc>
            </a:pPr>
            <a:r>
              <a:rPr lang="en-US" sz="1400" b="1" dirty="0">
                <a:solidFill>
                  <a:srgbClr val="0F243E"/>
                </a:solidFill>
                <a:latin typeface="Cambria" pitchFamily="18" charset="0"/>
                <a:cs typeface="Times New Roman" pitchFamily="18" charset="0"/>
              </a:rPr>
              <a:t>Curriculum Application</a:t>
            </a:r>
            <a:endParaRPr lang="en-US" sz="1100" dirty="0">
              <a:latin typeface="Calibri" pitchFamily="34" charset="0"/>
            </a:endParaRPr>
          </a:p>
          <a:p>
            <a:pPr algn="ctr">
              <a:lnSpc>
                <a:spcPct val="115000"/>
              </a:lnSpc>
            </a:pPr>
            <a:r>
              <a:rPr lang="en-US" sz="1400" dirty="0">
                <a:solidFill>
                  <a:srgbClr val="0F243E"/>
                </a:solidFill>
                <a:latin typeface="Cambria" pitchFamily="18" charset="0"/>
                <a:cs typeface="Times New Roman" pitchFamily="18" charset="0"/>
              </a:rPr>
              <a:t>Lesson 5</a:t>
            </a:r>
            <a:endParaRPr lang="en-US" sz="1100" dirty="0">
              <a:latin typeface="Calibri" pitchFamily="34" charset="0"/>
            </a:endParaRPr>
          </a:p>
        </p:txBody>
      </p:sp>
      <p:sp>
        <p:nvSpPr>
          <p:cNvPr id="21" name="AutoShape 2"/>
          <p:cNvSpPr>
            <a:spLocks noChangeArrowheads="1"/>
          </p:cNvSpPr>
          <p:nvPr/>
        </p:nvSpPr>
        <p:spPr bwMode="auto">
          <a:xfrm rot="-5400000">
            <a:off x="1838326" y="5161756"/>
            <a:ext cx="838200" cy="2554287"/>
          </a:xfrm>
          <a:prstGeom prst="bracePair">
            <a:avLst>
              <a:gd name="adj" fmla="val 5435"/>
            </a:avLst>
          </a:prstGeom>
          <a:solidFill>
            <a:srgbClr val="FFFFFF"/>
          </a:solidFill>
          <a:ln w="15875">
            <a:solidFill>
              <a:srgbClr val="82ACD0"/>
            </a:solidFill>
            <a:round/>
            <a:headEnd/>
            <a:tailEnd/>
          </a:ln>
        </p:spPr>
        <p:txBody>
          <a:bodyPr vert="vert" lIns="274320" rIns="274320"/>
          <a:lstStyle/>
          <a:p>
            <a:pPr algn="ctr">
              <a:lnSpc>
                <a:spcPct val="115000"/>
              </a:lnSpc>
            </a:pPr>
            <a:r>
              <a:rPr lang="en-US" sz="1100" b="1" i="1" dirty="0">
                <a:solidFill>
                  <a:srgbClr val="0F243E"/>
                </a:solidFill>
                <a:latin typeface="Cambria" pitchFamily="18" charset="0"/>
                <a:cs typeface="Times New Roman" pitchFamily="18" charset="0"/>
              </a:rPr>
              <a:t>CCCs</a:t>
            </a:r>
            <a:r>
              <a:rPr lang="en-US" sz="1100" b="1" dirty="0">
                <a:solidFill>
                  <a:srgbClr val="0F243E"/>
                </a:solidFill>
                <a:latin typeface="Cambria" pitchFamily="18" charset="0"/>
                <a:cs typeface="Times New Roman" pitchFamily="18" charset="0"/>
              </a:rPr>
              <a:t> =Prerequisite knowledge or emergent skills</a:t>
            </a:r>
            <a:endParaRPr lang="en-US" sz="1100" dirty="0">
              <a:latin typeface="Calibri" pitchFamily="34" charset="0"/>
              <a:ea typeface="Calibri" pitchFamily="34" charset="0"/>
              <a:cs typeface="Times New Roman" pitchFamily="18" charset="0"/>
            </a:endParaRPr>
          </a:p>
          <a:p>
            <a:pPr algn="ctr">
              <a:lnSpc>
                <a:spcPct val="115000"/>
              </a:lnSpc>
            </a:pPr>
            <a:r>
              <a:rPr lang="en-US" sz="1200" b="1" dirty="0">
                <a:solidFill>
                  <a:srgbClr val="0F243E"/>
                </a:solidFill>
                <a:latin typeface="Cambria" pitchFamily="18" charset="0"/>
                <a:cs typeface="Times New Roman" pitchFamily="18" charset="0"/>
              </a:rPr>
              <a:t> </a:t>
            </a:r>
            <a:endParaRPr lang="en-US" sz="1100" dirty="0">
              <a:latin typeface="Calibri" pitchFamily="34" charset="0"/>
            </a:endParaRPr>
          </a:p>
        </p:txBody>
      </p:sp>
      <p:sp>
        <p:nvSpPr>
          <p:cNvPr id="22" name="AutoShape 2"/>
          <p:cNvSpPr>
            <a:spLocks noChangeArrowheads="1"/>
          </p:cNvSpPr>
          <p:nvPr/>
        </p:nvSpPr>
        <p:spPr bwMode="auto">
          <a:xfrm rot="-5400000">
            <a:off x="3723401" y="3956762"/>
            <a:ext cx="876462" cy="2836862"/>
          </a:xfrm>
          <a:prstGeom prst="bracePair">
            <a:avLst>
              <a:gd name="adj" fmla="val 5435"/>
            </a:avLst>
          </a:prstGeom>
          <a:solidFill>
            <a:srgbClr val="FFFFFF"/>
          </a:solidFill>
          <a:ln w="15875">
            <a:solidFill>
              <a:srgbClr val="82ACD0"/>
            </a:solidFill>
            <a:round/>
            <a:headEnd/>
            <a:tailEnd/>
          </a:ln>
        </p:spPr>
        <p:txBody>
          <a:bodyPr vert="vert" lIns="274320" rIns="274320"/>
          <a:lstStyle/>
          <a:p>
            <a:pPr algn="ctr">
              <a:lnSpc>
                <a:spcPct val="115000"/>
              </a:lnSpc>
            </a:pPr>
            <a:r>
              <a:rPr lang="en-US" sz="1200" b="1" dirty="0">
                <a:solidFill>
                  <a:srgbClr val="0F243E"/>
                </a:solidFill>
                <a:latin typeface="Cambria" pitchFamily="18" charset="0"/>
                <a:cs typeface="Times New Roman" pitchFamily="18" charset="0"/>
              </a:rPr>
              <a:t>CCCs=Sub-skills that develop conceptual understanding </a:t>
            </a:r>
            <a:endParaRPr lang="en-US" sz="1100" dirty="0">
              <a:latin typeface="Calibri" pitchFamily="34" charset="0"/>
              <a:ea typeface="Calibri" pitchFamily="34" charset="0"/>
              <a:cs typeface="Times New Roman" pitchFamily="18" charset="0"/>
            </a:endParaRPr>
          </a:p>
          <a:p>
            <a:pPr algn="ctr">
              <a:lnSpc>
                <a:spcPct val="115000"/>
              </a:lnSpc>
            </a:pPr>
            <a:r>
              <a:rPr lang="en-US" sz="1200" dirty="0">
                <a:solidFill>
                  <a:srgbClr val="0F243E"/>
                </a:solidFill>
                <a:latin typeface="Cambria" pitchFamily="18" charset="0"/>
                <a:cs typeface="Times New Roman" pitchFamily="18" charset="0"/>
              </a:rPr>
              <a:t> </a:t>
            </a:r>
            <a:endParaRPr lang="en-US" sz="1100" dirty="0">
              <a:latin typeface="Calibri" pitchFamily="34" charset="0"/>
            </a:endParaRPr>
          </a:p>
        </p:txBody>
      </p:sp>
      <p:sp>
        <p:nvSpPr>
          <p:cNvPr id="23" name="AutoShape 2"/>
          <p:cNvSpPr>
            <a:spLocks noChangeArrowheads="1"/>
          </p:cNvSpPr>
          <p:nvPr/>
        </p:nvSpPr>
        <p:spPr bwMode="auto">
          <a:xfrm rot="-5400000">
            <a:off x="6709579" y="2930218"/>
            <a:ext cx="1013438" cy="3336925"/>
          </a:xfrm>
          <a:prstGeom prst="bracePair">
            <a:avLst>
              <a:gd name="adj" fmla="val 5435"/>
            </a:avLst>
          </a:prstGeom>
          <a:solidFill>
            <a:srgbClr val="FFFFFF"/>
          </a:solidFill>
          <a:ln w="15875">
            <a:solidFill>
              <a:srgbClr val="82ACD0"/>
            </a:solidFill>
            <a:round/>
            <a:headEnd/>
            <a:tailEnd/>
          </a:ln>
        </p:spPr>
        <p:txBody>
          <a:bodyPr vert="vert" lIns="274320" rIns="274320"/>
          <a:lstStyle/>
          <a:p>
            <a:pPr algn="ctr">
              <a:lnSpc>
                <a:spcPct val="115000"/>
              </a:lnSpc>
            </a:pPr>
            <a:r>
              <a:rPr lang="en-US" sz="1200" b="1" dirty="0" smtClean="0">
                <a:solidFill>
                  <a:srgbClr val="0F243E"/>
                </a:solidFill>
                <a:latin typeface="Cambria" pitchFamily="18" charset="0"/>
                <a:cs typeface="Times New Roman" pitchFamily="18" charset="0"/>
              </a:rPr>
              <a:t>CCCs </a:t>
            </a:r>
            <a:r>
              <a:rPr lang="en-US" sz="1200" b="1" dirty="0">
                <a:solidFill>
                  <a:srgbClr val="0F243E"/>
                </a:solidFill>
                <a:latin typeface="Cambria" pitchFamily="18" charset="0"/>
                <a:cs typeface="Times New Roman" pitchFamily="18" charset="0"/>
              </a:rPr>
              <a:t>= that connect skills</a:t>
            </a:r>
            <a:endParaRPr lang="en-US" sz="1100" dirty="0">
              <a:latin typeface="Calibri" pitchFamily="34" charset="0"/>
            </a:endParaRPr>
          </a:p>
          <a:p>
            <a:pPr algn="ctr">
              <a:lnSpc>
                <a:spcPct val="115000"/>
              </a:lnSpc>
            </a:pPr>
            <a:r>
              <a:rPr lang="en-US" sz="1200" b="1" dirty="0">
                <a:solidFill>
                  <a:srgbClr val="0F243E"/>
                </a:solidFill>
                <a:latin typeface="Cambria" pitchFamily="18" charset="0"/>
                <a:cs typeface="Times New Roman" pitchFamily="18" charset="0"/>
              </a:rPr>
              <a:t> </a:t>
            </a:r>
            <a:endParaRPr lang="en-US" sz="1100" dirty="0">
              <a:latin typeface="Calibri" pitchFamily="34" charset="0"/>
            </a:endParaRPr>
          </a:p>
        </p:txBody>
      </p:sp>
      <p:pic>
        <p:nvPicPr>
          <p:cNvPr id="71689" name="Picture 2"/>
          <p:cNvPicPr>
            <a:picLocks noChangeAspect="1" noChangeArrowheads="1"/>
          </p:cNvPicPr>
          <p:nvPr/>
        </p:nvPicPr>
        <p:blipFill>
          <a:blip r:embed="rId3"/>
          <a:srcRect/>
          <a:stretch>
            <a:fillRect/>
          </a:stretch>
        </p:blipFill>
        <p:spPr bwMode="auto">
          <a:xfrm>
            <a:off x="43351" y="1757362"/>
            <a:ext cx="1768475" cy="6461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E3D799D1-3D46-41DA-8891-517EBB1DACEF}" type="slidenum">
              <a:rPr lang="en-US"/>
              <a:pPr>
                <a:defRPr/>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t>Content Modules</a:t>
            </a:r>
            <a:endParaRPr lang="en-US" sz="4000" dirty="0"/>
          </a:p>
        </p:txBody>
      </p:sp>
      <p:sp>
        <p:nvSpPr>
          <p:cNvPr id="3" name="Content Placeholder 2"/>
          <p:cNvSpPr>
            <a:spLocks noGrp="1"/>
          </p:cNvSpPr>
          <p:nvPr>
            <p:ph idx="1"/>
          </p:nvPr>
        </p:nvSpPr>
        <p:spPr/>
        <p:txBody>
          <a:bodyPr>
            <a:noAutofit/>
          </a:bodyPr>
          <a:lstStyle/>
          <a:p>
            <a:r>
              <a:rPr lang="en-US" sz="2800" smtClean="0">
                <a:latin typeface="Arial" panose="020B0604020202020204" pitchFamily="34" charset="0"/>
                <a:cs typeface="Arial" panose="020B0604020202020204" pitchFamily="34" charset="0"/>
              </a:rPr>
              <a:t>Online </a:t>
            </a:r>
            <a:r>
              <a:rPr lang="en-US" sz="2800">
                <a:latin typeface="Arial" panose="020B0604020202020204" pitchFamily="34" charset="0"/>
                <a:cs typeface="Arial" panose="020B0604020202020204" pitchFamily="34" charset="0"/>
              </a:rPr>
              <a:t>multimedia </a:t>
            </a:r>
            <a:r>
              <a:rPr lang="en-US" sz="2800" smtClean="0">
                <a:latin typeface="Arial" panose="020B0604020202020204" pitchFamily="34" charset="0"/>
                <a:cs typeface="Arial" panose="020B0604020202020204" pitchFamily="34" charset="0"/>
              </a:rPr>
              <a:t>resources</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Provide </a:t>
            </a:r>
            <a:r>
              <a:rPr lang="en-US" sz="2800" dirty="0">
                <a:latin typeface="Arial" panose="020B0604020202020204" pitchFamily="34" charset="0"/>
                <a:cs typeface="Arial" panose="020B0604020202020204" pitchFamily="34" charset="0"/>
              </a:rPr>
              <a:t>teachers with a deeper understanding of content to support effective planning, teaching, and learning</a:t>
            </a:r>
          </a:p>
          <a:p>
            <a:r>
              <a:rPr lang="en-US" sz="2800" dirty="0" smtClean="0">
                <a:latin typeface="Arial" panose="020B0604020202020204" pitchFamily="34" charset="0"/>
                <a:cs typeface="Arial" panose="020B0604020202020204" pitchFamily="34" charset="0"/>
              </a:rPr>
              <a:t>Include </a:t>
            </a:r>
            <a:r>
              <a:rPr lang="en-US" sz="2800" dirty="0">
                <a:latin typeface="Arial" panose="020B0604020202020204" pitchFamily="34" charset="0"/>
                <a:cs typeface="Arial" panose="020B0604020202020204" pitchFamily="34" charset="0"/>
              </a:rPr>
              <a:t>sample universally designed general education lesson plans</a:t>
            </a:r>
          </a:p>
          <a:p>
            <a:r>
              <a:rPr lang="en-US" sz="2800" dirty="0" smtClean="0">
                <a:latin typeface="Arial" panose="020B0604020202020204" pitchFamily="34" charset="0"/>
                <a:cs typeface="Arial" panose="020B0604020202020204" pitchFamily="34" charset="0"/>
              </a:rPr>
              <a:t>Describe </a:t>
            </a:r>
            <a:r>
              <a:rPr lang="en-US" sz="2800" dirty="0">
                <a:latin typeface="Arial" panose="020B0604020202020204" pitchFamily="34" charset="0"/>
                <a:cs typeface="Arial" panose="020B0604020202020204" pitchFamily="34" charset="0"/>
              </a:rPr>
              <a:t>potential adaptations and modifications for designing materials and instruction</a:t>
            </a:r>
          </a:p>
          <a:p>
            <a:endParaRPr lang="en-US" sz="2800" dirty="0" smtClean="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381000" y="1295400"/>
            <a:ext cx="8229600" cy="4648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3581400" y="7772400"/>
            <a:ext cx="58674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457200" fontAlgn="base">
              <a:spcBef>
                <a:spcPct val="20000"/>
              </a:spcBef>
              <a:spcAft>
                <a:spcPct val="0"/>
              </a:spcAft>
              <a:buFont typeface="Arial" pitchFamily="34" charset="0"/>
              <a:buChar char="•"/>
            </a:pPr>
            <a:endParaRPr lang="en-US" sz="2400" dirty="0" smtClean="0">
              <a:latin typeface="Myriad Pro"/>
              <a:ea typeface="ヒラギノ角ゴ Pro W3" charset="-128"/>
              <a:cs typeface="Myriad Pro"/>
            </a:endParaRPr>
          </a:p>
        </p:txBody>
      </p:sp>
      <p:sp>
        <p:nvSpPr>
          <p:cNvPr id="7" name="TextBox 6"/>
          <p:cNvSpPr txBox="1"/>
          <p:nvPr/>
        </p:nvSpPr>
        <p:spPr>
          <a:xfrm>
            <a:off x="2133600" y="2819400"/>
            <a:ext cx="3962400" cy="646331"/>
          </a:xfrm>
          <a:prstGeom prst="rect">
            <a:avLst/>
          </a:prstGeom>
          <a:noFill/>
        </p:spPr>
        <p:txBody>
          <a:bodyPr wrap="square" rtlCol="0">
            <a:spAutoFit/>
          </a:bodyPr>
          <a:lstStyle/>
          <a:p>
            <a:endParaRPr lang="en-US" sz="3600" b="1" dirty="0">
              <a:solidFill>
                <a:schemeClr val="accent1"/>
              </a:solidFill>
              <a:latin typeface="Myriad Pro"/>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Graduated Understandings</a:t>
            </a:r>
            <a:endParaRPr lang="en-US" sz="4000" dirty="0"/>
          </a:p>
        </p:txBody>
      </p:sp>
      <p:sp>
        <p:nvSpPr>
          <p:cNvPr id="3" name="Content Placeholder 2"/>
          <p:cNvSpPr>
            <a:spLocks noGrp="1"/>
          </p:cNvSpPr>
          <p:nvPr>
            <p:ph idx="1"/>
          </p:nvPr>
        </p:nvSpPr>
        <p:spPr>
          <a:xfrm>
            <a:off x="457200" y="1143000"/>
            <a:ext cx="8229600" cy="5562600"/>
          </a:xfrm>
        </p:spPr>
        <p:txBody>
          <a:bodyPr>
            <a:normAutofit fontScale="92500" lnSpcReduction="10000"/>
          </a:bodyPr>
          <a:lstStyle/>
          <a:p>
            <a:pPr lvl="0"/>
            <a:r>
              <a:rPr lang="en-US" sz="3000" dirty="0" smtClean="0"/>
              <a:t>Instructional Families (What to Teach):</a:t>
            </a:r>
          </a:p>
          <a:p>
            <a:pPr lvl="1"/>
            <a:r>
              <a:rPr lang="en-US" sz="2400" dirty="0" smtClean="0"/>
              <a:t>Bundle related </a:t>
            </a:r>
            <a:r>
              <a:rPr lang="en-US" sz="2400" dirty="0"/>
              <a:t>CCCs within a content area</a:t>
            </a:r>
          </a:p>
          <a:p>
            <a:pPr lvl="1"/>
            <a:r>
              <a:rPr lang="en-US" sz="2400" dirty="0" smtClean="0"/>
              <a:t>Provide educators with easily interpreted visual representations of the key topics in the curriculum within and across grades</a:t>
            </a:r>
          </a:p>
          <a:p>
            <a:pPr lvl="1"/>
            <a:r>
              <a:rPr lang="en-US" sz="2400" dirty="0" smtClean="0"/>
              <a:t>Reference the CCSS, the Learning Targets of the Learning Progression Frameworks and the Core Content Connectors</a:t>
            </a:r>
          </a:p>
          <a:p>
            <a:pPr lvl="0"/>
            <a:r>
              <a:rPr lang="en-US" sz="3000" dirty="0" smtClean="0"/>
              <a:t>Element Cards (How to Teach):</a:t>
            </a:r>
          </a:p>
          <a:p>
            <a:pPr lvl="1"/>
            <a:r>
              <a:rPr lang="en-US" sz="2400" dirty="0"/>
              <a:t>Reference the CCSS, Core </a:t>
            </a:r>
            <a:r>
              <a:rPr lang="en-US" sz="2400" dirty="0" smtClean="0"/>
              <a:t>Content </a:t>
            </a:r>
            <a:r>
              <a:rPr lang="en-US" sz="2400" dirty="0"/>
              <a:t>Connectors and Progress </a:t>
            </a:r>
            <a:r>
              <a:rPr lang="en-US" sz="2400" dirty="0" smtClean="0"/>
              <a:t>Indicators</a:t>
            </a:r>
            <a:endParaRPr lang="en-US" sz="2400" dirty="0"/>
          </a:p>
          <a:p>
            <a:pPr lvl="1"/>
            <a:r>
              <a:rPr lang="en-US" sz="2400" dirty="0" smtClean="0"/>
              <a:t>Define the Essential Understandings (what a student needs to know to access the content)</a:t>
            </a:r>
          </a:p>
          <a:p>
            <a:pPr lvl="1"/>
            <a:r>
              <a:rPr lang="en-US" sz="2400" dirty="0" smtClean="0"/>
              <a:t>Provide suggested  instructional strategies, supports and scaffolds</a:t>
            </a:r>
          </a:p>
        </p:txBody>
      </p:sp>
    </p:spTree>
    <p:extLst>
      <p:ext uri="{BB962C8B-B14F-4D97-AF65-F5344CB8AC3E}">
        <p14:creationId xmlns:p14="http://schemas.microsoft.com/office/powerpoint/2010/main" val="886811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3"/>
          <a:srcRect/>
          <a:stretch>
            <a:fillRect/>
          </a:stretch>
        </p:blipFill>
        <p:spPr bwMode="auto">
          <a:xfrm>
            <a:off x="0" y="228600"/>
            <a:ext cx="9144000" cy="5867400"/>
          </a:xfrm>
          <a:prstGeom prst="rect">
            <a:avLst/>
          </a:prstGeom>
          <a:noFill/>
          <a:ln w="9525">
            <a:noFill/>
            <a:miter lim="800000"/>
            <a:headEnd/>
            <a:tailEnd/>
          </a:ln>
        </p:spPr>
      </p:pic>
      <p:sp>
        <p:nvSpPr>
          <p:cNvPr id="9" name="Up Arrow Callout 8"/>
          <p:cNvSpPr/>
          <p:nvPr/>
        </p:nvSpPr>
        <p:spPr>
          <a:xfrm>
            <a:off x="3048000" y="5638800"/>
            <a:ext cx="3276600" cy="914400"/>
          </a:xfrm>
          <a:prstGeom prst="upArrowCallou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Five Instructional families for Data Analysis I &amp; II</a:t>
            </a:r>
          </a:p>
        </p:txBody>
      </p:sp>
      <p:sp>
        <p:nvSpPr>
          <p:cNvPr id="13" name="Cloud Callout 12"/>
          <p:cNvSpPr/>
          <p:nvPr/>
        </p:nvSpPr>
        <p:spPr>
          <a:xfrm>
            <a:off x="4419600" y="141288"/>
            <a:ext cx="4724400" cy="1501775"/>
          </a:xfrm>
          <a:prstGeom prst="cloudCallou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r>
              <a:rPr lang="en-US" dirty="0"/>
              <a:t>Grade-span Learning Targets from the Learning Progression Frameworks</a:t>
            </a:r>
          </a:p>
          <a:p>
            <a:pPr algn="ctr" fontAlgn="auto">
              <a:spcBef>
                <a:spcPts val="0"/>
              </a:spcBef>
              <a:spcAft>
                <a:spcPts val="0"/>
              </a:spcAft>
              <a:defRPr/>
            </a:pPr>
            <a:endParaRPr lang="en-US" dirty="0"/>
          </a:p>
        </p:txBody>
      </p:sp>
      <p:sp>
        <p:nvSpPr>
          <p:cNvPr id="14" name="Explosion 2 13"/>
          <p:cNvSpPr/>
          <p:nvPr/>
        </p:nvSpPr>
        <p:spPr>
          <a:xfrm>
            <a:off x="1143000" y="2895600"/>
            <a:ext cx="5473700" cy="2438400"/>
          </a:xfrm>
          <a:prstGeom prst="irregularSeal2">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Distribution of Instructional Families and the number of related CCCs by grade</a:t>
            </a:r>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25AD815D-4D45-4CBD-BF43-8DC683B2012B}" type="slidenum">
              <a:rPr lang="en-US"/>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76200"/>
            <a:ext cx="9144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p Arrow Callout 2"/>
          <p:cNvSpPr/>
          <p:nvPr/>
        </p:nvSpPr>
        <p:spPr>
          <a:xfrm>
            <a:off x="6324600" y="2819400"/>
            <a:ext cx="1600200" cy="9144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Reference to related CCSS</a:t>
            </a:r>
          </a:p>
        </p:txBody>
      </p:sp>
      <p:sp>
        <p:nvSpPr>
          <p:cNvPr id="4" name="Cloud Callout 3"/>
          <p:cNvSpPr/>
          <p:nvPr/>
        </p:nvSpPr>
        <p:spPr>
          <a:xfrm>
            <a:off x="3429000" y="228600"/>
            <a:ext cx="5410200" cy="99060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t>Grade-span </a:t>
            </a:r>
            <a:r>
              <a:rPr lang="en-US" dirty="0"/>
              <a:t>Learning </a:t>
            </a:r>
            <a:r>
              <a:rPr lang="en-US" dirty="0" smtClean="0"/>
              <a:t>Target </a:t>
            </a:r>
            <a:r>
              <a:rPr lang="en-US" dirty="0"/>
              <a:t>from the Learning Progression Frameworks</a:t>
            </a:r>
          </a:p>
          <a:p>
            <a:pPr algn="ctr"/>
            <a:endParaRPr lang="en-US" dirty="0"/>
          </a:p>
        </p:txBody>
      </p:sp>
      <p:sp>
        <p:nvSpPr>
          <p:cNvPr id="5" name="Up Arrow Callout 4"/>
          <p:cNvSpPr/>
          <p:nvPr/>
        </p:nvSpPr>
        <p:spPr>
          <a:xfrm>
            <a:off x="1828800" y="1447800"/>
            <a:ext cx="4953000" cy="8382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Instructional </a:t>
            </a:r>
            <a:r>
              <a:rPr lang="en-US" dirty="0"/>
              <a:t>F</a:t>
            </a:r>
            <a:r>
              <a:rPr lang="en-US" dirty="0" smtClean="0"/>
              <a:t>amilies for Data Analysis I (K-4)</a:t>
            </a:r>
          </a:p>
        </p:txBody>
      </p:sp>
      <p:sp>
        <p:nvSpPr>
          <p:cNvPr id="6" name="Explosion 2 5"/>
          <p:cNvSpPr/>
          <p:nvPr/>
        </p:nvSpPr>
        <p:spPr>
          <a:xfrm>
            <a:off x="0" y="4343400"/>
            <a:ext cx="7391400" cy="14478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Distribution of </a:t>
            </a:r>
            <a:r>
              <a:rPr lang="en-US" dirty="0" smtClean="0"/>
              <a:t>CCCs by Instructional </a:t>
            </a:r>
            <a:r>
              <a:rPr lang="en-US" dirty="0"/>
              <a:t>Families </a:t>
            </a:r>
            <a:r>
              <a:rPr lang="en-US" dirty="0" smtClean="0"/>
              <a:t>an grade</a:t>
            </a:r>
            <a:endParaRPr lang="en-US" dirty="0"/>
          </a:p>
        </p:txBody>
      </p:sp>
    </p:spTree>
    <p:extLst>
      <p:ext uri="{BB962C8B-B14F-4D97-AF65-F5344CB8AC3E}">
        <p14:creationId xmlns:p14="http://schemas.microsoft.com/office/powerpoint/2010/main" val="4215208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80752"/>
            <a:ext cx="7162800" cy="575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76545"/>
            <a:ext cx="8229600" cy="731838"/>
          </a:xfrm>
        </p:spPr>
        <p:txBody>
          <a:bodyPr>
            <a:normAutofit/>
          </a:bodyPr>
          <a:lstStyle/>
          <a:p>
            <a:r>
              <a:rPr lang="en-US" dirty="0" smtClean="0"/>
              <a:t>Element Card Sample</a:t>
            </a:r>
            <a:endParaRPr lang="en-US" dirty="0"/>
          </a:p>
        </p:txBody>
      </p:sp>
    </p:spTree>
    <p:extLst>
      <p:ext uri="{BB962C8B-B14F-4D97-AF65-F5344CB8AC3E}">
        <p14:creationId xmlns:p14="http://schemas.microsoft.com/office/powerpoint/2010/main" val="4123537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25963"/>
          </a:xfrm>
        </p:spPr>
        <p:txBody>
          <a:bodyPr/>
          <a:lstStyle/>
          <a:p>
            <a:r>
              <a:rPr lang="en-US" sz="3000" dirty="0" smtClean="0"/>
              <a:t>Provide guidance for teaching the CCSS to students with the most significant cognitive disabilities</a:t>
            </a:r>
          </a:p>
          <a:p>
            <a:r>
              <a:rPr lang="en-US" sz="3000" dirty="0" smtClean="0"/>
              <a:t>Delineate </a:t>
            </a:r>
            <a:r>
              <a:rPr lang="en-US" sz="3000" dirty="0"/>
              <a:t>the necessary skills and knowledge students need to acquire/master the </a:t>
            </a:r>
            <a:r>
              <a:rPr lang="en-US" sz="3000" dirty="0" smtClean="0"/>
              <a:t>content</a:t>
            </a:r>
          </a:p>
          <a:p>
            <a:r>
              <a:rPr lang="en-US" sz="3000" dirty="0" smtClean="0"/>
              <a:t>Provide examples for differentiating instruction for a wide range of students in multiple grade levels (including a UDL table)</a:t>
            </a:r>
          </a:p>
          <a:p>
            <a:pPr marL="0" indent="0" algn="ctr">
              <a:buNone/>
            </a:pPr>
            <a:endParaRPr lang="en-US" sz="3000" dirty="0" smtClean="0"/>
          </a:p>
          <a:p>
            <a:pPr marL="0" indent="0" algn="ctr">
              <a:buNone/>
            </a:pPr>
            <a:r>
              <a:rPr lang="en-US" sz="3000" dirty="0" smtClean="0"/>
              <a:t>There </a:t>
            </a:r>
            <a:r>
              <a:rPr lang="en-US" sz="3000" dirty="0"/>
              <a:t>are downloadable CR Guides for many math and ELA topics</a:t>
            </a:r>
            <a:endParaRPr lang="en-US" sz="3000" dirty="0" smtClean="0"/>
          </a:p>
        </p:txBody>
      </p:sp>
      <p:sp>
        <p:nvSpPr>
          <p:cNvPr id="2" name="Title 1"/>
          <p:cNvSpPr>
            <a:spLocks noGrp="1"/>
          </p:cNvSpPr>
          <p:nvPr>
            <p:ph type="title"/>
          </p:nvPr>
        </p:nvSpPr>
        <p:spPr>
          <a:xfrm>
            <a:off x="304800" y="228600"/>
            <a:ext cx="7772400" cy="1143000"/>
          </a:xfrm>
        </p:spPr>
        <p:txBody>
          <a:bodyPr>
            <a:noAutofit/>
          </a:bodyPr>
          <a:lstStyle/>
          <a:p>
            <a:r>
              <a:rPr lang="en-US" dirty="0" smtClean="0">
                <a:latin typeface="Arial" panose="020B0604020202020204" pitchFamily="34" charset="0"/>
                <a:cs typeface="Arial" panose="020B0604020202020204" pitchFamily="34" charset="0"/>
              </a:rPr>
              <a:t>Curriculum Resource Guides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170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noAutofit/>
          </a:bodyPr>
          <a:lstStyle/>
          <a:p>
            <a:r>
              <a:rPr lang="en-US" sz="3600" dirty="0" smtClean="0"/>
              <a:t/>
            </a:r>
            <a:br>
              <a:rPr lang="en-US" sz="3600" dirty="0" smtClean="0"/>
            </a:br>
            <a:r>
              <a:rPr lang="en-US" dirty="0" smtClean="0">
                <a:latin typeface="Arial" panose="020B0604020202020204" pitchFamily="34" charset="0"/>
                <a:cs typeface="Arial" panose="020B0604020202020204" pitchFamily="34" charset="0"/>
              </a:rPr>
              <a:t>How UDL is incorporated in ELA Curriculum Resource Guide</a:t>
            </a: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40266" y="1371600"/>
            <a:ext cx="8229600" cy="5105400"/>
          </a:xfrm>
        </p:spPr>
        <p:txBody>
          <a:bodyPr/>
          <a:lstStyle/>
          <a:p>
            <a:pPr marL="0" indent="0">
              <a:buNone/>
            </a:pPr>
            <a:r>
              <a:rPr lang="en-US" sz="2400"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54015"/>
            <a:ext cx="838851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190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smtClean="0"/>
              <a:t>Alternate Assessment Background</a:t>
            </a:r>
          </a:p>
        </p:txBody>
      </p:sp>
      <p:sp>
        <p:nvSpPr>
          <p:cNvPr id="3" name="Content Placeholder 2"/>
          <p:cNvSpPr>
            <a:spLocks noGrp="1"/>
          </p:cNvSpPr>
          <p:nvPr>
            <p:ph idx="1"/>
          </p:nvPr>
        </p:nvSpPr>
        <p:spPr>
          <a:xfrm>
            <a:off x="381000" y="1341438"/>
            <a:ext cx="8229600" cy="5364162"/>
          </a:xfrm>
        </p:spPr>
        <p:txBody>
          <a:bodyPr rtlCol="0">
            <a:normAutofit fontScale="85000" lnSpcReduction="10000"/>
          </a:bodyPr>
          <a:lstStyle/>
          <a:p>
            <a:pPr fontAlgn="auto">
              <a:spcAft>
                <a:spcPts val="0"/>
              </a:spcAft>
              <a:buFont typeface="Arial" pitchFamily="34" charset="0"/>
              <a:buChar char="•"/>
              <a:defRPr/>
            </a:pPr>
            <a:r>
              <a:rPr lang="en-US" dirty="0" smtClean="0"/>
              <a:t>States are required to have assessments to measure student performance for accountability purposes in math and English Language Arts for grades 3-8 and once in high school</a:t>
            </a:r>
          </a:p>
          <a:p>
            <a:pPr fontAlgn="auto">
              <a:spcAft>
                <a:spcPts val="0"/>
              </a:spcAft>
              <a:buFont typeface="Arial" pitchFamily="34" charset="0"/>
              <a:buChar char="•"/>
              <a:defRPr/>
            </a:pPr>
            <a:r>
              <a:rPr lang="en-US" dirty="0" smtClean="0"/>
              <a:t>There are alternate assessments for students who have the most significant cognitive disabilities </a:t>
            </a:r>
          </a:p>
          <a:p>
            <a:pPr fontAlgn="auto">
              <a:spcAft>
                <a:spcPts val="0"/>
              </a:spcAft>
              <a:buFont typeface="Arial" pitchFamily="34" charset="0"/>
              <a:buChar char="•"/>
              <a:defRPr/>
            </a:pPr>
            <a:r>
              <a:rPr lang="en-US" dirty="0" smtClean="0"/>
              <a:t>These assessments are linked to grade level content but have different expectations for achievement </a:t>
            </a:r>
          </a:p>
          <a:p>
            <a:pPr fontAlgn="auto">
              <a:spcAft>
                <a:spcPts val="0"/>
              </a:spcAft>
              <a:buFont typeface="Arial" pitchFamily="34" charset="0"/>
              <a:buChar char="•"/>
              <a:defRPr/>
            </a:pPr>
            <a:r>
              <a:rPr lang="en-US" dirty="0" smtClean="0"/>
              <a:t>They are referred to as alternate assessments on alternate academic achievement standards (AA-AAS)</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E1370261-888C-4996-97AE-9456AEB22170}"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smtClean="0">
                <a:latin typeface="Arial"/>
                <a:cs typeface="Arial"/>
              </a:rPr>
              <a:t>Example of UDL Table in ELA Curriculum Resource Guide</a:t>
            </a:r>
            <a:endParaRPr lang="en-US" sz="3600" dirty="0">
              <a:latin typeface="Arial"/>
              <a:cs typeface="Arial"/>
            </a:endParaRPr>
          </a:p>
        </p:txBody>
      </p:sp>
      <p:sp>
        <p:nvSpPr>
          <p:cNvPr id="3" name="Content Placeholder 2"/>
          <p:cNvSpPr>
            <a:spLocks noGrp="1"/>
          </p:cNvSpPr>
          <p:nvPr>
            <p:ph sz="quarter" idx="1"/>
          </p:nvPr>
        </p:nvSpPr>
        <p:spPr>
          <a:xfrm flipV="1">
            <a:off x="1447800" y="7467599"/>
            <a:ext cx="7104184" cy="198437"/>
          </a:xfrm>
        </p:spPr>
        <p:txBody>
          <a:bodyPr>
            <a:normAutofit fontScale="25000" lnSpcReduction="20000"/>
          </a:bodyPr>
          <a:lstStyle/>
          <a:p>
            <a:pPr marL="0" indent="0" algn="ctr">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7162800" cy="540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434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latin typeface="Arial" panose="020B0604020202020204" pitchFamily="34" charset="0"/>
                <a:cs typeface="Arial" panose="020B0604020202020204" pitchFamily="34" charset="0"/>
              </a:rPr>
              <a:t>How UDL is incorporated in Math Curriculum Resource Guide</a:t>
            </a:r>
            <a:br>
              <a:rPr lang="en-US" sz="4000" dirty="0" smtClean="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7200" y="1295400"/>
            <a:ext cx="8229600" cy="4830763"/>
          </a:xfrm>
        </p:spPr>
        <p:txBody>
          <a:bodyPr/>
          <a:lstStyle/>
          <a:p>
            <a:pPr marL="0" indent="0" algn="ctr">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904650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102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Arial" panose="020B0604020202020204" pitchFamily="34" charset="0"/>
                <a:cs typeface="Arial" panose="020B0604020202020204" pitchFamily="34" charset="0"/>
              </a:rPr>
              <a:t>Example of UDL Table in Math Curriculum Resource Guide</a:t>
            </a:r>
            <a:endParaRPr lang="en-US" sz="3600" dirty="0">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t="12759" b="12759"/>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036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4"/>
          <p:cNvSpPr>
            <a:spLocks noGrp="1"/>
          </p:cNvSpPr>
          <p:nvPr>
            <p:ph type="sldNum" sz="quarter" idx="4294967295"/>
          </p:nvPr>
        </p:nvSpPr>
        <p:spPr bwMode="auto">
          <a:xfrm>
            <a:off x="6096000" y="5715000"/>
            <a:ext cx="7620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A533D032-C393-40E3-9411-EA276EECD693}" type="slidenum">
              <a:rPr lang="en-US">
                <a:solidFill>
                  <a:srgbClr val="898989"/>
                </a:solidFill>
                <a:cs typeface="Arial" charset="0"/>
              </a:rPr>
              <a:pPr fontAlgn="base">
                <a:spcBef>
                  <a:spcPct val="0"/>
                </a:spcBef>
                <a:spcAft>
                  <a:spcPct val="0"/>
                </a:spcAft>
              </a:pPr>
              <a:t>33</a:t>
            </a:fld>
            <a:endParaRPr lang="en-US" dirty="0">
              <a:solidFill>
                <a:srgbClr val="898989"/>
              </a:solidFill>
              <a:cs typeface="Arial" charset="0"/>
            </a:endParaRPr>
          </a:p>
        </p:txBody>
      </p:sp>
      <p:sp>
        <p:nvSpPr>
          <p:cNvPr id="8" name="Title 1"/>
          <p:cNvSpPr>
            <a:spLocks noGrp="1"/>
          </p:cNvSpPr>
          <p:nvPr>
            <p:ph type="title"/>
          </p:nvPr>
        </p:nvSpPr>
        <p:spPr>
          <a:xfrm>
            <a:off x="457200" y="0"/>
            <a:ext cx="8229600" cy="1143000"/>
          </a:xfrm>
        </p:spPr>
        <p:txBody>
          <a:bodyPr rtlCol="0">
            <a:normAutofit fontScale="90000"/>
          </a:bodyPr>
          <a:lstStyle/>
          <a:p>
            <a:pPr algn="ctr" fontAlgn="auto">
              <a:spcAft>
                <a:spcPts val="0"/>
              </a:spcAft>
              <a:defRPr/>
            </a:pPr>
            <a:r>
              <a:rPr lang="en-US" dirty="0" smtClean="0"/>
              <a:t>Curriculum Resource Guides</a:t>
            </a:r>
            <a:r>
              <a:rPr lang="en-US" dirty="0"/>
              <a:t/>
            </a:r>
            <a:br>
              <a:rPr lang="en-US" dirty="0"/>
            </a:br>
            <a:endParaRPr lang="en-US" dirty="0"/>
          </a:p>
        </p:txBody>
      </p:sp>
      <p:pic>
        <p:nvPicPr>
          <p:cNvPr id="98307" name="Picture 6"/>
          <p:cNvPicPr>
            <a:picLocks noChangeAspect="1" noChangeArrowheads="1"/>
          </p:cNvPicPr>
          <p:nvPr/>
        </p:nvPicPr>
        <p:blipFill>
          <a:blip r:embed="rId3"/>
          <a:srcRect/>
          <a:stretch>
            <a:fillRect/>
          </a:stretch>
        </p:blipFill>
        <p:spPr bwMode="auto">
          <a:xfrm>
            <a:off x="528638" y="609600"/>
            <a:ext cx="8143875" cy="546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686800" cy="4953000"/>
          </a:xfrm>
        </p:spPr>
        <p:txBody>
          <a:bodyPr>
            <a:noAutofit/>
          </a:bodyPr>
          <a:lstStyle/>
          <a:p>
            <a:r>
              <a:rPr lang="en-US" sz="2800" dirty="0" smtClean="0">
                <a:latin typeface="Arial" panose="020B0604020202020204" pitchFamily="34" charset="0"/>
                <a:cs typeface="Arial" panose="020B0604020202020204" pitchFamily="34" charset="0"/>
              </a:rPr>
              <a:t>Purpose: to model how to plan for ALL students from the onset of instructional planning using the principles of universal design for learning (UDL-students should be provided with multiple means of engagement, representation and expression)</a:t>
            </a:r>
          </a:p>
          <a:p>
            <a:r>
              <a:rPr lang="en-US" sz="2800" dirty="0" smtClean="0">
                <a:latin typeface="Arial" panose="020B0604020202020204" pitchFamily="34" charset="0"/>
                <a:cs typeface="Arial" panose="020B0604020202020204" pitchFamily="34" charset="0"/>
              </a:rPr>
              <a:t>Promote </a:t>
            </a:r>
            <a:r>
              <a:rPr lang="en-US" sz="2800" dirty="0">
                <a:latin typeface="Arial" panose="020B0604020202020204" pitchFamily="34" charset="0"/>
                <a:cs typeface="Arial" panose="020B0604020202020204" pitchFamily="34" charset="0"/>
              </a:rPr>
              <a:t>inclusive </a:t>
            </a:r>
            <a:r>
              <a:rPr lang="en-US" sz="2800" dirty="0" smtClean="0">
                <a:latin typeface="Arial" panose="020B0604020202020204" pitchFamily="34" charset="0"/>
                <a:cs typeface="Arial" panose="020B0604020202020204" pitchFamily="34" charset="0"/>
              </a:rPr>
              <a:t>instruction but should </a:t>
            </a:r>
            <a:r>
              <a:rPr lang="en-US" sz="2800" dirty="0">
                <a:latin typeface="Arial" panose="020B0604020202020204" pitchFamily="34" charset="0"/>
                <a:cs typeface="Arial" panose="020B0604020202020204" pitchFamily="34" charset="0"/>
              </a:rPr>
              <a:t>also be used to inform lessons in special education </a:t>
            </a:r>
            <a:r>
              <a:rPr lang="en-US" sz="2800" dirty="0" smtClean="0">
                <a:latin typeface="Arial" panose="020B0604020202020204" pitchFamily="34" charset="0"/>
                <a:cs typeface="Arial" panose="020B0604020202020204" pitchFamily="34" charset="0"/>
              </a:rPr>
              <a:t>classes</a:t>
            </a:r>
          </a:p>
          <a:p>
            <a:r>
              <a:rPr lang="en-US" sz="2800" dirty="0" smtClean="0">
                <a:latin typeface="Arial" panose="020B0604020202020204" pitchFamily="34" charset="0"/>
                <a:cs typeface="Arial" panose="020B0604020202020204" pitchFamily="34" charset="0"/>
              </a:rPr>
              <a:t>Excellent for co-teaching and collaborative planning</a:t>
            </a:r>
          </a:p>
          <a:p>
            <a:r>
              <a:rPr lang="en-US" sz="2800" dirty="0" smtClean="0">
                <a:latin typeface="Arial" panose="020B0604020202020204" pitchFamily="34" charset="0"/>
                <a:cs typeface="Arial" panose="020B0604020202020204" pitchFamily="34" charset="0"/>
              </a:rPr>
              <a:t>Are modified/adapted for Emerging Readers and Emerging Communicators</a:t>
            </a:r>
          </a:p>
        </p:txBody>
      </p:sp>
      <p:sp>
        <p:nvSpPr>
          <p:cNvPr id="2" name="Title 1"/>
          <p:cNvSpPr>
            <a:spLocks noGrp="1"/>
          </p:cNvSpPr>
          <p:nvPr>
            <p:ph type="title"/>
          </p:nvPr>
        </p:nvSpPr>
        <p:spPr/>
        <p:txBody>
          <a:bodyPr/>
          <a:lstStyle/>
          <a:p>
            <a:r>
              <a:rPr lang="en-US" dirty="0" smtClean="0"/>
              <a:t>UDL Units and Lessons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382000" y="5715000"/>
            <a:ext cx="762000" cy="365125"/>
          </a:xfrm>
          <a:prstGeom prst="rect">
            <a:avLst/>
          </a:prstGeom>
        </p:spPr>
        <p:txBody>
          <a:bodyPr/>
          <a:lstStyle/>
          <a:p>
            <a:fld id="{F8EAE6B9-A229-4D15-9D77-ACAD1A0BED94}" type="slidenum">
              <a:rPr lang="en-US" smtClean="0">
                <a:solidFill>
                  <a:prstClr val="black">
                    <a:tint val="75000"/>
                  </a:prstClr>
                </a:solidFill>
              </a:rPr>
              <a:pPr/>
              <a:t>35</a:t>
            </a:fld>
            <a:endParaRPr lang="en-US" dirty="0">
              <a:solidFill>
                <a:prstClr val="black">
                  <a:tint val="75000"/>
                </a:prstClr>
              </a:solidFill>
            </a:endParaRPr>
          </a:p>
        </p:txBody>
      </p:sp>
      <p:sp>
        <p:nvSpPr>
          <p:cNvPr id="7" name="Left Arrow 6"/>
          <p:cNvSpPr>
            <a:spLocks noChangeAspect="1"/>
          </p:cNvSpPr>
          <p:nvPr/>
        </p:nvSpPr>
        <p:spPr>
          <a:xfrm>
            <a:off x="3276600" y="3505200"/>
            <a:ext cx="508965" cy="29659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2"/>
          <p:cNvGrpSpPr/>
          <p:nvPr/>
        </p:nvGrpSpPr>
        <p:grpSpPr>
          <a:xfrm>
            <a:off x="0" y="361399"/>
            <a:ext cx="9105900" cy="5831891"/>
            <a:chOff x="38100" y="0"/>
            <a:chExt cx="9220200" cy="5831891"/>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9722" b="26823"/>
            <a:stretch/>
          </p:blipFill>
          <p:spPr bwMode="auto">
            <a:xfrm>
              <a:off x="38100" y="0"/>
              <a:ext cx="914400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524000" y="3200401"/>
              <a:ext cx="7658099" cy="2631490"/>
            </a:xfrm>
            <a:prstGeom prst="rect">
              <a:avLst/>
            </a:prstGeom>
            <a:solidFill>
              <a:schemeClr val="bg1"/>
            </a:solidFill>
          </p:spPr>
          <p:txBody>
            <a:bodyPr wrap="square">
              <a:spAutoFit/>
            </a:bodyPr>
            <a:lstStyle/>
            <a:p>
              <a:pPr lvl="1"/>
              <a:endParaRPr lang="en-US" sz="1100" dirty="0" smtClean="0">
                <a:solidFill>
                  <a:prstClr val="black"/>
                </a:solidFill>
              </a:endParaRPr>
            </a:p>
            <a:p>
              <a:pPr lvl="1" indent="-457200"/>
              <a:r>
                <a:rPr lang="en-US" sz="1100" dirty="0">
                  <a:solidFill>
                    <a:prstClr val="black"/>
                  </a:solidFill>
                </a:rPr>
                <a:t> </a:t>
              </a:r>
              <a:r>
                <a:rPr lang="en-US" sz="1400" dirty="0" smtClean="0">
                  <a:solidFill>
                    <a:prstClr val="black"/>
                  </a:solidFill>
                </a:rPr>
                <a:t>Break </a:t>
              </a:r>
              <a:r>
                <a:rPr lang="en-US" sz="1400" dirty="0">
                  <a:solidFill>
                    <a:prstClr val="black"/>
                  </a:solidFill>
                </a:rPr>
                <a:t>class into small groups to answer exercises. </a:t>
              </a:r>
              <a:endParaRPr lang="en-US" sz="1000" dirty="0">
                <a:solidFill>
                  <a:prstClr val="black"/>
                </a:solidFill>
              </a:endParaRPr>
            </a:p>
            <a:p>
              <a:pPr marL="342900" indent="-342900">
                <a:buFont typeface="+mj-lt"/>
                <a:buAutoNum type="arabicPeriod"/>
              </a:pPr>
              <a:r>
                <a:rPr lang="en-US" sz="1400" dirty="0">
                  <a:solidFill>
                    <a:prstClr val="black"/>
                  </a:solidFill>
                </a:rPr>
                <a:t>Using figures (rectangles and squares) drawn on grid paper or formed on Geoboards, find the perimeters and areas. </a:t>
              </a:r>
              <a:endParaRPr lang="en-US" sz="1000" dirty="0">
                <a:solidFill>
                  <a:prstClr val="black"/>
                </a:solidFill>
              </a:endParaRPr>
            </a:p>
            <a:p>
              <a:pPr marL="342900" indent="-342900">
                <a:buFont typeface="+mj-lt"/>
                <a:buAutoNum type="arabicPeriod"/>
              </a:pPr>
              <a:r>
                <a:rPr lang="en-US" sz="1400" dirty="0">
                  <a:solidFill>
                    <a:prstClr val="black"/>
                  </a:solidFill>
                </a:rPr>
                <a:t>Remind students that answers should/must include the appropriate units of measure.  	</a:t>
              </a:r>
            </a:p>
            <a:p>
              <a:r>
                <a:rPr lang="en-US" sz="1400" b="1" dirty="0" smtClean="0">
                  <a:solidFill>
                    <a:prstClr val="black"/>
                  </a:solidFill>
                </a:rPr>
                <a:t>Multiple </a:t>
              </a:r>
              <a:r>
                <a:rPr lang="en-US" sz="1400" b="1" dirty="0">
                  <a:solidFill>
                    <a:prstClr val="black"/>
                  </a:solidFill>
                </a:rPr>
                <a:t>means of representation: </a:t>
              </a:r>
              <a:r>
                <a:rPr lang="en-US" sz="1400" dirty="0">
                  <a:solidFill>
                    <a:prstClr val="black"/>
                  </a:solidFill>
                </a:rPr>
                <a:t>Use models and/or drawings during large group instruction. Allow students to have a copy of a drawing or a model at their desks.</a:t>
              </a:r>
            </a:p>
            <a:p>
              <a:r>
                <a:rPr lang="en-US" sz="1400" b="1" dirty="0">
                  <a:solidFill>
                    <a:prstClr val="black"/>
                  </a:solidFill>
                </a:rPr>
                <a:t> Multiple means of expression: </a:t>
              </a:r>
              <a:r>
                <a:rPr lang="en-US" sz="1400" dirty="0">
                  <a:solidFill>
                    <a:prstClr val="black"/>
                  </a:solidFill>
                </a:rPr>
                <a:t>Provide a list of formulas to determine area and perimeter or provide options for using manipulatives and/or computer models. </a:t>
              </a:r>
            </a:p>
            <a:p>
              <a:r>
                <a:rPr lang="en-US" sz="1400" b="1" dirty="0">
                  <a:solidFill>
                    <a:prstClr val="black"/>
                  </a:solidFill>
                </a:rPr>
                <a:t>Multiple means of engagement:  </a:t>
              </a:r>
              <a:r>
                <a:rPr lang="en-US" sz="1400" dirty="0">
                  <a:solidFill>
                    <a:prstClr val="black"/>
                  </a:solidFill>
                </a:rPr>
                <a:t>Allow students to use paper/pencil, manipulatives, computer, etc. to complete exercises</a:t>
              </a:r>
              <a:r>
                <a:rPr lang="en-US" sz="1400" dirty="0" smtClean="0">
                  <a:solidFill>
                    <a:prstClr val="black"/>
                  </a:solidFill>
                </a:rPr>
                <a:t>.</a:t>
              </a:r>
            </a:p>
            <a:p>
              <a:endParaRPr lang="en-US" sz="1400" dirty="0">
                <a:solidFill>
                  <a:prstClr val="black"/>
                </a:solidFill>
              </a:endParaRPr>
            </a:p>
          </p:txBody>
        </p:sp>
        <p:grpSp>
          <p:nvGrpSpPr>
            <p:cNvPr id="10" name="Group 9"/>
            <p:cNvGrpSpPr/>
            <p:nvPr/>
          </p:nvGrpSpPr>
          <p:grpSpPr>
            <a:xfrm>
              <a:off x="310182" y="667395"/>
              <a:ext cx="8948118" cy="2722863"/>
              <a:chOff x="311731" y="667395"/>
              <a:chExt cx="11524092" cy="2722863"/>
            </a:xfrm>
            <a:solidFill>
              <a:schemeClr val="bg1"/>
            </a:solidFill>
          </p:grpSpPr>
          <p:sp>
            <p:nvSpPr>
              <p:cNvPr id="12" name="Rectangle 11"/>
              <p:cNvSpPr/>
              <p:nvPr/>
            </p:nvSpPr>
            <p:spPr>
              <a:xfrm>
                <a:off x="311731" y="667395"/>
                <a:ext cx="3726341" cy="410882"/>
              </a:xfrm>
              <a:prstGeom prst="rect">
                <a:avLst/>
              </a:prstGeom>
              <a:grpFill/>
            </p:spPr>
            <p:txBody>
              <a:bodyPr wrap="none">
                <a:spAutoFit/>
              </a:bodyPr>
              <a:lstStyle/>
              <a:p>
                <a:pPr>
                  <a:lnSpc>
                    <a:spcPct val="115000"/>
                  </a:lnSpc>
                  <a:spcAft>
                    <a:spcPts val="1000"/>
                  </a:spcAft>
                </a:pPr>
                <a:r>
                  <a:rPr lang="en-US" b="1" dirty="0">
                    <a:solidFill>
                      <a:prstClr val="black"/>
                    </a:solidFill>
                    <a:latin typeface="Times New Roman"/>
                    <a:ea typeface="Calibri"/>
                    <a:cs typeface="Times New Roman"/>
                  </a:rPr>
                  <a:t>Lesson 1: Introduction – 10 minutes</a:t>
                </a:r>
                <a:endParaRPr lang="en-US" sz="1400" dirty="0">
                  <a:solidFill>
                    <a:prstClr val="black"/>
                  </a:solidFill>
                  <a:ea typeface="Calibri"/>
                  <a:cs typeface="Times New Roman"/>
                </a:endParaRPr>
              </a:p>
            </p:txBody>
          </p:sp>
          <p:sp>
            <p:nvSpPr>
              <p:cNvPr id="11" name="Rectangle 10"/>
              <p:cNvSpPr/>
              <p:nvPr/>
            </p:nvSpPr>
            <p:spPr>
              <a:xfrm>
                <a:off x="4038072" y="1543599"/>
                <a:ext cx="7797751" cy="1846659"/>
              </a:xfrm>
              <a:prstGeom prst="rect">
                <a:avLst/>
              </a:prstGeom>
              <a:grpFill/>
            </p:spPr>
            <p:txBody>
              <a:bodyPr wrap="square">
                <a:spAutoFit/>
              </a:bodyPr>
              <a:lstStyle/>
              <a:p>
                <a:r>
                  <a:rPr lang="en-US" sz="1400" b="1" dirty="0">
                    <a:solidFill>
                      <a:prstClr val="black"/>
                    </a:solidFill>
                  </a:rPr>
                  <a:t>A. Activate Previous Knowledge </a:t>
                </a:r>
                <a:r>
                  <a:rPr lang="en-US" sz="1400" dirty="0">
                    <a:solidFill>
                      <a:prstClr val="black"/>
                    </a:solidFill>
                  </a:rPr>
                  <a:t> </a:t>
                </a:r>
              </a:p>
              <a:p>
                <a:pPr marL="342900" indent="-171450">
                  <a:buFont typeface="+mj-lt"/>
                  <a:buAutoNum type="arabicPeriod"/>
                </a:pPr>
                <a:r>
                  <a:rPr lang="en-US" sz="1400" dirty="0">
                    <a:solidFill>
                      <a:prstClr val="black"/>
                    </a:solidFill>
                  </a:rPr>
                  <a:t>Lead a short discussion about how to </a:t>
                </a:r>
                <a:r>
                  <a:rPr lang="en-US" sz="1400" u="sng" dirty="0">
                    <a:solidFill>
                      <a:srgbClr val="4F81BD"/>
                    </a:solidFill>
                  </a:rPr>
                  <a:t>find perimeter and area of rectangles</a:t>
                </a:r>
                <a:r>
                  <a:rPr lang="en-US" sz="1400" dirty="0">
                    <a:solidFill>
                      <a:prstClr val="black"/>
                    </a:solidFill>
                  </a:rPr>
                  <a:t>.</a:t>
                </a:r>
              </a:p>
              <a:p>
                <a:pPr lvl="1" indent="-114300">
                  <a:buFont typeface="Arial" pitchFamily="34" charset="0"/>
                  <a:buChar char="•"/>
                </a:pPr>
                <a:r>
                  <a:rPr lang="en-US" sz="1200" dirty="0">
                    <a:solidFill>
                      <a:prstClr val="black"/>
                    </a:solidFill>
                  </a:rPr>
                  <a:t>Review with students the concepts of perimeter and area. </a:t>
                </a:r>
              </a:p>
              <a:p>
                <a:pPr lvl="1" indent="-114300">
                  <a:buFont typeface="Arial" pitchFamily="34" charset="0"/>
                  <a:buChar char="•"/>
                </a:pPr>
                <a:r>
                  <a:rPr lang="en-US" sz="1200" dirty="0">
                    <a:solidFill>
                      <a:prstClr val="black"/>
                    </a:solidFill>
                  </a:rPr>
                  <a:t>Discuss how these concepts are used in real life examples.</a:t>
                </a:r>
              </a:p>
              <a:p>
                <a:pPr marL="571500" lvl="2"/>
                <a:r>
                  <a:rPr lang="en-US" sz="1200" dirty="0">
                    <a:solidFill>
                      <a:prstClr val="black"/>
                    </a:solidFill>
                  </a:rPr>
                  <a:t>Example 1: A runner is practicing by running along the fence line of a parking lot. </a:t>
                </a:r>
                <a:r>
                  <a:rPr lang="en-US" sz="1200" dirty="0" smtClean="0">
                    <a:solidFill>
                      <a:prstClr val="black"/>
                    </a:solidFill>
                  </a:rPr>
                  <a:t>Is he running the perimeter of the parking lot or is he running the area? </a:t>
                </a:r>
              </a:p>
              <a:p>
                <a:pPr marL="514350" indent="-57150">
                  <a:buFont typeface="Arial" pitchFamily="34" charset="0"/>
                  <a:buChar char="•"/>
                </a:pPr>
                <a:r>
                  <a:rPr lang="en-US" sz="1200" dirty="0">
                    <a:solidFill>
                      <a:prstClr val="black"/>
                    </a:solidFill>
                  </a:rPr>
                  <a:t> </a:t>
                </a:r>
                <a:r>
                  <a:rPr lang="en-US" sz="1200" dirty="0" smtClean="0">
                    <a:solidFill>
                      <a:prstClr val="black"/>
                    </a:solidFill>
                  </a:rPr>
                  <a:t>Example </a:t>
                </a:r>
                <a:r>
                  <a:rPr lang="en-US" sz="1200" dirty="0">
                    <a:solidFill>
                      <a:prstClr val="black"/>
                    </a:solidFill>
                  </a:rPr>
                  <a:t>2: The school is getting new carpet in the classroom. </a:t>
                </a:r>
                <a:r>
                  <a:rPr lang="en-US" sz="1200" dirty="0" smtClean="0">
                    <a:solidFill>
                      <a:prstClr val="black"/>
                    </a:solidFill>
                  </a:rPr>
                  <a:t>Will the workers need to figure out the area of the classroom or the perimeter?</a:t>
                </a:r>
                <a:endParaRPr lang="en-US" sz="1200" dirty="0">
                  <a:solidFill>
                    <a:prstClr val="black"/>
                  </a:solidFill>
                </a:endParaRPr>
              </a:p>
            </p:txBody>
          </p:sp>
        </p:grpSp>
      </p:grpSp>
      <p:sp>
        <p:nvSpPr>
          <p:cNvPr id="2" name="Rectangle 1"/>
          <p:cNvSpPr/>
          <p:nvPr/>
        </p:nvSpPr>
        <p:spPr>
          <a:xfrm flipV="1">
            <a:off x="1981201" y="8153399"/>
            <a:ext cx="45719" cy="2286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dirty="0">
              <a:solidFill>
                <a:prstClr val="black"/>
              </a:solidFill>
            </a:endParaRPr>
          </a:p>
        </p:txBody>
      </p:sp>
      <p:sp>
        <p:nvSpPr>
          <p:cNvPr id="4" name="Rectangle 3"/>
          <p:cNvSpPr/>
          <p:nvPr/>
        </p:nvSpPr>
        <p:spPr>
          <a:xfrm>
            <a:off x="3089276" y="1904998"/>
            <a:ext cx="6054724" cy="1846659"/>
          </a:xfrm>
          <a:prstGeom prst="rect">
            <a:avLst/>
          </a:prstGeom>
          <a:solidFill>
            <a:srgbClr val="EEEC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859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95400" y="934720"/>
          <a:ext cx="6324600" cy="5618480"/>
        </p:xfrm>
        <a:graphic>
          <a:graphicData uri="http://schemas.openxmlformats.org/drawingml/2006/table">
            <a:tbl>
              <a:tblPr firstRow="1" bandRow="1">
                <a:tableStyleId>{073A0DAA-6AF3-43AB-8588-CEC1D06C72B9}</a:tableStyleId>
              </a:tblPr>
              <a:tblGrid>
                <a:gridCol w="790575"/>
                <a:gridCol w="790575"/>
                <a:gridCol w="790575"/>
                <a:gridCol w="790575"/>
                <a:gridCol w="790575"/>
                <a:gridCol w="790575"/>
                <a:gridCol w="790575"/>
                <a:gridCol w="790575"/>
              </a:tblGrid>
              <a:tr h="802640">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TextBox 4"/>
          <p:cNvSpPr txBox="1"/>
          <p:nvPr/>
        </p:nvSpPr>
        <p:spPr>
          <a:xfrm>
            <a:off x="1219200" y="76200"/>
            <a:ext cx="7220808" cy="400110"/>
          </a:xfrm>
          <a:prstGeom prst="rect">
            <a:avLst/>
          </a:prstGeom>
          <a:noFill/>
        </p:spPr>
        <p:txBody>
          <a:bodyPr wrap="square" rtlCol="0">
            <a:spAutoFit/>
          </a:bodyPr>
          <a:lstStyle/>
          <a:p>
            <a:r>
              <a:rPr lang="en-US" sz="2000" dirty="0">
                <a:solidFill>
                  <a:prstClr val="black"/>
                </a:solidFill>
              </a:rPr>
              <a:t>Find the perimeter of the figure below.</a:t>
            </a:r>
          </a:p>
        </p:txBody>
      </p:sp>
      <p:sp>
        <p:nvSpPr>
          <p:cNvPr id="6" name="Rectangle 5"/>
          <p:cNvSpPr/>
          <p:nvPr/>
        </p:nvSpPr>
        <p:spPr>
          <a:xfrm>
            <a:off x="2057400" y="1752600"/>
            <a:ext cx="4800600" cy="3981736"/>
          </a:xfrm>
          <a:prstGeom prst="rect">
            <a:avLst/>
          </a:prstGeom>
          <a:solidFill>
            <a:srgbClr val="4F81BD">
              <a:alpha val="12157"/>
            </a:srgb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3962400" y="925951"/>
            <a:ext cx="990600" cy="369332"/>
          </a:xfrm>
          <a:prstGeom prst="rect">
            <a:avLst/>
          </a:prstGeom>
          <a:noFill/>
        </p:spPr>
        <p:txBody>
          <a:bodyPr wrap="square" rtlCol="0">
            <a:spAutoFit/>
          </a:bodyPr>
          <a:lstStyle/>
          <a:p>
            <a:r>
              <a:rPr lang="en-US" b="1" dirty="0">
                <a:solidFill>
                  <a:prstClr val="black"/>
                </a:solidFill>
              </a:rPr>
              <a:t>6 units</a:t>
            </a:r>
          </a:p>
        </p:txBody>
      </p:sp>
      <p:sp>
        <p:nvSpPr>
          <p:cNvPr id="8" name="TextBox 7"/>
          <p:cNvSpPr txBox="1"/>
          <p:nvPr/>
        </p:nvSpPr>
        <p:spPr>
          <a:xfrm>
            <a:off x="6858000" y="3013851"/>
            <a:ext cx="762000" cy="646331"/>
          </a:xfrm>
          <a:prstGeom prst="rect">
            <a:avLst/>
          </a:prstGeom>
          <a:noFill/>
        </p:spPr>
        <p:txBody>
          <a:bodyPr wrap="square" rtlCol="0">
            <a:spAutoFit/>
          </a:bodyPr>
          <a:lstStyle/>
          <a:p>
            <a:pPr algn="ctr"/>
            <a:r>
              <a:rPr lang="en-US" b="1" dirty="0">
                <a:solidFill>
                  <a:prstClr val="black"/>
                </a:solidFill>
              </a:rPr>
              <a:t>5 units</a:t>
            </a:r>
          </a:p>
        </p:txBody>
      </p:sp>
      <p:sp>
        <p:nvSpPr>
          <p:cNvPr id="9" name="TextBox 8"/>
          <p:cNvSpPr txBox="1"/>
          <p:nvPr/>
        </p:nvSpPr>
        <p:spPr>
          <a:xfrm>
            <a:off x="2286000" y="1219200"/>
            <a:ext cx="457200" cy="523220"/>
          </a:xfrm>
          <a:prstGeom prst="rect">
            <a:avLst/>
          </a:prstGeom>
          <a:noFill/>
          <a:ln>
            <a:noFill/>
          </a:ln>
        </p:spPr>
        <p:txBody>
          <a:bodyPr wrap="square" rtlCol="0">
            <a:spAutoFit/>
          </a:bodyPr>
          <a:lstStyle/>
          <a:p>
            <a:r>
              <a:rPr lang="en-US" sz="2800" b="1" dirty="0">
                <a:solidFill>
                  <a:prstClr val="black"/>
                </a:solidFill>
              </a:rPr>
              <a:t>1</a:t>
            </a:r>
          </a:p>
        </p:txBody>
      </p:sp>
      <p:sp>
        <p:nvSpPr>
          <p:cNvPr id="10" name="TextBox 9"/>
          <p:cNvSpPr txBox="1"/>
          <p:nvPr/>
        </p:nvSpPr>
        <p:spPr>
          <a:xfrm>
            <a:off x="3048000" y="1219200"/>
            <a:ext cx="457200" cy="523220"/>
          </a:xfrm>
          <a:prstGeom prst="rect">
            <a:avLst/>
          </a:prstGeom>
          <a:noFill/>
          <a:ln>
            <a:noFill/>
          </a:ln>
        </p:spPr>
        <p:txBody>
          <a:bodyPr wrap="square" rtlCol="0">
            <a:spAutoFit/>
          </a:bodyPr>
          <a:lstStyle/>
          <a:p>
            <a:r>
              <a:rPr lang="en-US" sz="2800" b="1" dirty="0">
                <a:solidFill>
                  <a:prstClr val="black"/>
                </a:solidFill>
              </a:rPr>
              <a:t>2</a:t>
            </a:r>
          </a:p>
        </p:txBody>
      </p:sp>
      <p:sp>
        <p:nvSpPr>
          <p:cNvPr id="11" name="TextBox 10"/>
          <p:cNvSpPr txBox="1"/>
          <p:nvPr/>
        </p:nvSpPr>
        <p:spPr>
          <a:xfrm>
            <a:off x="3810000" y="1219200"/>
            <a:ext cx="457200" cy="523220"/>
          </a:xfrm>
          <a:prstGeom prst="rect">
            <a:avLst/>
          </a:prstGeom>
          <a:noFill/>
          <a:ln>
            <a:noFill/>
          </a:ln>
        </p:spPr>
        <p:txBody>
          <a:bodyPr wrap="square" rtlCol="0">
            <a:spAutoFit/>
          </a:bodyPr>
          <a:lstStyle/>
          <a:p>
            <a:r>
              <a:rPr lang="en-US" sz="2800" b="1" dirty="0">
                <a:solidFill>
                  <a:prstClr val="black"/>
                </a:solidFill>
              </a:rPr>
              <a:t>3</a:t>
            </a:r>
          </a:p>
        </p:txBody>
      </p:sp>
      <p:sp>
        <p:nvSpPr>
          <p:cNvPr id="12" name="TextBox 11"/>
          <p:cNvSpPr txBox="1"/>
          <p:nvPr/>
        </p:nvSpPr>
        <p:spPr>
          <a:xfrm>
            <a:off x="4648200" y="1219200"/>
            <a:ext cx="457200" cy="523220"/>
          </a:xfrm>
          <a:prstGeom prst="rect">
            <a:avLst/>
          </a:prstGeom>
          <a:noFill/>
          <a:ln>
            <a:noFill/>
          </a:ln>
        </p:spPr>
        <p:txBody>
          <a:bodyPr wrap="square" rtlCol="0">
            <a:spAutoFit/>
          </a:bodyPr>
          <a:lstStyle/>
          <a:p>
            <a:r>
              <a:rPr lang="en-US" sz="2800" b="1" dirty="0">
                <a:solidFill>
                  <a:prstClr val="black"/>
                </a:solidFill>
              </a:rPr>
              <a:t>4</a:t>
            </a:r>
          </a:p>
        </p:txBody>
      </p:sp>
      <p:sp>
        <p:nvSpPr>
          <p:cNvPr id="13" name="TextBox 12"/>
          <p:cNvSpPr txBox="1"/>
          <p:nvPr/>
        </p:nvSpPr>
        <p:spPr>
          <a:xfrm>
            <a:off x="5410200" y="1219200"/>
            <a:ext cx="457200" cy="523220"/>
          </a:xfrm>
          <a:prstGeom prst="rect">
            <a:avLst/>
          </a:prstGeom>
          <a:noFill/>
          <a:ln>
            <a:noFill/>
          </a:ln>
        </p:spPr>
        <p:txBody>
          <a:bodyPr wrap="square" rtlCol="0">
            <a:spAutoFit/>
          </a:bodyPr>
          <a:lstStyle/>
          <a:p>
            <a:r>
              <a:rPr lang="en-US" sz="2800" b="1" dirty="0">
                <a:solidFill>
                  <a:prstClr val="black"/>
                </a:solidFill>
              </a:rPr>
              <a:t>5</a:t>
            </a:r>
          </a:p>
        </p:txBody>
      </p:sp>
      <p:sp>
        <p:nvSpPr>
          <p:cNvPr id="14" name="TextBox 13"/>
          <p:cNvSpPr txBox="1"/>
          <p:nvPr/>
        </p:nvSpPr>
        <p:spPr>
          <a:xfrm>
            <a:off x="6172200" y="1219200"/>
            <a:ext cx="457200" cy="523220"/>
          </a:xfrm>
          <a:prstGeom prst="rect">
            <a:avLst/>
          </a:prstGeom>
          <a:noFill/>
          <a:ln>
            <a:noFill/>
          </a:ln>
        </p:spPr>
        <p:txBody>
          <a:bodyPr wrap="square" rtlCol="0">
            <a:spAutoFit/>
          </a:bodyPr>
          <a:lstStyle/>
          <a:p>
            <a:r>
              <a:rPr lang="en-US" sz="2800" b="1" dirty="0">
                <a:solidFill>
                  <a:prstClr val="black"/>
                </a:solidFill>
              </a:rPr>
              <a:t>6</a:t>
            </a:r>
          </a:p>
        </p:txBody>
      </p:sp>
      <p:sp>
        <p:nvSpPr>
          <p:cNvPr id="15" name="TextBox 14"/>
          <p:cNvSpPr txBox="1"/>
          <p:nvPr/>
        </p:nvSpPr>
        <p:spPr>
          <a:xfrm>
            <a:off x="6858000" y="1940256"/>
            <a:ext cx="457200" cy="523220"/>
          </a:xfrm>
          <a:prstGeom prst="rect">
            <a:avLst/>
          </a:prstGeom>
          <a:noFill/>
          <a:ln>
            <a:noFill/>
          </a:ln>
        </p:spPr>
        <p:txBody>
          <a:bodyPr wrap="square" rtlCol="0">
            <a:spAutoFit/>
          </a:bodyPr>
          <a:lstStyle/>
          <a:p>
            <a:r>
              <a:rPr lang="en-US" sz="2800" b="1" dirty="0">
                <a:solidFill>
                  <a:prstClr val="black"/>
                </a:solidFill>
              </a:rPr>
              <a:t>7</a:t>
            </a:r>
          </a:p>
        </p:txBody>
      </p:sp>
      <p:sp>
        <p:nvSpPr>
          <p:cNvPr id="16" name="TextBox 15"/>
          <p:cNvSpPr txBox="1"/>
          <p:nvPr/>
        </p:nvSpPr>
        <p:spPr>
          <a:xfrm>
            <a:off x="6858000" y="2677180"/>
            <a:ext cx="457200" cy="523220"/>
          </a:xfrm>
          <a:prstGeom prst="rect">
            <a:avLst/>
          </a:prstGeom>
          <a:noFill/>
          <a:ln>
            <a:noFill/>
          </a:ln>
        </p:spPr>
        <p:txBody>
          <a:bodyPr wrap="square" rtlCol="0">
            <a:spAutoFit/>
          </a:bodyPr>
          <a:lstStyle/>
          <a:p>
            <a:r>
              <a:rPr lang="en-US" sz="2800" b="1" dirty="0">
                <a:solidFill>
                  <a:prstClr val="black"/>
                </a:solidFill>
              </a:rPr>
              <a:t>8</a:t>
            </a:r>
          </a:p>
        </p:txBody>
      </p:sp>
      <p:sp>
        <p:nvSpPr>
          <p:cNvPr id="17" name="TextBox 16"/>
          <p:cNvSpPr txBox="1"/>
          <p:nvPr/>
        </p:nvSpPr>
        <p:spPr>
          <a:xfrm>
            <a:off x="6858000" y="3554102"/>
            <a:ext cx="457200" cy="523220"/>
          </a:xfrm>
          <a:prstGeom prst="rect">
            <a:avLst/>
          </a:prstGeom>
          <a:noFill/>
          <a:ln>
            <a:noFill/>
          </a:ln>
        </p:spPr>
        <p:txBody>
          <a:bodyPr wrap="square" rtlCol="0">
            <a:spAutoFit/>
          </a:bodyPr>
          <a:lstStyle/>
          <a:p>
            <a:r>
              <a:rPr lang="en-US" sz="2800" b="1" dirty="0">
                <a:solidFill>
                  <a:prstClr val="black"/>
                </a:solidFill>
              </a:rPr>
              <a:t>9</a:t>
            </a:r>
          </a:p>
        </p:txBody>
      </p:sp>
      <p:sp>
        <p:nvSpPr>
          <p:cNvPr id="18" name="TextBox 17"/>
          <p:cNvSpPr txBox="1"/>
          <p:nvPr/>
        </p:nvSpPr>
        <p:spPr>
          <a:xfrm>
            <a:off x="6858000" y="4267200"/>
            <a:ext cx="609600" cy="523220"/>
          </a:xfrm>
          <a:prstGeom prst="rect">
            <a:avLst/>
          </a:prstGeom>
          <a:noFill/>
          <a:ln>
            <a:noFill/>
          </a:ln>
        </p:spPr>
        <p:txBody>
          <a:bodyPr wrap="square" rtlCol="0">
            <a:spAutoFit/>
          </a:bodyPr>
          <a:lstStyle/>
          <a:p>
            <a:r>
              <a:rPr lang="en-US" sz="2800" b="1" dirty="0">
                <a:solidFill>
                  <a:prstClr val="black"/>
                </a:solidFill>
              </a:rPr>
              <a:t>10</a:t>
            </a:r>
          </a:p>
        </p:txBody>
      </p:sp>
      <p:sp>
        <p:nvSpPr>
          <p:cNvPr id="19" name="TextBox 18"/>
          <p:cNvSpPr txBox="1"/>
          <p:nvPr/>
        </p:nvSpPr>
        <p:spPr>
          <a:xfrm>
            <a:off x="6858000" y="5119048"/>
            <a:ext cx="609600" cy="523220"/>
          </a:xfrm>
          <a:prstGeom prst="rect">
            <a:avLst/>
          </a:prstGeom>
          <a:noFill/>
          <a:ln>
            <a:noFill/>
          </a:ln>
        </p:spPr>
        <p:txBody>
          <a:bodyPr wrap="square" rtlCol="0">
            <a:spAutoFit/>
          </a:bodyPr>
          <a:lstStyle/>
          <a:p>
            <a:r>
              <a:rPr lang="en-US" sz="2800" b="1" dirty="0">
                <a:solidFill>
                  <a:prstClr val="black"/>
                </a:solidFill>
              </a:rPr>
              <a:t>11</a:t>
            </a:r>
          </a:p>
        </p:txBody>
      </p:sp>
      <p:sp>
        <p:nvSpPr>
          <p:cNvPr id="20" name="TextBox 19"/>
          <p:cNvSpPr txBox="1"/>
          <p:nvPr/>
        </p:nvSpPr>
        <p:spPr>
          <a:xfrm>
            <a:off x="6096000" y="5715000"/>
            <a:ext cx="609600" cy="523220"/>
          </a:xfrm>
          <a:prstGeom prst="rect">
            <a:avLst/>
          </a:prstGeom>
          <a:noFill/>
          <a:ln>
            <a:noFill/>
          </a:ln>
        </p:spPr>
        <p:txBody>
          <a:bodyPr wrap="square" rtlCol="0">
            <a:spAutoFit/>
          </a:bodyPr>
          <a:lstStyle/>
          <a:p>
            <a:r>
              <a:rPr lang="en-US" sz="2800" b="1" dirty="0">
                <a:solidFill>
                  <a:prstClr val="black"/>
                </a:solidFill>
              </a:rPr>
              <a:t>12</a:t>
            </a:r>
          </a:p>
        </p:txBody>
      </p:sp>
      <p:sp>
        <p:nvSpPr>
          <p:cNvPr id="21" name="TextBox 20"/>
          <p:cNvSpPr txBox="1"/>
          <p:nvPr/>
        </p:nvSpPr>
        <p:spPr>
          <a:xfrm>
            <a:off x="5334000" y="5715000"/>
            <a:ext cx="609600" cy="523220"/>
          </a:xfrm>
          <a:prstGeom prst="rect">
            <a:avLst/>
          </a:prstGeom>
          <a:noFill/>
          <a:ln>
            <a:noFill/>
          </a:ln>
        </p:spPr>
        <p:txBody>
          <a:bodyPr wrap="square" rtlCol="0">
            <a:spAutoFit/>
          </a:bodyPr>
          <a:lstStyle/>
          <a:p>
            <a:r>
              <a:rPr lang="en-US" sz="2800" b="1" dirty="0">
                <a:solidFill>
                  <a:prstClr val="black"/>
                </a:solidFill>
              </a:rPr>
              <a:t>13</a:t>
            </a:r>
          </a:p>
        </p:txBody>
      </p:sp>
      <p:sp>
        <p:nvSpPr>
          <p:cNvPr id="22" name="TextBox 21"/>
          <p:cNvSpPr txBox="1"/>
          <p:nvPr/>
        </p:nvSpPr>
        <p:spPr>
          <a:xfrm>
            <a:off x="4572000" y="5715000"/>
            <a:ext cx="609600" cy="523220"/>
          </a:xfrm>
          <a:prstGeom prst="rect">
            <a:avLst/>
          </a:prstGeom>
          <a:noFill/>
          <a:ln>
            <a:noFill/>
          </a:ln>
        </p:spPr>
        <p:txBody>
          <a:bodyPr wrap="square" rtlCol="0">
            <a:spAutoFit/>
          </a:bodyPr>
          <a:lstStyle/>
          <a:p>
            <a:r>
              <a:rPr lang="en-US" sz="2800" b="1" dirty="0">
                <a:solidFill>
                  <a:prstClr val="black"/>
                </a:solidFill>
              </a:rPr>
              <a:t>14</a:t>
            </a:r>
          </a:p>
        </p:txBody>
      </p:sp>
      <p:sp>
        <p:nvSpPr>
          <p:cNvPr id="23" name="TextBox 22"/>
          <p:cNvSpPr txBox="1"/>
          <p:nvPr/>
        </p:nvSpPr>
        <p:spPr>
          <a:xfrm>
            <a:off x="3733800" y="5715000"/>
            <a:ext cx="609600" cy="523220"/>
          </a:xfrm>
          <a:prstGeom prst="rect">
            <a:avLst/>
          </a:prstGeom>
          <a:noFill/>
          <a:ln>
            <a:noFill/>
          </a:ln>
        </p:spPr>
        <p:txBody>
          <a:bodyPr wrap="square" rtlCol="0">
            <a:spAutoFit/>
          </a:bodyPr>
          <a:lstStyle/>
          <a:p>
            <a:r>
              <a:rPr lang="en-US" sz="2800" b="1" dirty="0">
                <a:solidFill>
                  <a:prstClr val="black"/>
                </a:solidFill>
              </a:rPr>
              <a:t>15</a:t>
            </a:r>
          </a:p>
        </p:txBody>
      </p:sp>
      <p:sp>
        <p:nvSpPr>
          <p:cNvPr id="24" name="TextBox 23"/>
          <p:cNvSpPr txBox="1"/>
          <p:nvPr/>
        </p:nvSpPr>
        <p:spPr>
          <a:xfrm>
            <a:off x="2971800" y="5715000"/>
            <a:ext cx="609600" cy="523220"/>
          </a:xfrm>
          <a:prstGeom prst="rect">
            <a:avLst/>
          </a:prstGeom>
          <a:noFill/>
          <a:ln>
            <a:noFill/>
          </a:ln>
        </p:spPr>
        <p:txBody>
          <a:bodyPr wrap="square" rtlCol="0">
            <a:spAutoFit/>
          </a:bodyPr>
          <a:lstStyle/>
          <a:p>
            <a:r>
              <a:rPr lang="en-US" sz="2800" b="1" dirty="0">
                <a:solidFill>
                  <a:prstClr val="black"/>
                </a:solidFill>
              </a:rPr>
              <a:t>16</a:t>
            </a:r>
          </a:p>
        </p:txBody>
      </p:sp>
      <p:sp>
        <p:nvSpPr>
          <p:cNvPr id="25" name="TextBox 24"/>
          <p:cNvSpPr txBox="1"/>
          <p:nvPr/>
        </p:nvSpPr>
        <p:spPr>
          <a:xfrm>
            <a:off x="2209800" y="5715000"/>
            <a:ext cx="609600" cy="523220"/>
          </a:xfrm>
          <a:prstGeom prst="rect">
            <a:avLst/>
          </a:prstGeom>
          <a:noFill/>
          <a:ln>
            <a:noFill/>
          </a:ln>
        </p:spPr>
        <p:txBody>
          <a:bodyPr wrap="square" rtlCol="0">
            <a:spAutoFit/>
          </a:bodyPr>
          <a:lstStyle/>
          <a:p>
            <a:r>
              <a:rPr lang="en-US" sz="2800" b="1" dirty="0">
                <a:solidFill>
                  <a:prstClr val="black"/>
                </a:solidFill>
              </a:rPr>
              <a:t>17</a:t>
            </a:r>
          </a:p>
        </p:txBody>
      </p:sp>
      <p:sp>
        <p:nvSpPr>
          <p:cNvPr id="26" name="TextBox 25"/>
          <p:cNvSpPr txBox="1"/>
          <p:nvPr/>
        </p:nvSpPr>
        <p:spPr>
          <a:xfrm>
            <a:off x="1524000" y="5105400"/>
            <a:ext cx="609600" cy="523220"/>
          </a:xfrm>
          <a:prstGeom prst="rect">
            <a:avLst/>
          </a:prstGeom>
          <a:noFill/>
          <a:ln>
            <a:noFill/>
          </a:ln>
        </p:spPr>
        <p:txBody>
          <a:bodyPr wrap="square" rtlCol="0">
            <a:spAutoFit/>
          </a:bodyPr>
          <a:lstStyle/>
          <a:p>
            <a:r>
              <a:rPr lang="en-US" sz="2800" b="1" dirty="0">
                <a:solidFill>
                  <a:prstClr val="black"/>
                </a:solidFill>
              </a:rPr>
              <a:t>18</a:t>
            </a:r>
          </a:p>
        </p:txBody>
      </p:sp>
      <p:sp>
        <p:nvSpPr>
          <p:cNvPr id="27" name="TextBox 26"/>
          <p:cNvSpPr txBox="1"/>
          <p:nvPr/>
        </p:nvSpPr>
        <p:spPr>
          <a:xfrm>
            <a:off x="1524000" y="4267200"/>
            <a:ext cx="609600" cy="523220"/>
          </a:xfrm>
          <a:prstGeom prst="rect">
            <a:avLst/>
          </a:prstGeom>
          <a:noFill/>
          <a:ln>
            <a:noFill/>
          </a:ln>
        </p:spPr>
        <p:txBody>
          <a:bodyPr wrap="square" rtlCol="0">
            <a:spAutoFit/>
          </a:bodyPr>
          <a:lstStyle/>
          <a:p>
            <a:r>
              <a:rPr lang="en-US" sz="2800" b="1" dirty="0">
                <a:solidFill>
                  <a:prstClr val="black"/>
                </a:solidFill>
              </a:rPr>
              <a:t>19</a:t>
            </a:r>
          </a:p>
        </p:txBody>
      </p:sp>
      <p:sp>
        <p:nvSpPr>
          <p:cNvPr id="28" name="TextBox 27"/>
          <p:cNvSpPr txBox="1"/>
          <p:nvPr/>
        </p:nvSpPr>
        <p:spPr>
          <a:xfrm>
            <a:off x="1524000" y="3505200"/>
            <a:ext cx="609600" cy="523220"/>
          </a:xfrm>
          <a:prstGeom prst="rect">
            <a:avLst/>
          </a:prstGeom>
          <a:noFill/>
          <a:ln>
            <a:noFill/>
          </a:ln>
        </p:spPr>
        <p:txBody>
          <a:bodyPr wrap="square" rtlCol="0">
            <a:spAutoFit/>
          </a:bodyPr>
          <a:lstStyle/>
          <a:p>
            <a:r>
              <a:rPr lang="en-US" sz="2800" b="1" dirty="0">
                <a:solidFill>
                  <a:prstClr val="black"/>
                </a:solidFill>
              </a:rPr>
              <a:t>20</a:t>
            </a:r>
          </a:p>
        </p:txBody>
      </p:sp>
      <p:sp>
        <p:nvSpPr>
          <p:cNvPr id="29" name="TextBox 28"/>
          <p:cNvSpPr txBox="1"/>
          <p:nvPr/>
        </p:nvSpPr>
        <p:spPr>
          <a:xfrm>
            <a:off x="1524000" y="2743200"/>
            <a:ext cx="609600" cy="523220"/>
          </a:xfrm>
          <a:prstGeom prst="rect">
            <a:avLst/>
          </a:prstGeom>
          <a:noFill/>
          <a:ln>
            <a:noFill/>
          </a:ln>
        </p:spPr>
        <p:txBody>
          <a:bodyPr wrap="square" rtlCol="0">
            <a:spAutoFit/>
          </a:bodyPr>
          <a:lstStyle/>
          <a:p>
            <a:r>
              <a:rPr lang="en-US" sz="2800" b="1" dirty="0">
                <a:solidFill>
                  <a:prstClr val="black"/>
                </a:solidFill>
              </a:rPr>
              <a:t>21</a:t>
            </a:r>
          </a:p>
        </p:txBody>
      </p:sp>
      <p:sp>
        <p:nvSpPr>
          <p:cNvPr id="30" name="TextBox 29"/>
          <p:cNvSpPr txBox="1"/>
          <p:nvPr/>
        </p:nvSpPr>
        <p:spPr>
          <a:xfrm>
            <a:off x="1524000" y="1905000"/>
            <a:ext cx="609600" cy="523220"/>
          </a:xfrm>
          <a:prstGeom prst="rect">
            <a:avLst/>
          </a:prstGeom>
          <a:noFill/>
          <a:ln>
            <a:noFill/>
          </a:ln>
        </p:spPr>
        <p:txBody>
          <a:bodyPr wrap="square" rtlCol="0">
            <a:spAutoFit/>
          </a:bodyPr>
          <a:lstStyle/>
          <a:p>
            <a:r>
              <a:rPr lang="en-US" sz="2800" b="1" dirty="0">
                <a:solidFill>
                  <a:prstClr val="black"/>
                </a:solidFill>
              </a:rPr>
              <a:t>22</a:t>
            </a:r>
          </a:p>
        </p:txBody>
      </p:sp>
      <p:sp>
        <p:nvSpPr>
          <p:cNvPr id="31" name="TextBox 30"/>
          <p:cNvSpPr txBox="1"/>
          <p:nvPr/>
        </p:nvSpPr>
        <p:spPr>
          <a:xfrm>
            <a:off x="1828800" y="451073"/>
            <a:ext cx="3048000" cy="461665"/>
          </a:xfrm>
          <a:prstGeom prst="rect">
            <a:avLst/>
          </a:prstGeom>
          <a:noFill/>
        </p:spPr>
        <p:txBody>
          <a:bodyPr wrap="square" rtlCol="0">
            <a:spAutoFit/>
          </a:bodyPr>
          <a:lstStyle/>
          <a:p>
            <a:r>
              <a:rPr lang="en-US" sz="2400" dirty="0">
                <a:solidFill>
                  <a:prstClr val="black"/>
                </a:solidFill>
              </a:rPr>
              <a:t>6u + 6u + 5u + 5u =</a:t>
            </a:r>
            <a:endParaRPr lang="en-US" sz="2400" b="1" dirty="0">
              <a:solidFill>
                <a:prstClr val="black"/>
              </a:solidFill>
            </a:endParaRPr>
          </a:p>
        </p:txBody>
      </p:sp>
      <p:sp>
        <p:nvSpPr>
          <p:cNvPr id="32" name="TextBox 31"/>
          <p:cNvSpPr txBox="1"/>
          <p:nvPr/>
        </p:nvSpPr>
        <p:spPr>
          <a:xfrm>
            <a:off x="4724400" y="371459"/>
            <a:ext cx="914400" cy="523220"/>
          </a:xfrm>
          <a:prstGeom prst="rect">
            <a:avLst/>
          </a:prstGeom>
          <a:noFill/>
        </p:spPr>
        <p:txBody>
          <a:bodyPr wrap="square" rtlCol="0">
            <a:spAutoFit/>
          </a:bodyPr>
          <a:lstStyle/>
          <a:p>
            <a:r>
              <a:rPr lang="en-US" sz="2800" b="1" dirty="0">
                <a:solidFill>
                  <a:prstClr val="black"/>
                </a:solidFill>
              </a:rPr>
              <a:t>22u</a:t>
            </a:r>
          </a:p>
        </p:txBody>
      </p:sp>
      <p:sp>
        <p:nvSpPr>
          <p:cNvPr id="3" name="Date Placeholder 2"/>
          <p:cNvSpPr>
            <a:spLocks noGrp="1"/>
          </p:cNvSpPr>
          <p:nvPr>
            <p:ph type="dt" sz="half" idx="10"/>
          </p:nvPr>
        </p:nvSpPr>
        <p:spPr/>
        <p:txBody>
          <a:bodyPr/>
          <a:lstStyle/>
          <a:p>
            <a:r>
              <a:rPr lang="en-US" dirty="0" smtClean="0">
                <a:solidFill>
                  <a:prstClr val="black">
                    <a:tint val="75000"/>
                  </a:prstClr>
                </a:solidFill>
              </a:rPr>
              <a:t>Draft 4/2/2013 </a:t>
            </a:r>
            <a:endParaRPr lang="en-US" dirty="0">
              <a:solidFill>
                <a:prstClr val="black">
                  <a:tint val="75000"/>
                </a:prstClr>
              </a:solidFill>
            </a:endParaRPr>
          </a:p>
        </p:txBody>
      </p:sp>
      <p:sp>
        <p:nvSpPr>
          <p:cNvPr id="33" name="Slide Number Placeholder 32"/>
          <p:cNvSpPr>
            <a:spLocks noGrp="1"/>
          </p:cNvSpPr>
          <p:nvPr>
            <p:ph type="sldNum" sz="quarter" idx="12"/>
          </p:nvPr>
        </p:nvSpPr>
        <p:spPr>
          <a:prstGeom prst="rect">
            <a:avLst/>
          </a:prstGeom>
        </p:spPr>
        <p:txBody>
          <a:bodyPr/>
          <a:lstStyle/>
          <a:p>
            <a:fld id="{1F79296D-BEB0-4C49-BF0F-ADE3AF613AAD}"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391939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95400" y="934720"/>
          <a:ext cx="6324600" cy="5618480"/>
        </p:xfrm>
        <a:graphic>
          <a:graphicData uri="http://schemas.openxmlformats.org/drawingml/2006/table">
            <a:tbl>
              <a:tblPr firstRow="1" bandRow="1">
                <a:tableStyleId>{073A0DAA-6AF3-43AB-8588-CEC1D06C72B9}</a:tableStyleId>
              </a:tblPr>
              <a:tblGrid>
                <a:gridCol w="790575"/>
                <a:gridCol w="790575"/>
                <a:gridCol w="790575"/>
                <a:gridCol w="790575"/>
                <a:gridCol w="790575"/>
                <a:gridCol w="790575"/>
                <a:gridCol w="790575"/>
                <a:gridCol w="790575"/>
              </a:tblGrid>
              <a:tr h="802640">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TextBox 4"/>
          <p:cNvSpPr txBox="1"/>
          <p:nvPr/>
        </p:nvSpPr>
        <p:spPr>
          <a:xfrm>
            <a:off x="675468" y="279590"/>
            <a:ext cx="3810000" cy="369332"/>
          </a:xfrm>
          <a:prstGeom prst="rect">
            <a:avLst/>
          </a:prstGeom>
          <a:noFill/>
        </p:spPr>
        <p:txBody>
          <a:bodyPr wrap="square" rtlCol="0">
            <a:spAutoFit/>
          </a:bodyPr>
          <a:lstStyle/>
          <a:p>
            <a:r>
              <a:rPr lang="en-US" dirty="0">
                <a:solidFill>
                  <a:prstClr val="black"/>
                </a:solidFill>
              </a:rPr>
              <a:t>Find the area of the figure below.</a:t>
            </a:r>
          </a:p>
        </p:txBody>
      </p:sp>
      <p:sp>
        <p:nvSpPr>
          <p:cNvPr id="7" name="TextBox 6"/>
          <p:cNvSpPr txBox="1"/>
          <p:nvPr/>
        </p:nvSpPr>
        <p:spPr>
          <a:xfrm>
            <a:off x="4191000" y="1230868"/>
            <a:ext cx="990600" cy="369332"/>
          </a:xfrm>
          <a:prstGeom prst="rect">
            <a:avLst/>
          </a:prstGeom>
          <a:noFill/>
        </p:spPr>
        <p:txBody>
          <a:bodyPr wrap="square" rtlCol="0">
            <a:spAutoFit/>
          </a:bodyPr>
          <a:lstStyle/>
          <a:p>
            <a:r>
              <a:rPr lang="en-US" b="1" dirty="0">
                <a:solidFill>
                  <a:prstClr val="black"/>
                </a:solidFill>
              </a:rPr>
              <a:t>6 units</a:t>
            </a:r>
          </a:p>
        </p:txBody>
      </p:sp>
      <p:sp>
        <p:nvSpPr>
          <p:cNvPr id="8" name="TextBox 7"/>
          <p:cNvSpPr txBox="1"/>
          <p:nvPr/>
        </p:nvSpPr>
        <p:spPr>
          <a:xfrm>
            <a:off x="6934200" y="3018296"/>
            <a:ext cx="762000" cy="646331"/>
          </a:xfrm>
          <a:prstGeom prst="rect">
            <a:avLst/>
          </a:prstGeom>
          <a:noFill/>
        </p:spPr>
        <p:txBody>
          <a:bodyPr wrap="square" rtlCol="0">
            <a:spAutoFit/>
          </a:bodyPr>
          <a:lstStyle/>
          <a:p>
            <a:pPr algn="ctr"/>
            <a:r>
              <a:rPr lang="en-US" b="1" dirty="0">
                <a:solidFill>
                  <a:prstClr val="black"/>
                </a:solidFill>
              </a:rPr>
              <a:t>5 units</a:t>
            </a:r>
          </a:p>
        </p:txBody>
      </p:sp>
      <p:sp>
        <p:nvSpPr>
          <p:cNvPr id="31" name="TextBox 30"/>
          <p:cNvSpPr txBox="1"/>
          <p:nvPr/>
        </p:nvSpPr>
        <p:spPr>
          <a:xfrm>
            <a:off x="4474192" y="279590"/>
            <a:ext cx="1524000" cy="461665"/>
          </a:xfrm>
          <a:prstGeom prst="rect">
            <a:avLst/>
          </a:prstGeom>
          <a:noFill/>
        </p:spPr>
        <p:txBody>
          <a:bodyPr wrap="square" rtlCol="0">
            <a:spAutoFit/>
          </a:bodyPr>
          <a:lstStyle/>
          <a:p>
            <a:r>
              <a:rPr lang="en-US" sz="2400" dirty="0">
                <a:solidFill>
                  <a:prstClr val="black"/>
                </a:solidFill>
              </a:rPr>
              <a:t>6u x 5u =</a:t>
            </a:r>
            <a:endParaRPr lang="en-US" sz="2400" b="1" dirty="0">
              <a:solidFill>
                <a:prstClr val="black"/>
              </a:solidFill>
            </a:endParaRPr>
          </a:p>
        </p:txBody>
      </p:sp>
      <p:sp>
        <p:nvSpPr>
          <p:cNvPr id="32" name="TextBox 31"/>
          <p:cNvSpPr txBox="1"/>
          <p:nvPr/>
        </p:nvSpPr>
        <p:spPr>
          <a:xfrm>
            <a:off x="5943600" y="228600"/>
            <a:ext cx="1219200" cy="523220"/>
          </a:xfrm>
          <a:prstGeom prst="rect">
            <a:avLst/>
          </a:prstGeom>
          <a:noFill/>
        </p:spPr>
        <p:txBody>
          <a:bodyPr wrap="square" rtlCol="0">
            <a:spAutoFit/>
          </a:bodyPr>
          <a:lstStyle/>
          <a:p>
            <a:r>
              <a:rPr lang="en-US" sz="2800" b="1" dirty="0">
                <a:solidFill>
                  <a:prstClr val="black"/>
                </a:solidFill>
              </a:rPr>
              <a:t>30u</a:t>
            </a:r>
            <a:r>
              <a:rPr lang="en-US" sz="2800" b="1" baseline="30000" dirty="0">
                <a:solidFill>
                  <a:prstClr val="black"/>
                </a:solidFill>
              </a:rPr>
              <a:t>2</a:t>
            </a:r>
            <a:r>
              <a:rPr lang="en-US" sz="2800" b="1" dirty="0">
                <a:solidFill>
                  <a:prstClr val="black"/>
                </a:solidFill>
              </a:rPr>
              <a:t> </a:t>
            </a:r>
          </a:p>
        </p:txBody>
      </p:sp>
      <p:sp>
        <p:nvSpPr>
          <p:cNvPr id="14" name="Rectangle 13"/>
          <p:cNvSpPr/>
          <p:nvPr/>
        </p:nvSpPr>
        <p:spPr>
          <a:xfrm>
            <a:off x="2106304" y="1771936"/>
            <a:ext cx="4724400" cy="3962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7" name="Group 26"/>
          <p:cNvGrpSpPr/>
          <p:nvPr/>
        </p:nvGrpSpPr>
        <p:grpSpPr>
          <a:xfrm>
            <a:off x="2111992" y="1766250"/>
            <a:ext cx="762000" cy="4471972"/>
            <a:chOff x="2111992" y="1766248"/>
            <a:chExt cx="762000" cy="4471972"/>
          </a:xfrm>
        </p:grpSpPr>
        <p:sp>
          <p:nvSpPr>
            <p:cNvPr id="25" name="TextBox 24"/>
            <p:cNvSpPr txBox="1"/>
            <p:nvPr/>
          </p:nvSpPr>
          <p:spPr>
            <a:xfrm>
              <a:off x="2209800" y="5715000"/>
              <a:ext cx="609600" cy="523220"/>
            </a:xfrm>
            <a:prstGeom prst="rect">
              <a:avLst/>
            </a:prstGeom>
            <a:noFill/>
            <a:ln>
              <a:noFill/>
            </a:ln>
          </p:spPr>
          <p:txBody>
            <a:bodyPr wrap="square" rtlCol="0">
              <a:spAutoFit/>
            </a:bodyPr>
            <a:lstStyle/>
            <a:p>
              <a:r>
                <a:rPr lang="en-US" sz="2800" b="1" dirty="0">
                  <a:solidFill>
                    <a:prstClr val="black"/>
                  </a:solidFill>
                </a:rPr>
                <a:t>5</a:t>
              </a:r>
            </a:p>
          </p:txBody>
        </p:sp>
        <p:sp>
          <p:nvSpPr>
            <p:cNvPr id="15" name="Rectangle 14"/>
            <p:cNvSpPr/>
            <p:nvPr/>
          </p:nvSpPr>
          <p:spPr>
            <a:xfrm>
              <a:off x="2111992" y="1766248"/>
              <a:ext cx="762000" cy="3962400"/>
            </a:xfrm>
            <a:prstGeom prst="rect">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8" name="Group 27"/>
          <p:cNvGrpSpPr/>
          <p:nvPr/>
        </p:nvGrpSpPr>
        <p:grpSpPr>
          <a:xfrm>
            <a:off x="2895600" y="1752600"/>
            <a:ext cx="762000" cy="4485621"/>
            <a:chOff x="2909248" y="1752600"/>
            <a:chExt cx="762000" cy="4485620"/>
          </a:xfrm>
        </p:grpSpPr>
        <p:sp>
          <p:nvSpPr>
            <p:cNvPr id="24" name="TextBox 23"/>
            <p:cNvSpPr txBox="1"/>
            <p:nvPr/>
          </p:nvSpPr>
          <p:spPr>
            <a:xfrm>
              <a:off x="2971800" y="5715000"/>
              <a:ext cx="609600" cy="523220"/>
            </a:xfrm>
            <a:prstGeom prst="rect">
              <a:avLst/>
            </a:prstGeom>
            <a:noFill/>
            <a:ln>
              <a:noFill/>
            </a:ln>
          </p:spPr>
          <p:txBody>
            <a:bodyPr wrap="square" rtlCol="0">
              <a:spAutoFit/>
            </a:bodyPr>
            <a:lstStyle/>
            <a:p>
              <a:r>
                <a:rPr lang="en-US" sz="2800" b="1" dirty="0">
                  <a:solidFill>
                    <a:prstClr val="black"/>
                  </a:solidFill>
                </a:rPr>
                <a:t>10</a:t>
              </a:r>
            </a:p>
          </p:txBody>
        </p:sp>
        <p:sp>
          <p:nvSpPr>
            <p:cNvPr id="16" name="Rectangle 15"/>
            <p:cNvSpPr/>
            <p:nvPr/>
          </p:nvSpPr>
          <p:spPr>
            <a:xfrm>
              <a:off x="2909248" y="1752600"/>
              <a:ext cx="762000" cy="3962400"/>
            </a:xfrm>
            <a:prstGeom prst="rect">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9" name="Group 28"/>
          <p:cNvGrpSpPr/>
          <p:nvPr/>
        </p:nvGrpSpPr>
        <p:grpSpPr>
          <a:xfrm>
            <a:off x="3684896" y="1787856"/>
            <a:ext cx="762000" cy="4450364"/>
            <a:chOff x="3684896" y="1787856"/>
            <a:chExt cx="762000" cy="4450364"/>
          </a:xfrm>
        </p:grpSpPr>
        <p:sp>
          <p:nvSpPr>
            <p:cNvPr id="23" name="TextBox 22"/>
            <p:cNvSpPr txBox="1"/>
            <p:nvPr/>
          </p:nvSpPr>
          <p:spPr>
            <a:xfrm>
              <a:off x="3733800" y="5715000"/>
              <a:ext cx="609600" cy="523220"/>
            </a:xfrm>
            <a:prstGeom prst="rect">
              <a:avLst/>
            </a:prstGeom>
            <a:noFill/>
            <a:ln>
              <a:noFill/>
            </a:ln>
          </p:spPr>
          <p:txBody>
            <a:bodyPr wrap="square" rtlCol="0">
              <a:spAutoFit/>
            </a:bodyPr>
            <a:lstStyle/>
            <a:p>
              <a:r>
                <a:rPr lang="en-US" sz="2800" b="1" dirty="0">
                  <a:solidFill>
                    <a:prstClr val="black"/>
                  </a:solidFill>
                </a:rPr>
                <a:t>15</a:t>
              </a:r>
            </a:p>
          </p:txBody>
        </p:sp>
        <p:sp>
          <p:nvSpPr>
            <p:cNvPr id="17" name="Rectangle 16"/>
            <p:cNvSpPr/>
            <p:nvPr/>
          </p:nvSpPr>
          <p:spPr>
            <a:xfrm>
              <a:off x="3684896" y="1787856"/>
              <a:ext cx="762000" cy="3962400"/>
            </a:xfrm>
            <a:prstGeom prst="rect">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0" name="Group 29"/>
          <p:cNvGrpSpPr/>
          <p:nvPr/>
        </p:nvGrpSpPr>
        <p:grpSpPr>
          <a:xfrm>
            <a:off x="4474192" y="1787856"/>
            <a:ext cx="762000" cy="4450364"/>
            <a:chOff x="4474192" y="1787856"/>
            <a:chExt cx="762000" cy="4450364"/>
          </a:xfrm>
        </p:grpSpPr>
        <p:sp>
          <p:nvSpPr>
            <p:cNvPr id="22" name="TextBox 21"/>
            <p:cNvSpPr txBox="1"/>
            <p:nvPr/>
          </p:nvSpPr>
          <p:spPr>
            <a:xfrm>
              <a:off x="4572000" y="5715000"/>
              <a:ext cx="609600" cy="523220"/>
            </a:xfrm>
            <a:prstGeom prst="rect">
              <a:avLst/>
            </a:prstGeom>
            <a:noFill/>
            <a:ln>
              <a:noFill/>
            </a:ln>
          </p:spPr>
          <p:txBody>
            <a:bodyPr wrap="square" rtlCol="0">
              <a:spAutoFit/>
            </a:bodyPr>
            <a:lstStyle/>
            <a:p>
              <a:r>
                <a:rPr lang="en-US" sz="2800" b="1" dirty="0">
                  <a:solidFill>
                    <a:prstClr val="black"/>
                  </a:solidFill>
                </a:rPr>
                <a:t>20</a:t>
              </a:r>
            </a:p>
          </p:txBody>
        </p:sp>
        <p:sp>
          <p:nvSpPr>
            <p:cNvPr id="18" name="Rectangle 17"/>
            <p:cNvSpPr/>
            <p:nvPr/>
          </p:nvSpPr>
          <p:spPr>
            <a:xfrm>
              <a:off x="4474192" y="1787856"/>
              <a:ext cx="762000" cy="3962400"/>
            </a:xfrm>
            <a:prstGeom prst="rect">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3" name="Group 32"/>
          <p:cNvGrpSpPr/>
          <p:nvPr/>
        </p:nvGrpSpPr>
        <p:grpSpPr>
          <a:xfrm>
            <a:off x="5265760" y="1752600"/>
            <a:ext cx="762000" cy="4485621"/>
            <a:chOff x="5265760" y="1752600"/>
            <a:chExt cx="762000" cy="4485620"/>
          </a:xfrm>
        </p:grpSpPr>
        <p:sp>
          <p:nvSpPr>
            <p:cNvPr id="21" name="TextBox 20"/>
            <p:cNvSpPr txBox="1"/>
            <p:nvPr/>
          </p:nvSpPr>
          <p:spPr>
            <a:xfrm>
              <a:off x="5334000" y="5715000"/>
              <a:ext cx="609600" cy="523220"/>
            </a:xfrm>
            <a:prstGeom prst="rect">
              <a:avLst/>
            </a:prstGeom>
            <a:noFill/>
            <a:ln>
              <a:noFill/>
            </a:ln>
          </p:spPr>
          <p:txBody>
            <a:bodyPr wrap="square" rtlCol="0">
              <a:spAutoFit/>
            </a:bodyPr>
            <a:lstStyle/>
            <a:p>
              <a:r>
                <a:rPr lang="en-US" sz="2800" b="1" dirty="0">
                  <a:solidFill>
                    <a:prstClr val="black"/>
                  </a:solidFill>
                </a:rPr>
                <a:t>25</a:t>
              </a:r>
            </a:p>
          </p:txBody>
        </p:sp>
        <p:sp>
          <p:nvSpPr>
            <p:cNvPr id="19" name="Rectangle 18"/>
            <p:cNvSpPr/>
            <p:nvPr/>
          </p:nvSpPr>
          <p:spPr>
            <a:xfrm>
              <a:off x="5265760" y="1752600"/>
              <a:ext cx="762000" cy="3962400"/>
            </a:xfrm>
            <a:prstGeom prst="rect">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4" name="Group 33"/>
          <p:cNvGrpSpPr/>
          <p:nvPr/>
        </p:nvGrpSpPr>
        <p:grpSpPr>
          <a:xfrm>
            <a:off x="6055056" y="1787856"/>
            <a:ext cx="762000" cy="4450364"/>
            <a:chOff x="6055056" y="1787856"/>
            <a:chExt cx="762000" cy="4450364"/>
          </a:xfrm>
        </p:grpSpPr>
        <p:sp>
          <p:nvSpPr>
            <p:cNvPr id="20" name="TextBox 19"/>
            <p:cNvSpPr txBox="1"/>
            <p:nvPr/>
          </p:nvSpPr>
          <p:spPr>
            <a:xfrm>
              <a:off x="6096000" y="5715000"/>
              <a:ext cx="609600" cy="523220"/>
            </a:xfrm>
            <a:prstGeom prst="rect">
              <a:avLst/>
            </a:prstGeom>
            <a:noFill/>
            <a:ln>
              <a:noFill/>
            </a:ln>
          </p:spPr>
          <p:txBody>
            <a:bodyPr wrap="square" rtlCol="0">
              <a:spAutoFit/>
            </a:bodyPr>
            <a:lstStyle/>
            <a:p>
              <a:r>
                <a:rPr lang="en-US" sz="2800" b="1" dirty="0">
                  <a:solidFill>
                    <a:prstClr val="black"/>
                  </a:solidFill>
                </a:rPr>
                <a:t>30</a:t>
              </a:r>
            </a:p>
          </p:txBody>
        </p:sp>
        <p:sp>
          <p:nvSpPr>
            <p:cNvPr id="26" name="Rectangle 25"/>
            <p:cNvSpPr/>
            <p:nvPr/>
          </p:nvSpPr>
          <p:spPr>
            <a:xfrm>
              <a:off x="6055056" y="1787856"/>
              <a:ext cx="762000" cy="3962400"/>
            </a:xfrm>
            <a:prstGeom prst="rect">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 name="Date Placeholder 2"/>
          <p:cNvSpPr>
            <a:spLocks noGrp="1"/>
          </p:cNvSpPr>
          <p:nvPr>
            <p:ph type="dt" sz="half" idx="10"/>
          </p:nvPr>
        </p:nvSpPr>
        <p:spPr/>
        <p:txBody>
          <a:bodyPr/>
          <a:lstStyle/>
          <a:p>
            <a:r>
              <a:rPr lang="en-US" dirty="0" smtClean="0">
                <a:solidFill>
                  <a:prstClr val="black">
                    <a:tint val="75000"/>
                  </a:prstClr>
                </a:solidFill>
              </a:rPr>
              <a:t>Draft 4/2/2013 </a:t>
            </a:r>
            <a:endParaRPr lang="en-US" dirty="0">
              <a:solidFill>
                <a:prstClr val="black">
                  <a:tint val="75000"/>
                </a:prstClr>
              </a:solidFill>
            </a:endParaRPr>
          </a:p>
        </p:txBody>
      </p:sp>
      <p:sp>
        <p:nvSpPr>
          <p:cNvPr id="35" name="Slide Number Placeholder 34"/>
          <p:cNvSpPr>
            <a:spLocks noGrp="1"/>
          </p:cNvSpPr>
          <p:nvPr>
            <p:ph type="sldNum" sz="quarter" idx="12"/>
          </p:nvPr>
        </p:nvSpPr>
        <p:spPr>
          <a:prstGeom prst="rect">
            <a:avLst/>
          </a:prstGeom>
        </p:spPr>
        <p:txBody>
          <a:bodyPr/>
          <a:lstStyle/>
          <a:p>
            <a:fld id="{1F79296D-BEB0-4C49-BF0F-ADE3AF613AAD}"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26080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88895858"/>
              </p:ext>
            </p:extLst>
          </p:nvPr>
        </p:nvGraphicFramePr>
        <p:xfrm>
          <a:off x="304800" y="228600"/>
          <a:ext cx="8534400" cy="6535637"/>
        </p:xfrm>
        <a:graphic>
          <a:graphicData uri="http://schemas.openxmlformats.org/drawingml/2006/table">
            <a:tbl>
              <a:tblPr/>
              <a:tblGrid>
                <a:gridCol w="8534400"/>
              </a:tblGrid>
              <a:tr h="346673">
                <a:tc>
                  <a:txBody>
                    <a:bodyPr/>
                    <a:lstStyle/>
                    <a:p>
                      <a:pPr marL="0" marR="0">
                        <a:lnSpc>
                          <a:spcPct val="115000"/>
                        </a:lnSpc>
                        <a:spcBef>
                          <a:spcPts val="0"/>
                        </a:spcBef>
                        <a:spcAft>
                          <a:spcPts val="1000"/>
                        </a:spcAft>
                      </a:pPr>
                      <a:r>
                        <a:rPr lang="en-US" sz="1200" b="1" dirty="0">
                          <a:effectLst/>
                          <a:latin typeface="Times New Roman" pitchFamily="18" charset="0"/>
                          <a:ea typeface="Arial Unicode MS" pitchFamily="34" charset="-128"/>
                          <a:cs typeface="Times New Roman" pitchFamily="18" charset="0"/>
                        </a:rPr>
                        <a:t>Additional Considerations for Emerging Readers and Emerging Communicators</a:t>
                      </a:r>
                      <a:endParaRPr lang="en-US" sz="1200" dirty="0">
                        <a:effectLst/>
                        <a:latin typeface="Times New Roman" pitchFamily="18" charset="0"/>
                        <a:ea typeface="Arial Unicode MS" pitchFamily="34" charset="-128"/>
                        <a:cs typeface="Times New Roman" pitchFamily="18" charset="0"/>
                      </a:endParaRPr>
                    </a:p>
                  </a:txBody>
                  <a:tcPr marL="41209" marR="41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5444527">
                <a:tc>
                  <a:txBody>
                    <a:bodyPr/>
                    <a:lstStyle/>
                    <a:p>
                      <a:pPr marL="176213" marR="0" lvl="0" indent="-176213">
                        <a:lnSpc>
                          <a:spcPct val="115000"/>
                        </a:lnSpc>
                        <a:spcBef>
                          <a:spcPts val="6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Provide picture and/or tactile representations of relevant vocabulary, paired with the written word, each time a salient concept/vocabulary word for rectangle, area, and perimeter is mentioned during the presentation or discussion, as well as the meanings of each word.  </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Create math journals to record vocabulary, formulas, and notes.  </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Provide the formulas for area and perimeter as the concepts of each are discussed.</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During discussion, provide picture representation of real world uses for area and perimeter.</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As students work in small groups or pairs, ensure they have a means for gaining their group members’ or partner’s attention and a means for contributing to the discussion.  </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Students may use their math journals or a graphic organizer to collect/store information gathered during group.</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To find area and perimeter, use grid paper, count/mark/tally each unit along the length of the figure to determine length and count/mark/tally each unit along the width of the figure to determine the width.  </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Use the formulas to determine area and perimeter. </a:t>
                      </a:r>
                    </a:p>
                    <a:p>
                      <a:pPr marL="342900" marR="0" lvl="0" indent="-119063">
                        <a:lnSpc>
                          <a:spcPct val="115000"/>
                        </a:lnSpc>
                        <a:spcBef>
                          <a:spcPts val="0"/>
                        </a:spcBef>
                        <a:spcAft>
                          <a:spcPts val="0"/>
                        </a:spcAft>
                        <a:buSzPts val="1200"/>
                        <a:buFont typeface="Symbol"/>
                        <a:buChar char=""/>
                      </a:pPr>
                      <a:r>
                        <a:rPr lang="en-US" sz="1200" dirty="0">
                          <a:effectLst/>
                          <a:latin typeface="Times New Roman" pitchFamily="18" charset="0"/>
                          <a:ea typeface="Arial Unicode MS" pitchFamily="34" charset="-128"/>
                          <a:cs typeface="Times New Roman" pitchFamily="18" charset="0"/>
                        </a:rPr>
                        <a:t>A list of formulas may be used by the student as a reference. </a:t>
                      </a:r>
                    </a:p>
                    <a:p>
                      <a:pPr marL="176213" marR="0" lvl="0" indent="-176213">
                        <a:lnSpc>
                          <a:spcPct val="115000"/>
                        </a:lnSpc>
                        <a:spcBef>
                          <a:spcPts val="300"/>
                        </a:spcBef>
                        <a:spcAft>
                          <a:spcPts val="0"/>
                        </a:spcAft>
                        <a:buSzPts val="1200"/>
                        <a:buFont typeface="+mj-lt"/>
                        <a:buAutoNum type="arabicPeriod" startAt="9"/>
                      </a:pPr>
                      <a:r>
                        <a:rPr lang="en-US" sz="1200" dirty="0">
                          <a:effectLst/>
                          <a:latin typeface="Times New Roman" pitchFamily="18" charset="0"/>
                          <a:ea typeface="Arial Unicode MS" pitchFamily="34" charset="-128"/>
                          <a:cs typeface="Times New Roman" pitchFamily="18" charset="0"/>
                        </a:rPr>
                        <a:t>Student may be presented with manipulatives of a unit and the rectangle drawn on grid paper.  </a:t>
                      </a:r>
                    </a:p>
                    <a:p>
                      <a:pPr marL="342900" marR="0" lvl="0" indent="-119063">
                        <a:lnSpc>
                          <a:spcPct val="115000"/>
                        </a:lnSpc>
                        <a:spcBef>
                          <a:spcPts val="0"/>
                        </a:spcBef>
                        <a:spcAft>
                          <a:spcPts val="0"/>
                        </a:spcAft>
                        <a:buFont typeface="Symbol"/>
                        <a:buChar char=""/>
                      </a:pPr>
                      <a:r>
                        <a:rPr lang="en-US" sz="1200" dirty="0">
                          <a:effectLst/>
                          <a:latin typeface="Times New Roman" pitchFamily="18" charset="0"/>
                          <a:ea typeface="Arial Unicode MS" pitchFamily="34" charset="-128"/>
                          <a:cs typeface="Times New Roman" pitchFamily="18" charset="0"/>
                        </a:rPr>
                        <a:t>Students determine area and perimeter by placing the manipulative units on each unit around the rectangle on the grid paper to demonstrate perimeter as well as within the rectangle to demonstrate area.</a:t>
                      </a:r>
                    </a:p>
                    <a:p>
                      <a:pPr marL="342900" marR="0" lvl="0" indent="-119063">
                        <a:lnSpc>
                          <a:spcPct val="115000"/>
                        </a:lnSpc>
                        <a:spcBef>
                          <a:spcPts val="0"/>
                        </a:spcBef>
                        <a:spcAft>
                          <a:spcPts val="0"/>
                        </a:spcAft>
                        <a:buFont typeface="Symbol"/>
                        <a:buChar char=""/>
                      </a:pPr>
                      <a:r>
                        <a:rPr lang="en-US" sz="1200" dirty="0">
                          <a:effectLst/>
                          <a:latin typeface="Times New Roman" pitchFamily="18" charset="0"/>
                          <a:ea typeface="Arial Unicode MS" pitchFamily="34" charset="-128"/>
                          <a:cs typeface="Times New Roman" pitchFamily="18" charset="0"/>
                        </a:rPr>
                        <a:t>Using manipulatives may be demonstrated </a:t>
                      </a:r>
                      <a:r>
                        <a:rPr lang="en-US" sz="1200" dirty="0" smtClean="0">
                          <a:effectLst/>
                          <a:latin typeface="Times New Roman" pitchFamily="18" charset="0"/>
                          <a:ea typeface="Arial Unicode MS" pitchFamily="34" charset="-128"/>
                          <a:cs typeface="Times New Roman" pitchFamily="18" charset="0"/>
                        </a:rPr>
                        <a:t>electronically, </a:t>
                      </a:r>
                      <a:r>
                        <a:rPr lang="en-US" sz="1200" dirty="0">
                          <a:effectLst/>
                          <a:latin typeface="Times New Roman" pitchFamily="18" charset="0"/>
                          <a:ea typeface="Arial Unicode MS" pitchFamily="34" charset="-128"/>
                          <a:cs typeface="Times New Roman" pitchFamily="18" charset="0"/>
                        </a:rPr>
                        <a:t>using a computer program or </a:t>
                      </a:r>
                      <a:r>
                        <a:rPr lang="en-US" sz="1200" dirty="0" smtClean="0">
                          <a:effectLst/>
                          <a:latin typeface="Times New Roman" pitchFamily="18" charset="0"/>
                          <a:ea typeface="Arial Unicode MS" pitchFamily="34" charset="-128"/>
                          <a:cs typeface="Times New Roman" pitchFamily="18" charset="0"/>
                        </a:rPr>
                        <a:t>PowerPoint, </a:t>
                      </a:r>
                      <a:r>
                        <a:rPr lang="en-US" sz="1200" dirty="0">
                          <a:effectLst/>
                          <a:latin typeface="Times New Roman" pitchFamily="18" charset="0"/>
                          <a:ea typeface="Arial Unicode MS" pitchFamily="34" charset="-128"/>
                          <a:cs typeface="Times New Roman" pitchFamily="18" charset="0"/>
                        </a:rPr>
                        <a:t>to count units virtually to determine area and perimeter.  </a:t>
                      </a:r>
                    </a:p>
                    <a:p>
                      <a:pPr marL="0" marR="0">
                        <a:lnSpc>
                          <a:spcPct val="115000"/>
                        </a:lnSpc>
                        <a:spcBef>
                          <a:spcPts val="300"/>
                        </a:spcBef>
                        <a:spcAft>
                          <a:spcPts val="0"/>
                        </a:spcAft>
                      </a:pPr>
                      <a:r>
                        <a:rPr lang="en-US" sz="1200" b="1" dirty="0" smtClean="0">
                          <a:effectLst/>
                          <a:latin typeface="Times New Roman" pitchFamily="18" charset="0"/>
                          <a:ea typeface="Arial Unicode MS" pitchFamily="34" charset="-128"/>
                          <a:cs typeface="Times New Roman" pitchFamily="18" charset="0"/>
                        </a:rPr>
                        <a:t>See </a:t>
                      </a:r>
                      <a:r>
                        <a:rPr lang="en-US" sz="1200" b="1" dirty="0">
                          <a:effectLst/>
                          <a:latin typeface="Times New Roman" pitchFamily="18" charset="0"/>
                          <a:ea typeface="Arial Unicode MS" pitchFamily="34" charset="-128"/>
                          <a:cs typeface="Times New Roman" pitchFamily="18" charset="0"/>
                        </a:rPr>
                        <a:t>Resources: </a:t>
                      </a:r>
                      <a:r>
                        <a:rPr lang="en-US" sz="1200" dirty="0">
                          <a:effectLst/>
                          <a:latin typeface="Times New Roman" pitchFamily="18" charset="0"/>
                          <a:ea typeface="Arial Unicode MS" pitchFamily="34" charset="-128"/>
                          <a:cs typeface="Times New Roman" pitchFamily="18" charset="0"/>
                        </a:rPr>
                        <a:t>See PowerPoint, Slides 1 and 2.</a:t>
                      </a:r>
                    </a:p>
                    <a:p>
                      <a:pPr marL="176213" marR="0" lvl="0" indent="-176213">
                        <a:lnSpc>
                          <a:spcPct val="115000"/>
                        </a:lnSpc>
                        <a:spcBef>
                          <a:spcPts val="300"/>
                        </a:spcBef>
                        <a:spcAft>
                          <a:spcPts val="0"/>
                        </a:spcAft>
                        <a:buSzPts val="1200"/>
                        <a:buFont typeface="+mj-lt"/>
                        <a:buAutoNum type="arabicPeriod" startAt="10"/>
                      </a:pPr>
                      <a:r>
                        <a:rPr lang="en-US" sz="1200" dirty="0">
                          <a:effectLst/>
                          <a:latin typeface="Times New Roman" pitchFamily="18" charset="0"/>
                          <a:ea typeface="Arial Unicode MS" pitchFamily="34" charset="-128"/>
                          <a:cs typeface="Times New Roman" pitchFamily="18" charset="0"/>
                        </a:rPr>
                        <a:t>As answers are reviewed, be sure to reference the appropriate units of measure. For example, if students determine the perimeter of a 3inch by 4inch figure is 14, reply, “That is correct. It is 14 inches.” If they determine the area is 12, reply, “That is correct.  It is 12 inches square.”  </a:t>
                      </a:r>
                    </a:p>
                    <a:p>
                      <a:pPr marL="336550" lvl="1" indent="-112713">
                        <a:lnSpc>
                          <a:spcPct val="115000"/>
                        </a:lnSpc>
                        <a:spcBef>
                          <a:spcPts val="0"/>
                        </a:spcBef>
                        <a:spcAft>
                          <a:spcPts val="0"/>
                        </a:spcAft>
                        <a:buFont typeface="Symbol"/>
                        <a:buChar char=""/>
                      </a:pPr>
                      <a:r>
                        <a:rPr lang="en-US" sz="1200" dirty="0">
                          <a:effectLst/>
                          <a:latin typeface="Times New Roman" pitchFamily="18" charset="0"/>
                          <a:ea typeface="Arial Unicode MS" pitchFamily="34" charset="-128"/>
                          <a:cs typeface="Times New Roman" pitchFamily="18" charset="0"/>
                        </a:rPr>
                        <a:t>Remind students to record the appropriate unit. </a:t>
                      </a:r>
                    </a:p>
                    <a:p>
                      <a:pPr marL="336550" lvl="1" indent="-112713">
                        <a:lnSpc>
                          <a:spcPct val="115000"/>
                        </a:lnSpc>
                        <a:spcBef>
                          <a:spcPts val="0"/>
                        </a:spcBef>
                        <a:spcAft>
                          <a:spcPts val="0"/>
                        </a:spcAft>
                        <a:buFont typeface="Symbol"/>
                        <a:buChar char=""/>
                      </a:pPr>
                      <a:r>
                        <a:rPr lang="en-US" sz="1200" dirty="0">
                          <a:effectLst/>
                          <a:latin typeface="Times New Roman" pitchFamily="18" charset="0"/>
                          <a:ea typeface="Arial Unicode MS" pitchFamily="34" charset="-128"/>
                          <a:cs typeface="Times New Roman" pitchFamily="18" charset="0"/>
                        </a:rPr>
                        <a:t>Model how to write the appropriate units.</a:t>
                      </a:r>
                    </a:p>
                    <a:p>
                      <a:pPr marL="336550" lvl="1" indent="-112713">
                        <a:lnSpc>
                          <a:spcPct val="115000"/>
                        </a:lnSpc>
                        <a:spcBef>
                          <a:spcPts val="0"/>
                        </a:spcBef>
                        <a:spcAft>
                          <a:spcPts val="0"/>
                        </a:spcAft>
                        <a:buFont typeface="Symbol"/>
                        <a:buChar char=""/>
                      </a:pPr>
                      <a:r>
                        <a:rPr lang="en-US" sz="1200" dirty="0">
                          <a:effectLst/>
                          <a:latin typeface="Times New Roman" pitchFamily="18" charset="0"/>
                          <a:ea typeface="Arial Unicode MS" pitchFamily="34" charset="-128"/>
                          <a:cs typeface="Times New Roman" pitchFamily="18" charset="0"/>
                        </a:rPr>
                        <a:t>Present students with an alternative representation of unit to record in their math journals or graphic organizers.</a:t>
                      </a:r>
                    </a:p>
                    <a:p>
                      <a:pPr marL="0" marR="0" indent="0">
                        <a:lnSpc>
                          <a:spcPct val="115000"/>
                        </a:lnSpc>
                        <a:spcBef>
                          <a:spcPts val="300"/>
                        </a:spcBef>
                        <a:spcAft>
                          <a:spcPts val="0"/>
                        </a:spcAft>
                      </a:pPr>
                      <a:r>
                        <a:rPr lang="en-US" sz="1200" dirty="0">
                          <a:effectLst/>
                          <a:latin typeface="Times New Roman" pitchFamily="18" charset="0"/>
                          <a:ea typeface="Arial Unicode MS" pitchFamily="34" charset="-128"/>
                          <a:cs typeface="Times New Roman" pitchFamily="18" charset="0"/>
                        </a:rPr>
                        <a:t> </a:t>
                      </a:r>
                      <a:r>
                        <a:rPr lang="en-US" sz="1200" b="1" dirty="0" smtClean="0">
                          <a:effectLst/>
                          <a:latin typeface="Times New Roman" pitchFamily="18" charset="0"/>
                          <a:ea typeface="Arial Unicode MS" pitchFamily="34" charset="-128"/>
                          <a:cs typeface="Times New Roman" pitchFamily="18" charset="0"/>
                        </a:rPr>
                        <a:t>Important </a:t>
                      </a:r>
                      <a:r>
                        <a:rPr lang="en-US" sz="1200" b="1" dirty="0">
                          <a:effectLst/>
                          <a:latin typeface="Times New Roman" pitchFamily="18" charset="0"/>
                          <a:ea typeface="Arial Unicode MS" pitchFamily="34" charset="-128"/>
                          <a:cs typeface="Times New Roman" pitchFamily="18" charset="0"/>
                        </a:rPr>
                        <a:t>Note for Communicators Considered Pre-Symbolic: </a:t>
                      </a:r>
                      <a:r>
                        <a:rPr lang="en-US" sz="1200" dirty="0">
                          <a:effectLst/>
                          <a:latin typeface="Times New Roman" pitchFamily="18" charset="0"/>
                          <a:ea typeface="Arial Unicode MS" pitchFamily="34" charset="-128"/>
                          <a:cs typeface="Times New Roman" pitchFamily="18" charset="0"/>
                        </a:rPr>
                        <a:t>Be sure students have a way to attain peer attention as well as to share and receive information.  Limit measurements to one type:  standard or metric unit.</a:t>
                      </a:r>
                      <a:r>
                        <a:rPr lang="en-US" sz="1200" i="1" dirty="0">
                          <a:effectLst/>
                          <a:latin typeface="Times New Roman" pitchFamily="18" charset="0"/>
                          <a:ea typeface="Arial Unicode MS" pitchFamily="34" charset="-128"/>
                          <a:cs typeface="Times New Roman" pitchFamily="18" charset="0"/>
                        </a:rPr>
                        <a:t>  </a:t>
                      </a:r>
                      <a:endParaRPr lang="en-US" sz="1200" dirty="0">
                        <a:effectLst/>
                        <a:latin typeface="Times New Roman" pitchFamily="18" charset="0"/>
                        <a:ea typeface="Arial Unicode MS" pitchFamily="34" charset="-128"/>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2"/>
          </p:nvPr>
        </p:nvSpPr>
        <p:spPr>
          <a:xfrm>
            <a:off x="6019800" y="5715000"/>
            <a:ext cx="609600" cy="365125"/>
          </a:xfrm>
        </p:spPr>
        <p:txBody>
          <a:bodyPr/>
          <a:lstStyle/>
          <a:p>
            <a:fld id="{F8EAE6B9-A229-4D15-9D77-ACAD1A0BED94}"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1905261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Math/ Language Activities for Scripted Systematic Instruction (MASSIs and LASSIs)</a:t>
            </a:r>
          </a:p>
        </p:txBody>
      </p:sp>
      <p:sp>
        <p:nvSpPr>
          <p:cNvPr id="3" name="Content Placeholder 2"/>
          <p:cNvSpPr>
            <a:spLocks noGrp="1"/>
          </p:cNvSpPr>
          <p:nvPr>
            <p:ph idx="1"/>
          </p:nvPr>
        </p:nvSpPr>
        <p:spPr>
          <a:xfrm>
            <a:off x="152400" y="1524000"/>
            <a:ext cx="8839200" cy="4525963"/>
          </a:xfrm>
        </p:spPr>
        <p:txBody>
          <a:bodyPr rtlCol="0">
            <a:noAutofit/>
          </a:bodyPr>
          <a:lstStyle/>
          <a:p>
            <a:pPr>
              <a:defRPr/>
            </a:pPr>
            <a:r>
              <a:rPr lang="en-US" sz="2800" dirty="0" smtClean="0">
                <a:latin typeface="Arial"/>
                <a:cs typeface="Arial"/>
              </a:rPr>
              <a:t>Provide more intensive instruction </a:t>
            </a:r>
            <a:r>
              <a:rPr lang="en-US" sz="2800" dirty="0">
                <a:latin typeface="Arial"/>
                <a:cs typeface="Arial"/>
              </a:rPr>
              <a:t>on </a:t>
            </a:r>
            <a:r>
              <a:rPr lang="en-US" sz="2800" dirty="0" smtClean="0">
                <a:latin typeface="Arial"/>
                <a:cs typeface="Arial"/>
              </a:rPr>
              <a:t>key concepts </a:t>
            </a:r>
            <a:r>
              <a:rPr lang="en-US" sz="2800" dirty="0">
                <a:latin typeface="Arial"/>
                <a:cs typeface="Arial"/>
              </a:rPr>
              <a:t>and symbols </a:t>
            </a:r>
          </a:p>
          <a:p>
            <a:pPr>
              <a:defRPr/>
            </a:pPr>
            <a:r>
              <a:rPr lang="en-US" sz="2800" dirty="0" smtClean="0">
                <a:latin typeface="Arial"/>
                <a:cs typeface="Arial"/>
              </a:rPr>
              <a:t>Incorporate evidence-based instruction from research, including faded prompting</a:t>
            </a:r>
          </a:p>
          <a:p>
            <a:pPr>
              <a:defRPr/>
            </a:pPr>
            <a:r>
              <a:rPr lang="en-US" sz="2800" dirty="0" smtClean="0">
                <a:latin typeface="Arial"/>
                <a:cs typeface="Arial"/>
              </a:rPr>
              <a:t>Provide teaching scripts for teachers who may not have a lot of training in systematic instruction, which uses carefully planned steps</a:t>
            </a:r>
          </a:p>
          <a:p>
            <a:pPr>
              <a:defRPr/>
            </a:pPr>
            <a:r>
              <a:rPr lang="en-US" sz="2800" dirty="0">
                <a:latin typeface="Arial"/>
                <a:cs typeface="Arial"/>
              </a:rPr>
              <a:t>Can be used in all educational settings, including general education classrooms</a:t>
            </a:r>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7D2790D1-EB87-495B-BABF-49CBACB09377}" type="slidenum">
              <a:rPr lang="en-US"/>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4925"/>
            <a:ext cx="8229600" cy="1143000"/>
          </a:xfrm>
        </p:spPr>
        <p:txBody>
          <a:bodyPr>
            <a:normAutofit/>
          </a:bodyPr>
          <a:lstStyle/>
          <a:p>
            <a:r>
              <a:rPr lang="en-US" sz="3600" dirty="0" smtClean="0">
                <a:latin typeface="Arial" panose="020B0604020202020204" pitchFamily="34" charset="0"/>
                <a:cs typeface="Arial" panose="020B0604020202020204" pitchFamily="34" charset="0"/>
              </a:rPr>
              <a:t>NCSC Background</a:t>
            </a:r>
          </a:p>
        </p:txBody>
      </p:sp>
      <p:sp>
        <p:nvSpPr>
          <p:cNvPr id="4" name="Slide Number Placeholder 3"/>
          <p:cNvSpPr>
            <a:spLocks noGrp="1"/>
          </p:cNvSpPr>
          <p:nvPr>
            <p:ph type="sldNum" sz="quarter" idx="4294967295"/>
          </p:nvPr>
        </p:nvSpPr>
        <p:spPr>
          <a:xfrm>
            <a:off x="7007789" y="6172200"/>
            <a:ext cx="2133600" cy="365125"/>
          </a:xfrm>
          <a:prstGeom prst="rect">
            <a:avLst/>
          </a:prstGeom>
        </p:spPr>
        <p:txBody>
          <a:bodyPr/>
          <a:lstStyle/>
          <a:p>
            <a:pPr>
              <a:defRPr/>
            </a:pPr>
            <a:fld id="{8EEA4DC3-119B-437D-B93F-7AE1E81F285A}" type="slidenum">
              <a:rPr lang="en-US" sz="1400"/>
              <a:pPr>
                <a:defRPr/>
              </a:pPr>
              <a:t>4</a:t>
            </a:fld>
            <a:endParaRPr lang="en-US" sz="1400" dirty="0"/>
          </a:p>
        </p:txBody>
      </p:sp>
      <p:sp>
        <p:nvSpPr>
          <p:cNvPr id="3" name="Content Placeholder 2"/>
          <p:cNvSpPr>
            <a:spLocks noGrp="1"/>
          </p:cNvSpPr>
          <p:nvPr>
            <p:ph sz="quarter" idx="1"/>
          </p:nvPr>
        </p:nvSpPr>
        <p:spPr>
          <a:xfrm>
            <a:off x="381000" y="990600"/>
            <a:ext cx="8229600" cy="5715000"/>
          </a:xfrm>
        </p:spPr>
        <p:txBody>
          <a:bodyPr>
            <a:normAutofit/>
          </a:bodyPr>
          <a:lstStyle/>
          <a:p>
            <a:pPr>
              <a:lnSpc>
                <a:spcPct val="90000"/>
              </a:lnSpc>
            </a:pPr>
            <a:r>
              <a:rPr lang="en-US" sz="2800" dirty="0" smtClean="0">
                <a:latin typeface="Arial" panose="020B0604020202020204" pitchFamily="34" charset="0"/>
                <a:cs typeface="Arial" panose="020B0604020202020204" pitchFamily="34" charset="0"/>
              </a:rPr>
              <a:t>The U.S. Department  of Education awarded the National Center and State Collaborative (NCSC) a grant to develop a new alternate assessment in math and English Language Arts  by 2014-15*</a:t>
            </a:r>
          </a:p>
          <a:p>
            <a:pPr>
              <a:lnSpc>
                <a:spcPct val="90000"/>
              </a:lnSpc>
            </a:pPr>
            <a:r>
              <a:rPr lang="en-US" sz="2800" dirty="0" smtClean="0">
                <a:latin typeface="Arial" panose="020B0604020202020204" pitchFamily="34" charset="0"/>
                <a:cs typeface="Arial" panose="020B0604020202020204" pitchFamily="34" charset="0"/>
              </a:rPr>
              <a:t>24 states and five national centers are working together in NCSC </a:t>
            </a:r>
            <a:r>
              <a:rPr lang="en-US" sz="2800" dirty="0" smtClean="0">
                <a:latin typeface="Arial" panose="020B0604020202020204" pitchFamily="34" charset="0"/>
                <a:cs typeface="Arial" panose="020B0604020202020204" pitchFamily="34" charset="0"/>
                <a:hlinkClick r:id="rId3"/>
              </a:rPr>
              <a:t>http</a:t>
            </a:r>
            <a:r>
              <a:rPr lang="en-US" sz="2800" dirty="0">
                <a:latin typeface="Arial" panose="020B0604020202020204" pitchFamily="34" charset="0"/>
                <a:cs typeface="Arial" panose="020B0604020202020204" pitchFamily="34" charset="0"/>
                <a:hlinkClick r:id="rId3"/>
              </a:rPr>
              <a:t>://www.ncscpartners.org</a:t>
            </a:r>
            <a:r>
              <a:rPr lang="en-US" sz="2800" dirty="0" smtClean="0">
                <a:latin typeface="Arial" panose="020B0604020202020204" pitchFamily="34" charset="0"/>
                <a:cs typeface="Arial" panose="020B0604020202020204" pitchFamily="34" charset="0"/>
                <a:hlinkClick r:id="rId3"/>
              </a:rPr>
              <a:t>/</a:t>
            </a:r>
            <a:endParaRPr lang="en-US" sz="2800" dirty="0" smtClean="0">
              <a:latin typeface="Arial" panose="020B0604020202020204" pitchFamily="34" charset="0"/>
              <a:cs typeface="Arial" panose="020B0604020202020204" pitchFamily="34" charset="0"/>
            </a:endParaRPr>
          </a:p>
          <a:p>
            <a:pPr>
              <a:lnSpc>
                <a:spcPct val="90000"/>
              </a:lnSpc>
            </a:pPr>
            <a:r>
              <a:rPr lang="en-US" sz="2800" dirty="0" smtClean="0">
                <a:latin typeface="Arial" panose="020B0604020202020204" pitchFamily="34" charset="0"/>
                <a:cs typeface="Arial" panose="020B0604020202020204" pitchFamily="34" charset="0"/>
              </a:rPr>
              <a:t>NCSC is also developing curriculum/instructional resources based on Common Core State Standards (CCSS) that can be used in any state </a:t>
            </a:r>
            <a:r>
              <a:rPr lang="en-US" sz="2800" dirty="0">
                <a:latin typeface="Arial" panose="020B0604020202020204" pitchFamily="34" charset="0"/>
                <a:cs typeface="Arial" panose="020B0604020202020204" pitchFamily="34" charset="0"/>
                <a:hlinkClick r:id="rId4"/>
              </a:rPr>
              <a:t>https://wiki.ncscpartners.org</a:t>
            </a:r>
            <a:endParaRPr lang="en-US" sz="2800" dirty="0">
              <a:latin typeface="Arial" panose="020B0604020202020204" pitchFamily="34" charset="0"/>
              <a:cs typeface="Arial" panose="020B0604020202020204" pitchFamily="34" charset="0"/>
            </a:endParaRPr>
          </a:p>
          <a:p>
            <a:pPr>
              <a:lnSpc>
                <a:spcPct val="90000"/>
              </a:lnSpc>
              <a:buFont typeface="Arial" charset="0"/>
              <a:buNone/>
            </a:pPr>
            <a:endParaRPr lang="en-US" sz="2400" dirty="0" smtClean="0">
              <a:latin typeface="Arial" panose="020B0604020202020204" pitchFamily="34" charset="0"/>
              <a:cs typeface="Arial" panose="020B0604020202020204" pitchFamily="34" charset="0"/>
            </a:endParaRPr>
          </a:p>
          <a:p>
            <a:pPr>
              <a:lnSpc>
                <a:spcPct val="90000"/>
              </a:lnSpc>
              <a:buFont typeface="Arial" charset="0"/>
              <a:buNone/>
            </a:pPr>
            <a:r>
              <a:rPr lang="en-US" sz="24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states may have different implementation timelines for</a:t>
            </a:r>
          </a:p>
          <a:p>
            <a:pPr>
              <a:lnSpc>
                <a:spcPct val="90000"/>
              </a:lnSpc>
              <a:buFont typeface="Arial" charset="0"/>
              <a:buNone/>
            </a:pPr>
            <a:r>
              <a:rPr lang="en-US" sz="2000" dirty="0" smtClean="0">
                <a:latin typeface="Arial" panose="020B0604020202020204" pitchFamily="34" charset="0"/>
                <a:cs typeface="Arial" panose="020B0604020202020204" pitchFamily="34" charset="0"/>
              </a:rPr>
              <a:t> NCSC assessment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a:cs typeface="Arial"/>
              </a:rPr>
              <a:t>What is Included in a MASSI?</a:t>
            </a:r>
            <a:endParaRPr lang="en-US" sz="3600" dirty="0">
              <a:latin typeface="Arial"/>
              <a:cs typeface="Arial"/>
            </a:endParaRPr>
          </a:p>
        </p:txBody>
      </p:sp>
      <p:pic>
        <p:nvPicPr>
          <p:cNvPr id="7" name="Picture 6"/>
          <p:cNvPicPr/>
          <p:nvPr/>
        </p:nvPicPr>
        <p:blipFill>
          <a:blip r:embed="rId3" cstate="print"/>
          <a:srcRect l="1147" t="35494" r="55390" b="27160"/>
          <a:stretch>
            <a:fillRect/>
          </a:stretch>
        </p:blipFill>
        <p:spPr bwMode="auto">
          <a:xfrm>
            <a:off x="533400" y="990600"/>
            <a:ext cx="8153400" cy="2514600"/>
          </a:xfrm>
          <a:prstGeom prst="rect">
            <a:avLst/>
          </a:prstGeom>
          <a:noFill/>
          <a:ln w="9525">
            <a:noFill/>
            <a:miter lim="800000"/>
            <a:headEnd/>
            <a:tailEnd/>
          </a:ln>
        </p:spPr>
      </p:pic>
      <p:sp>
        <p:nvSpPr>
          <p:cNvPr id="8" name="TextBox 7"/>
          <p:cNvSpPr txBox="1"/>
          <p:nvPr/>
        </p:nvSpPr>
        <p:spPr>
          <a:xfrm>
            <a:off x="304800" y="3505200"/>
            <a:ext cx="8839200" cy="2677656"/>
          </a:xfrm>
          <a:prstGeom prst="rect">
            <a:avLst/>
          </a:prstGeom>
          <a:noFill/>
        </p:spPr>
        <p:txBody>
          <a:bodyPr wrap="square" rtlCol="0">
            <a:spAutoFit/>
          </a:bodyPr>
          <a:lstStyle/>
          <a:p>
            <a:pPr marL="342900" indent="-342900" defTabSz="457200" fontAlgn="base">
              <a:spcAft>
                <a:spcPct val="0"/>
              </a:spcAft>
              <a:buFont typeface="Arial" pitchFamily="34" charset="0"/>
              <a:buChar char="•"/>
            </a:pPr>
            <a:r>
              <a:rPr lang="en-US" sz="2400" dirty="0" smtClean="0">
                <a:latin typeface="Arial"/>
                <a:ea typeface="ヒラギノ角ゴ Pro W3" charset="-128"/>
                <a:cs typeface="Arial"/>
              </a:rPr>
              <a:t>Broken down into segments to teach across multiple sessions/days;</a:t>
            </a:r>
          </a:p>
          <a:p>
            <a:pPr marL="342900" indent="-342900" defTabSz="457200" fontAlgn="base">
              <a:spcAft>
                <a:spcPct val="0"/>
              </a:spcAft>
              <a:buFont typeface="Arial" pitchFamily="34" charset="0"/>
              <a:buChar char="•"/>
            </a:pPr>
            <a:r>
              <a:rPr lang="en-US" sz="2400" dirty="0" smtClean="0">
                <a:latin typeface="Arial"/>
                <a:ea typeface="ヒラギノ角ゴ Pro W3" charset="-128"/>
                <a:cs typeface="Arial"/>
              </a:rPr>
              <a:t>Indicates suggestion for stopping places ;</a:t>
            </a:r>
          </a:p>
          <a:p>
            <a:pPr marL="342900" indent="-342900" defTabSz="457200" fontAlgn="base">
              <a:spcAft>
                <a:spcPct val="0"/>
              </a:spcAft>
              <a:buFont typeface="Arial" pitchFamily="34" charset="0"/>
              <a:buChar char="•"/>
            </a:pPr>
            <a:r>
              <a:rPr lang="en-US" sz="2400" dirty="0" smtClean="0">
                <a:latin typeface="Arial"/>
                <a:ea typeface="ヒラギノ角ゴ Pro W3" charset="-128"/>
                <a:cs typeface="Arial"/>
              </a:rPr>
              <a:t>Shows how to administer skills test (teacher says/does, student response, and error correction); and</a:t>
            </a:r>
          </a:p>
          <a:p>
            <a:pPr marL="342900" indent="-342900" defTabSz="457200" fontAlgn="base">
              <a:spcAft>
                <a:spcPct val="0"/>
              </a:spcAft>
              <a:buFont typeface="Arial" pitchFamily="34" charset="0"/>
              <a:buChar char="•"/>
            </a:pPr>
            <a:r>
              <a:rPr lang="en-US" sz="2400" dirty="0" smtClean="0">
                <a:latin typeface="Arial"/>
                <a:ea typeface="ヒラギノ角ゴ Pro W3" charset="-128"/>
                <a:cs typeface="Arial"/>
              </a:rPr>
              <a:t>Provides suggested criterion for moving forward </a:t>
            </a:r>
          </a:p>
          <a:p>
            <a:pPr defTabSz="457200" fontAlgn="base">
              <a:spcAft>
                <a:spcPct val="0"/>
              </a:spcAft>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sz="3600" dirty="0" smtClean="0">
                <a:latin typeface="Arial"/>
                <a:cs typeface="Arial"/>
              </a:rPr>
              <a:t>Instructional Resource Guide</a:t>
            </a:r>
            <a:endParaRPr lang="en-US" sz="3600" dirty="0">
              <a:latin typeface="Arial"/>
              <a:cs typeface="Arial"/>
            </a:endParaRPr>
          </a:p>
        </p:txBody>
      </p:sp>
      <p:sp>
        <p:nvSpPr>
          <p:cNvPr id="3" name="Content Placeholder 2"/>
          <p:cNvSpPr>
            <a:spLocks noGrp="1"/>
          </p:cNvSpPr>
          <p:nvPr>
            <p:ph sz="quarter" idx="1"/>
          </p:nvPr>
        </p:nvSpPr>
        <p:spPr/>
        <p:txBody>
          <a:bodyPr>
            <a:normAutofit/>
          </a:bodyPr>
          <a:lstStyle/>
          <a:p>
            <a:r>
              <a:rPr lang="en-US" dirty="0" smtClean="0">
                <a:latin typeface="Arial"/>
                <a:cs typeface="Arial"/>
              </a:rPr>
              <a:t>Provides overview of systematic instruction </a:t>
            </a:r>
          </a:p>
          <a:p>
            <a:r>
              <a:rPr lang="en-US" dirty="0" smtClean="0">
                <a:latin typeface="Arial"/>
                <a:cs typeface="Arial"/>
              </a:rPr>
              <a:t>Explains instructional strategies and faded prompts used in MASSIs and LASSIs</a:t>
            </a:r>
          </a:p>
          <a:p>
            <a:r>
              <a:rPr lang="en-US" dirty="0" smtClean="0">
                <a:latin typeface="Arial"/>
                <a:cs typeface="Arial"/>
              </a:rPr>
              <a:t>Contains troubleshooting Q&amp;A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panose="020B0604020202020204" pitchFamily="34" charset="0"/>
                <a:cs typeface="Arial" panose="020B0604020202020204" pitchFamily="34" charset="0"/>
              </a:rPr>
              <a:t>Professional Development</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800" dirty="0" smtClean="0">
                <a:latin typeface="Arial" panose="020B0604020202020204" pitchFamily="34" charset="0"/>
                <a:cs typeface="Arial" panose="020B0604020202020204" pitchFamily="34" charset="0"/>
              </a:rPr>
              <a:t>Communities of Practice in partner states received professional development about the curriculum and instructional resources via webinars that </a:t>
            </a:r>
            <a:r>
              <a:rPr lang="en-US" sz="2800" smtClean="0">
                <a:latin typeface="Arial" panose="020B0604020202020204" pitchFamily="34" charset="0"/>
                <a:cs typeface="Arial" panose="020B0604020202020204" pitchFamily="34" charset="0"/>
              </a:rPr>
              <a:t>are publicly </a:t>
            </a:r>
            <a:r>
              <a:rPr lang="en-US" sz="2800" dirty="0">
                <a:latin typeface="Arial" panose="020B0604020202020204" pitchFamily="34" charset="0"/>
                <a:cs typeface="Arial" panose="020B0604020202020204" pitchFamily="34" charset="0"/>
              </a:rPr>
              <a:t>available at </a:t>
            </a:r>
            <a:r>
              <a:rPr lang="en-US" sz="2800" dirty="0">
                <a:latin typeface="Arial" panose="020B0604020202020204" pitchFamily="34" charset="0"/>
                <a:cs typeface="Arial" panose="020B0604020202020204" pitchFamily="34" charset="0"/>
                <a:hlinkClick r:id="rId2"/>
              </a:rPr>
              <a:t>http://</a:t>
            </a:r>
            <a:r>
              <a:rPr lang="en-US" sz="2800" dirty="0" smtClean="0">
                <a:latin typeface="Arial" panose="020B0604020202020204" pitchFamily="34" charset="0"/>
                <a:cs typeface="Arial" panose="020B0604020202020204" pitchFamily="34" charset="0"/>
                <a:hlinkClick r:id="rId2"/>
              </a:rPr>
              <a:t>www.ncscpartners.org/resources-cop-presentations</a:t>
            </a:r>
            <a:endParaRPr lang="en-US" sz="2800" dirty="0" smtClean="0">
              <a:latin typeface="Arial" panose="020B0604020202020204" pitchFamily="34" charset="0"/>
              <a:cs typeface="Arial" panose="020B0604020202020204" pitchFamily="34" charset="0"/>
            </a:endParaRPr>
          </a:p>
          <a:p>
            <a:pPr marL="0" indent="0">
              <a:buNone/>
            </a:pP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States will also have access to interactive professional development modules</a:t>
            </a:r>
          </a:p>
          <a:p>
            <a:pPr marL="0" indent="0">
              <a:buNone/>
            </a:pPr>
            <a:endParaRPr lang="en-US" sz="28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03C66567-74E7-4850-97A2-95FE6932286A}" type="slidenum">
              <a:rPr lang="en-US" smtClean="0"/>
              <a:pPr>
                <a:defRPr/>
              </a:pPr>
              <a:t>42</a:t>
            </a:fld>
            <a:endParaRPr lang="en-US" dirty="0"/>
          </a:p>
        </p:txBody>
      </p:sp>
    </p:spTree>
    <p:extLst>
      <p:ext uri="{BB962C8B-B14F-4D97-AF65-F5344CB8AC3E}">
        <p14:creationId xmlns:p14="http://schemas.microsoft.com/office/powerpoint/2010/main" val="356098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Educator Response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09600" y="1619127"/>
            <a:ext cx="8153400" cy="5029200"/>
          </a:xfrm>
        </p:spPr>
        <p:txBody>
          <a:bodyPr>
            <a:normAutofit/>
          </a:bodyPr>
          <a:lstStyle/>
          <a:p>
            <a:pPr marL="0" indent="0">
              <a:buNone/>
            </a:pPr>
            <a:r>
              <a:rPr lang="en-US" sz="2800" dirty="0" smtClean="0">
                <a:latin typeface="Arial" panose="020B0604020202020204" pitchFamily="34" charset="0"/>
                <a:cs typeface="Arial" panose="020B0604020202020204" pitchFamily="34" charset="0"/>
              </a:rPr>
              <a:t>Sample quote:</a:t>
            </a:r>
          </a:p>
          <a:p>
            <a:pPr marL="0" indent="0">
              <a:buNone/>
            </a:pPr>
            <a:r>
              <a:rPr lang="en-US" sz="2800" dirty="0">
                <a:latin typeface="Arial" panose="020B0604020202020204" pitchFamily="34" charset="0"/>
                <a:cs typeface="Arial" panose="020B0604020202020204" pitchFamily="34" charset="0"/>
              </a:rPr>
              <a:t>“I have had the pleasure of observing several classrooms across the state of Indiana where NCSC materials are being implemented on a daily basis.  Wow!  The impact is powerful, students are responsive, and teachers are dedicated to increased academic </a:t>
            </a:r>
            <a:r>
              <a:rPr lang="en-US" sz="2800" dirty="0" smtClean="0">
                <a:latin typeface="Arial" panose="020B0604020202020204" pitchFamily="34" charset="0"/>
                <a:cs typeface="Arial" panose="020B0604020202020204" pitchFamily="34" charset="0"/>
              </a:rPr>
              <a:t>achievement.”</a:t>
            </a:r>
          </a:p>
          <a:p>
            <a:pPr marL="0" indent="0">
              <a:buNone/>
            </a:pPr>
            <a:r>
              <a:rPr lang="en-US" sz="2800" dirty="0" smtClean="0">
                <a:latin typeface="Arial" panose="020B0604020202020204" pitchFamily="34" charset="0"/>
                <a:cs typeface="Arial" panose="020B0604020202020204" pitchFamily="34" charset="0"/>
              </a:rPr>
              <a:t>Amy  </a:t>
            </a:r>
            <a:r>
              <a:rPr lang="en-US" sz="2800" dirty="0">
                <a:latin typeface="Arial" panose="020B0604020202020204" pitchFamily="34" charset="0"/>
                <a:cs typeface="Arial" panose="020B0604020202020204" pitchFamily="34" charset="0"/>
              </a:rPr>
              <a:t>Howie, Project </a:t>
            </a:r>
            <a:r>
              <a:rPr lang="en-US" sz="2800" dirty="0" smtClean="0">
                <a:latin typeface="Arial" panose="020B0604020202020204" pitchFamily="34" charset="0"/>
                <a:cs typeface="Arial" panose="020B0604020202020204" pitchFamily="34" charset="0"/>
              </a:rPr>
              <a:t>SUCCESS* Director</a:t>
            </a: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*Project </a:t>
            </a:r>
            <a:r>
              <a:rPr lang="en-US" sz="1800" dirty="0">
                <a:latin typeface="Arial" panose="020B0604020202020204" pitchFamily="34" charset="0"/>
                <a:cs typeface="Arial" panose="020B0604020202020204" pitchFamily="34" charset="0"/>
              </a:rPr>
              <a:t>SUCCESS is </a:t>
            </a:r>
            <a:r>
              <a:rPr lang="en-US" sz="1800" dirty="0" smtClean="0">
                <a:latin typeface="Arial" panose="020B0604020202020204" pitchFamily="34" charset="0"/>
                <a:cs typeface="Arial" panose="020B0604020202020204" pitchFamily="34" charset="0"/>
              </a:rPr>
              <a:t>an Indiana </a:t>
            </a:r>
            <a:r>
              <a:rPr lang="en-US" sz="1800" dirty="0">
                <a:latin typeface="Arial" panose="020B0604020202020204" pitchFamily="34" charset="0"/>
                <a:cs typeface="Arial" panose="020B0604020202020204" pitchFamily="34" charset="0"/>
              </a:rPr>
              <a:t>resource center that supports </a:t>
            </a:r>
            <a:r>
              <a:rPr lang="en-US" sz="1800" dirty="0" smtClean="0">
                <a:latin typeface="Arial" panose="020B0604020202020204" pitchFamily="34" charset="0"/>
                <a:cs typeface="Arial" panose="020B0604020202020204" pitchFamily="34" charset="0"/>
              </a:rPr>
              <a:t>high academic </a:t>
            </a:r>
            <a:r>
              <a:rPr lang="en-US" sz="1800" dirty="0">
                <a:latin typeface="Arial" panose="020B0604020202020204" pitchFamily="34" charset="0"/>
                <a:cs typeface="Arial" panose="020B0604020202020204" pitchFamily="34" charset="0"/>
              </a:rPr>
              <a:t>achievement for </a:t>
            </a:r>
            <a:r>
              <a:rPr lang="en-US" sz="1800" dirty="0" smtClean="0">
                <a:latin typeface="Arial" panose="020B0604020202020204" pitchFamily="34" charset="0"/>
                <a:cs typeface="Arial" panose="020B0604020202020204" pitchFamily="34" charset="0"/>
              </a:rPr>
              <a:t>students </a:t>
            </a:r>
            <a:r>
              <a:rPr lang="en-US" sz="1800" dirty="0">
                <a:latin typeface="Arial" panose="020B0604020202020204" pitchFamily="34" charset="0"/>
                <a:cs typeface="Arial" panose="020B0604020202020204" pitchFamily="34" charset="0"/>
              </a:rPr>
              <a:t>with disabilities.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525" y="609600"/>
            <a:ext cx="17684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706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sz="3600" dirty="0"/>
              <a:t>NCSC </a:t>
            </a:r>
            <a:r>
              <a:rPr lang="en-US" sz="3600" dirty="0" smtClean="0"/>
              <a:t>Wiki </a:t>
            </a:r>
            <a:br>
              <a:rPr lang="en-US" sz="3600" dirty="0" smtClean="0"/>
            </a:br>
            <a:r>
              <a:rPr lang="en-US" sz="3600" dirty="0" smtClean="0">
                <a:hlinkClick r:id="rId3"/>
              </a:rPr>
              <a:t>https</a:t>
            </a:r>
            <a:r>
              <a:rPr lang="en-US" sz="3600" dirty="0">
                <a:hlinkClick r:id="rId3"/>
              </a:rPr>
              <a:t>://</a:t>
            </a:r>
            <a:r>
              <a:rPr lang="en-US" sz="3600" dirty="0" smtClean="0">
                <a:hlinkClick r:id="rId3"/>
              </a:rPr>
              <a:t>wiki.ncscpartners.org</a:t>
            </a:r>
            <a:r>
              <a:rPr lang="en-US" sz="3600" dirty="0" smtClean="0"/>
              <a:t> </a:t>
            </a:r>
            <a:endParaRPr lang="en-US" sz="3600" dirty="0"/>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766888"/>
            <a:ext cx="8897920" cy="3960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FE3AF80-F8C3-4F5B-AAFC-715E6D176BA1}" type="slidenum">
              <a:rPr lang="en-US" smtClean="0"/>
              <a:t>44</a:t>
            </a:fld>
            <a:endParaRPr lang="en-US"/>
          </a:p>
        </p:txBody>
      </p:sp>
    </p:spTree>
    <p:extLst>
      <p:ext uri="{BB962C8B-B14F-4D97-AF65-F5344CB8AC3E}">
        <p14:creationId xmlns:p14="http://schemas.microsoft.com/office/powerpoint/2010/main" val="9751228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normAutofit fontScale="90000"/>
          </a:bodyPr>
          <a:lstStyle/>
          <a:p>
            <a:pPr algn="ctr"/>
            <a:r>
              <a:rPr lang="en-US" sz="4900" dirty="0" smtClean="0">
                <a:latin typeface="Arial" panose="020B0604020202020204" pitchFamily="34" charset="0"/>
                <a:cs typeface="Arial" panose="020B0604020202020204" pitchFamily="34" charset="0"/>
              </a:rPr>
              <a:t/>
            </a:r>
            <a:br>
              <a:rPr lang="en-US" sz="4900" dirty="0" smtClean="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
            </a:r>
            <a:br>
              <a:rPr lang="en-US" sz="4900" dirty="0">
                <a:latin typeface="Arial" panose="020B0604020202020204" pitchFamily="34" charset="0"/>
                <a:cs typeface="Arial" panose="020B0604020202020204" pitchFamily="34" charset="0"/>
              </a:rPr>
            </a:br>
            <a:r>
              <a:rPr lang="en-US" sz="4900" dirty="0" smtClean="0">
                <a:latin typeface="Arial" panose="020B0604020202020204" pitchFamily="34" charset="0"/>
                <a:cs typeface="Arial" panose="020B0604020202020204" pitchFamily="34" charset="0"/>
              </a:rPr>
              <a:t/>
            </a:r>
            <a:br>
              <a:rPr lang="en-US" sz="4900" dirty="0" smtClean="0">
                <a:latin typeface="Arial" panose="020B0604020202020204" pitchFamily="34" charset="0"/>
                <a:cs typeface="Arial" panose="020B0604020202020204" pitchFamily="34" charset="0"/>
              </a:rPr>
            </a:br>
            <a:r>
              <a:rPr lang="en-US" sz="4900" dirty="0" smtClean="0">
                <a:latin typeface="Arial" panose="020B0604020202020204" pitchFamily="34" charset="0"/>
                <a:cs typeface="Arial" panose="020B0604020202020204" pitchFamily="34" charset="0"/>
              </a:rPr>
              <a:t>Assessment</a:t>
            </a: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NCSC assessments are  </a:t>
            </a:r>
            <a:r>
              <a:rPr lang="en-US" sz="2400" dirty="0">
                <a:latin typeface="Arial" panose="020B0604020202020204" pitchFamily="34" charset="0"/>
                <a:cs typeface="Arial" panose="020B0604020202020204" pitchFamily="34" charset="0"/>
              </a:rPr>
              <a:t>in math and ELA, which includes both reading and writing, for grades 3-8 and 11</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2688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normAutofit/>
          </a:bodyPr>
          <a:lstStyle/>
          <a:p>
            <a:r>
              <a:rPr lang="en-US" sz="3600" dirty="0" smtClean="0">
                <a:latin typeface="Arial"/>
                <a:cs typeface="Arial"/>
              </a:rPr>
              <a:t>Format</a:t>
            </a:r>
          </a:p>
        </p:txBody>
      </p:sp>
      <p:sp>
        <p:nvSpPr>
          <p:cNvPr id="4" name="Slide Number Placeholder 3"/>
          <p:cNvSpPr>
            <a:spLocks noGrp="1"/>
          </p:cNvSpPr>
          <p:nvPr>
            <p:ph type="sldNum" sz="quarter" idx="4294967295"/>
          </p:nvPr>
        </p:nvSpPr>
        <p:spPr>
          <a:xfrm>
            <a:off x="8305800" y="5943600"/>
            <a:ext cx="533400" cy="244476"/>
          </a:xfrm>
          <a:prstGeom prst="rect">
            <a:avLst/>
          </a:prstGeom>
        </p:spPr>
        <p:txBody>
          <a:bodyPr>
            <a:normAutofit fontScale="92500" lnSpcReduction="10000"/>
          </a:bodyPr>
          <a:lstStyle/>
          <a:p>
            <a:pPr>
              <a:defRPr/>
            </a:pPr>
            <a:fld id="{2B50826B-E965-42CC-9AC2-9591825F3417}" type="slidenum">
              <a:rPr lang="en-US"/>
              <a:pPr>
                <a:defRPr/>
              </a:pPr>
              <a:t>46</a:t>
            </a:fld>
            <a:endParaRPr lang="en-US" dirty="0"/>
          </a:p>
        </p:txBody>
      </p:sp>
      <p:sp>
        <p:nvSpPr>
          <p:cNvPr id="3" name="Content Placeholder 2"/>
          <p:cNvSpPr>
            <a:spLocks noGrp="1"/>
          </p:cNvSpPr>
          <p:nvPr>
            <p:ph sz="quarter" idx="1"/>
          </p:nvPr>
        </p:nvSpPr>
        <p:spPr>
          <a:xfrm>
            <a:off x="612648" y="1600199"/>
            <a:ext cx="8153400" cy="5141913"/>
          </a:xfrm>
        </p:spPr>
        <p:txBody>
          <a:bodyPr rtlCol="0">
            <a:normAutofit fontScale="85000" lnSpcReduction="20000"/>
          </a:bodyPr>
          <a:lstStyle/>
          <a:p>
            <a:pPr>
              <a:defRPr/>
            </a:pPr>
            <a:r>
              <a:rPr lang="en-US" dirty="0" smtClean="0">
                <a:latin typeface="Arial"/>
                <a:cs typeface="Arial"/>
              </a:rPr>
              <a:t>Approximately </a:t>
            </a:r>
            <a:r>
              <a:rPr lang="en-US" dirty="0">
                <a:latin typeface="Arial"/>
                <a:cs typeface="Arial"/>
              </a:rPr>
              <a:t>30 items </a:t>
            </a:r>
            <a:r>
              <a:rPr lang="en-US" dirty="0" smtClean="0">
                <a:latin typeface="Arial"/>
                <a:cs typeface="Arial"/>
              </a:rPr>
              <a:t>for </a:t>
            </a:r>
            <a:r>
              <a:rPr lang="en-US" dirty="0">
                <a:latin typeface="Arial"/>
                <a:cs typeface="Arial"/>
              </a:rPr>
              <a:t>each </a:t>
            </a:r>
            <a:r>
              <a:rPr lang="en-US" dirty="0" smtClean="0">
                <a:latin typeface="Arial"/>
                <a:cs typeface="Arial"/>
              </a:rPr>
              <a:t>subject (1.5-2 hours over 2 month window)</a:t>
            </a:r>
          </a:p>
          <a:p>
            <a:pPr fontAlgn="auto">
              <a:spcAft>
                <a:spcPts val="0"/>
              </a:spcAft>
              <a:buFont typeface="Arial" pitchFamily="34" charset="0"/>
              <a:buChar char="•"/>
              <a:defRPr/>
            </a:pPr>
            <a:endParaRPr lang="en-US" dirty="0" smtClean="0">
              <a:latin typeface="Arial"/>
              <a:cs typeface="Arial"/>
            </a:endParaRPr>
          </a:p>
          <a:p>
            <a:pPr>
              <a:defRPr/>
            </a:pPr>
            <a:r>
              <a:rPr lang="en-US" dirty="0" smtClean="0">
                <a:latin typeface="Arial"/>
                <a:cs typeface="Arial"/>
              </a:rPr>
              <a:t>These </a:t>
            </a:r>
            <a:r>
              <a:rPr lang="en-US" dirty="0">
                <a:latin typeface="Arial"/>
                <a:cs typeface="Arial"/>
              </a:rPr>
              <a:t>30 items will cover approximately 10 </a:t>
            </a:r>
            <a:r>
              <a:rPr lang="en-US" dirty="0" smtClean="0">
                <a:latin typeface="Arial"/>
                <a:cs typeface="Arial"/>
              </a:rPr>
              <a:t>CCCs</a:t>
            </a:r>
          </a:p>
          <a:p>
            <a:pPr marL="0" indent="0" fontAlgn="auto">
              <a:spcAft>
                <a:spcPts val="0"/>
              </a:spcAft>
              <a:buNone/>
              <a:defRPr/>
            </a:pPr>
            <a:endParaRPr lang="en-US" dirty="0" smtClean="0">
              <a:latin typeface="Arial"/>
              <a:cs typeface="Arial"/>
            </a:endParaRPr>
          </a:p>
          <a:p>
            <a:pPr fontAlgn="auto">
              <a:spcAft>
                <a:spcPts val="0"/>
              </a:spcAft>
              <a:defRPr/>
            </a:pPr>
            <a:r>
              <a:rPr lang="en-US" dirty="0">
                <a:latin typeface="Arial"/>
                <a:cs typeface="Arial"/>
              </a:rPr>
              <a:t>Most of the assessment items ask the student to select the correct response (e.g. multiple choice</a:t>
            </a:r>
            <a:r>
              <a:rPr lang="en-US" dirty="0" smtClean="0">
                <a:latin typeface="Arial"/>
                <a:cs typeface="Arial"/>
              </a:rPr>
              <a:t>).</a:t>
            </a:r>
          </a:p>
          <a:p>
            <a:pPr marL="0" indent="0" fontAlgn="auto">
              <a:spcAft>
                <a:spcPts val="0"/>
              </a:spcAft>
              <a:buNone/>
              <a:defRPr/>
            </a:pPr>
            <a:r>
              <a:rPr lang="en-US" dirty="0" smtClean="0">
                <a:latin typeface="Arial"/>
                <a:cs typeface="Arial"/>
              </a:rPr>
              <a:t>  </a:t>
            </a:r>
          </a:p>
          <a:p>
            <a:pPr>
              <a:defRPr/>
            </a:pPr>
            <a:r>
              <a:rPr lang="en-US" dirty="0" smtClean="0">
                <a:latin typeface="Arial"/>
                <a:cs typeface="Arial"/>
              </a:rPr>
              <a:t>Some items will </a:t>
            </a:r>
            <a:r>
              <a:rPr lang="en-US" dirty="0">
                <a:latin typeface="Arial"/>
                <a:cs typeface="Arial"/>
              </a:rPr>
              <a:t>require the student to construct a </a:t>
            </a:r>
            <a:r>
              <a:rPr lang="en-US" dirty="0" smtClean="0">
                <a:latin typeface="Arial"/>
                <a:cs typeface="Arial"/>
              </a:rPr>
              <a:t>response (e.g. write a short answer or use an alternate way to respond e.g. picture symbols)</a:t>
            </a:r>
          </a:p>
          <a:p>
            <a:pPr marL="0" indent="0">
              <a:buNone/>
              <a:defRPr/>
            </a:pPr>
            <a:endParaRPr lang="en-US" dirty="0" smtClean="0">
              <a:latin typeface="Arial"/>
              <a:cs typeface="Arial"/>
            </a:endParaRPr>
          </a:p>
          <a:p>
            <a:pPr>
              <a:defRPr/>
            </a:pPr>
            <a:r>
              <a:rPr lang="en-US" dirty="0" smtClean="0">
                <a:latin typeface="Arial"/>
                <a:cs typeface="Arial"/>
              </a:rPr>
              <a:t>Assessment design is infused with UDL</a:t>
            </a:r>
            <a:endParaRPr lang="en-US" dirty="0">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991600" cy="1143000"/>
          </a:xfrm>
        </p:spPr>
        <p:txBody>
          <a:bodyPr rtlCol="0">
            <a:noAutofit/>
          </a:bodyPr>
          <a:lstStyle/>
          <a:p>
            <a:pPr fontAlgn="auto">
              <a:spcAft>
                <a:spcPts val="0"/>
              </a:spcAft>
              <a:defRPr/>
            </a:pPr>
            <a:r>
              <a:rPr lang="en-US" sz="3600" dirty="0" smtClean="0">
                <a:latin typeface="Arial"/>
                <a:cs typeface="Arial"/>
              </a:rPr>
              <a:t>Relationship of Items to Grade Level Content</a:t>
            </a:r>
            <a:endParaRPr lang="en-US" sz="3600" dirty="0">
              <a:latin typeface="Arial"/>
              <a:cs typeface="Arial"/>
            </a:endParaRPr>
          </a:p>
        </p:txBody>
      </p:sp>
      <p:sp>
        <p:nvSpPr>
          <p:cNvPr id="3" name="Content Placeholder 2"/>
          <p:cNvSpPr>
            <a:spLocks noGrp="1"/>
          </p:cNvSpPr>
          <p:nvPr>
            <p:ph idx="1"/>
          </p:nvPr>
        </p:nvSpPr>
        <p:spPr>
          <a:xfrm>
            <a:off x="304800" y="2133600"/>
            <a:ext cx="8229600" cy="4953000"/>
          </a:xfrm>
        </p:spPr>
        <p:txBody>
          <a:bodyPr rtlCol="0">
            <a:normAutofit/>
          </a:bodyPr>
          <a:lstStyle/>
          <a:p>
            <a:pPr fontAlgn="auto">
              <a:spcAft>
                <a:spcPts val="0"/>
              </a:spcAft>
              <a:buFont typeface="Arial" pitchFamily="34" charset="0"/>
              <a:buChar char="•"/>
              <a:defRPr/>
            </a:pPr>
            <a:r>
              <a:rPr lang="en-US" sz="2800" dirty="0" smtClean="0">
                <a:latin typeface="Arial"/>
                <a:cs typeface="Arial"/>
              </a:rPr>
              <a:t>About </a:t>
            </a:r>
            <a:r>
              <a:rPr lang="en-US" sz="2800" dirty="0">
                <a:latin typeface="Arial"/>
                <a:cs typeface="Arial"/>
              </a:rPr>
              <a:t>75</a:t>
            </a:r>
            <a:r>
              <a:rPr lang="en-US" sz="2800" dirty="0" smtClean="0">
                <a:latin typeface="Arial"/>
                <a:cs typeface="Arial"/>
              </a:rPr>
              <a:t>% of the assessment items </a:t>
            </a:r>
            <a:r>
              <a:rPr lang="en-US" sz="2800" dirty="0">
                <a:latin typeface="Arial"/>
                <a:cs typeface="Arial"/>
              </a:rPr>
              <a:t>are closely linked to the grade-level </a:t>
            </a:r>
            <a:r>
              <a:rPr lang="en-US" sz="2800" dirty="0" smtClean="0">
                <a:latin typeface="Arial"/>
                <a:cs typeface="Arial"/>
              </a:rPr>
              <a:t>content</a:t>
            </a:r>
          </a:p>
          <a:p>
            <a:pPr fontAlgn="auto">
              <a:spcAft>
                <a:spcPts val="0"/>
              </a:spcAft>
              <a:buFont typeface="Arial" pitchFamily="34" charset="0"/>
              <a:buChar char="•"/>
              <a:defRPr/>
            </a:pPr>
            <a:endParaRPr lang="en-US" sz="2800" dirty="0">
              <a:latin typeface="Arial"/>
              <a:cs typeface="Arial"/>
            </a:endParaRPr>
          </a:p>
          <a:p>
            <a:pPr fontAlgn="auto">
              <a:spcAft>
                <a:spcPts val="0"/>
              </a:spcAft>
              <a:buFont typeface="Arial" pitchFamily="34" charset="0"/>
              <a:buChar char="•"/>
              <a:defRPr/>
            </a:pPr>
            <a:r>
              <a:rPr lang="en-US" sz="2800" dirty="0" smtClean="0">
                <a:latin typeface="Arial"/>
                <a:cs typeface="Arial"/>
              </a:rPr>
              <a:t>About </a:t>
            </a:r>
            <a:r>
              <a:rPr lang="en-US" sz="2800" dirty="0">
                <a:latin typeface="Arial"/>
                <a:cs typeface="Arial"/>
              </a:rPr>
              <a:t>25</a:t>
            </a:r>
            <a:r>
              <a:rPr lang="en-US" sz="2800" dirty="0" smtClean="0">
                <a:latin typeface="Arial"/>
                <a:cs typeface="Arial"/>
              </a:rPr>
              <a:t>%  </a:t>
            </a:r>
            <a:r>
              <a:rPr lang="en-US" sz="2800" dirty="0">
                <a:latin typeface="Arial"/>
                <a:cs typeface="Arial"/>
              </a:rPr>
              <a:t>are a farther link to the grade-level </a:t>
            </a:r>
            <a:r>
              <a:rPr lang="en-US" sz="2800" dirty="0" smtClean="0">
                <a:latin typeface="Arial"/>
                <a:cs typeface="Arial"/>
              </a:rPr>
              <a:t>content to </a:t>
            </a:r>
            <a:r>
              <a:rPr lang="en-US" sz="2800" dirty="0">
                <a:latin typeface="Arial"/>
                <a:cs typeface="Arial"/>
              </a:rPr>
              <a:t>allow students who are just beginning to work with the academic content </a:t>
            </a:r>
            <a:r>
              <a:rPr lang="en-US" sz="2800" dirty="0" smtClean="0">
                <a:latin typeface="Arial"/>
                <a:cs typeface="Arial"/>
              </a:rPr>
              <a:t>show </a:t>
            </a:r>
            <a:r>
              <a:rPr lang="en-US" sz="2800" dirty="0">
                <a:latin typeface="Arial"/>
                <a:cs typeface="Arial"/>
              </a:rPr>
              <a:t>what they know and can </a:t>
            </a:r>
            <a:r>
              <a:rPr lang="en-US" sz="2800" dirty="0" smtClean="0">
                <a:latin typeface="Arial"/>
                <a:cs typeface="Arial"/>
              </a:rPr>
              <a:t>do.</a:t>
            </a:r>
          </a:p>
          <a:p>
            <a:pPr marL="0" indent="0" fontAlgn="auto">
              <a:spcAft>
                <a:spcPts val="0"/>
              </a:spcAft>
              <a:buNone/>
              <a:defRPr/>
            </a:pPr>
            <a:r>
              <a:rPr lang="en-US" sz="2800" dirty="0" smtClean="0">
                <a:latin typeface="Arial"/>
                <a:cs typeface="Arial"/>
              </a:rPr>
              <a:t> </a:t>
            </a:r>
            <a:endParaRPr lang="en-US" sz="2800" dirty="0">
              <a:latin typeface="Arial"/>
              <a:cs typeface="Aria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FF771E01-5046-40F6-A97B-5DEBBA39DA27}" type="slidenum">
              <a:rPr lang="en-US"/>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dirty="0" smtClean="0"/>
              <a:t>Technology</a:t>
            </a:r>
          </a:p>
        </p:txBody>
      </p:sp>
      <p:sp>
        <p:nvSpPr>
          <p:cNvPr id="143362" name="Content Placeholder 2"/>
          <p:cNvSpPr>
            <a:spLocks noGrp="1"/>
          </p:cNvSpPr>
          <p:nvPr>
            <p:ph idx="1"/>
          </p:nvPr>
        </p:nvSpPr>
        <p:spPr>
          <a:xfrm>
            <a:off x="457200" y="1295400"/>
            <a:ext cx="8229600" cy="5294313"/>
          </a:xfrm>
        </p:spPr>
        <p:txBody>
          <a:bodyPr/>
          <a:lstStyle/>
          <a:p>
            <a:r>
              <a:rPr lang="en-US" sz="2800" dirty="0" smtClean="0"/>
              <a:t>This will be an online testing program.</a:t>
            </a:r>
          </a:p>
          <a:p>
            <a:r>
              <a:rPr lang="en-US" sz="2800" dirty="0" smtClean="0"/>
              <a:t>Some students will use the online testing program directly on the computer. </a:t>
            </a:r>
          </a:p>
          <a:p>
            <a:r>
              <a:rPr lang="en-US" sz="2800" dirty="0" smtClean="0"/>
              <a:t>For other students, the teacher may print out testing materials  and enter student responses into the computer.</a:t>
            </a:r>
          </a:p>
          <a:p>
            <a:r>
              <a:rPr lang="en-US" sz="2800" dirty="0"/>
              <a:t>The assessment will </a:t>
            </a:r>
            <a:r>
              <a:rPr lang="en-US" sz="2800" dirty="0" smtClean="0"/>
              <a:t>have </a:t>
            </a:r>
            <a:r>
              <a:rPr lang="en-US" sz="2800" dirty="0"/>
              <a:t>built-in supports to provide students with the opportunity to respond </a:t>
            </a:r>
            <a:r>
              <a:rPr lang="en-US" sz="2800" dirty="0" smtClean="0"/>
              <a:t>independently </a:t>
            </a:r>
          </a:p>
          <a:p>
            <a:pPr marL="0" indent="0">
              <a:buNone/>
            </a:pPr>
            <a:endParaRPr lang="en-US" dirty="0" smtClean="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2429E220-016E-49CA-83CB-F409C22808BC}" type="slidenum">
              <a:rPr lang="en-US"/>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r>
              <a:rPr lang="en-US" dirty="0" smtClean="0"/>
              <a:t>Exceptional Circumstances</a:t>
            </a:r>
          </a:p>
        </p:txBody>
      </p:sp>
      <p:sp>
        <p:nvSpPr>
          <p:cNvPr id="147458" name="Content Placeholder 2"/>
          <p:cNvSpPr>
            <a:spLocks noGrp="1"/>
          </p:cNvSpPr>
          <p:nvPr>
            <p:ph idx="1"/>
          </p:nvPr>
        </p:nvSpPr>
        <p:spPr>
          <a:xfrm>
            <a:off x="381000" y="1447800"/>
            <a:ext cx="8229600" cy="4913313"/>
          </a:xfrm>
        </p:spPr>
        <p:txBody>
          <a:bodyPr/>
          <a:lstStyle/>
          <a:p>
            <a:r>
              <a:rPr lang="en-US" sz="2800" dirty="0" smtClean="0"/>
              <a:t>There will be policies and criteria for dealing with rare situations where it may not be appropriate to administer or continue an assessment</a:t>
            </a:r>
            <a:endParaRPr lang="en-US" sz="2800" dirty="0"/>
          </a:p>
          <a:p>
            <a:r>
              <a:rPr lang="en-US" sz="2800" dirty="0"/>
              <a:t>When these policies are used there will be requirements for data collection in order to flag the need for interventions to address unmet instructional needs (e.g., related services or instructional supports)</a:t>
            </a:r>
            <a:endParaRPr lang="en-US" dirty="0" smtClean="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0EBD8FEC-70FC-401D-B6BA-E348003CF1B8}" type="slidenum">
              <a:rPr lang="en-US"/>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7924800" cy="646331"/>
          </a:xfrm>
          <a:prstGeom prst="rect">
            <a:avLst/>
          </a:prstGeom>
          <a:noFill/>
        </p:spPr>
        <p:txBody>
          <a:bodyPr wrap="square" rtlCol="0">
            <a:spAutoFit/>
          </a:bodyPr>
          <a:lstStyle/>
          <a:p>
            <a:pPr algn="ctr"/>
            <a:r>
              <a:rPr lang="en-US" sz="3600" b="1" dirty="0" smtClean="0">
                <a:solidFill>
                  <a:srgbClr val="0070C0"/>
                </a:solidFill>
                <a:latin typeface="Arial" panose="020B0604020202020204" pitchFamily="34" charset="0"/>
                <a:cs typeface="Arial" panose="020B0604020202020204" pitchFamily="34" charset="0"/>
              </a:rPr>
              <a:t>NCSC Partner States</a:t>
            </a:r>
            <a:endParaRPr lang="en-US" sz="3600" b="1" dirty="0">
              <a:solidFill>
                <a:srgbClr val="0070C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5569A127-EE50-4B55-ACB4-00C310015FBB}" type="slidenum">
              <a:rPr lang="en-US" smtClean="0"/>
              <a:t>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66800"/>
            <a:ext cx="6515100" cy="523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776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71800"/>
            <a:ext cx="8229600" cy="1143000"/>
          </a:xfrm>
        </p:spPr>
        <p:txBody>
          <a:bodyPr>
            <a:noAutofit/>
          </a:bodyPr>
          <a:lstStyle/>
          <a:p>
            <a:pPr algn="ctr"/>
            <a:r>
              <a:rPr lang="en-US" dirty="0">
                <a:latin typeface="Arial" panose="020B0604020202020204" pitchFamily="34" charset="0"/>
                <a:cs typeface="Arial" panose="020B0604020202020204" pitchFamily="34" charset="0"/>
              </a:rPr>
              <a:t>Parent Documents</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371600"/>
            <a:ext cx="7696200" cy="4754563"/>
          </a:xfrm>
        </p:spPr>
        <p:txBody>
          <a:bodyPr/>
          <a:lstStyle/>
          <a:p>
            <a:pPr marL="0" indent="0">
              <a:buNone/>
            </a:pPr>
            <a:endParaRPr lang="en-US" dirty="0" smtClean="0">
              <a:latin typeface="Arial" panose="020B0604020202020204" pitchFamily="34" charset="0"/>
              <a:cs typeface="Arial" panose="020B0604020202020204" pitchFamily="34" charset="0"/>
              <a:hlinkClick r:id="rId2"/>
            </a:endParaRPr>
          </a:p>
          <a:p>
            <a:pPr marL="0" indent="0">
              <a:buNone/>
            </a:pPr>
            <a:r>
              <a:rPr lang="en-US" dirty="0">
                <a:latin typeface="Arial" panose="020B0604020202020204" pitchFamily="34" charset="0"/>
                <a:cs typeface="Arial" panose="020B0604020202020204" pitchFamily="34" charset="0"/>
                <a:hlinkClick r:id="rId2"/>
              </a:rPr>
              <a:t> </a:t>
            </a:r>
          </a:p>
          <a:p>
            <a:pPr marL="0" indent="0">
              <a:buNone/>
            </a:pPr>
            <a:endParaRPr lang="en-US" dirty="0" smtClean="0">
              <a:latin typeface="Arial" panose="020B0604020202020204" pitchFamily="34" charset="0"/>
              <a:cs typeface="Arial" panose="020B0604020202020204" pitchFamily="34" charset="0"/>
              <a:hlinkClick r:id="rId2"/>
            </a:endParaRPr>
          </a:p>
          <a:p>
            <a:pPr marL="0" indent="0">
              <a:buNone/>
            </a:pPr>
            <a:endParaRPr lang="en-US" dirty="0">
              <a:latin typeface="Arial" panose="020B0604020202020204" pitchFamily="34" charset="0"/>
              <a:cs typeface="Arial" panose="020B0604020202020204" pitchFamily="34" charset="0"/>
              <a:hlinkClick r:id="rId2"/>
            </a:endParaRPr>
          </a:p>
          <a:p>
            <a:pPr marL="0" indent="0">
              <a:buNone/>
            </a:pPr>
            <a:endParaRPr lang="en-US" dirty="0">
              <a:latin typeface="Arial" panose="020B0604020202020204" pitchFamily="34" charset="0"/>
              <a:cs typeface="Arial" panose="020B0604020202020204" pitchFamily="34" charset="0"/>
              <a:hlinkClick r:id="rId2"/>
            </a:endParaRPr>
          </a:p>
          <a:p>
            <a:pPr marL="0" indent="0">
              <a:buNone/>
            </a:pPr>
            <a:endParaRPr lang="en-US" dirty="0">
              <a:latin typeface="Arial" panose="020B0604020202020204" pitchFamily="34" charset="0"/>
              <a:cs typeface="Arial" panose="020B0604020202020204" pitchFamily="34" charset="0"/>
              <a:hlinkClick r:id="rId2"/>
            </a:endParaRPr>
          </a:p>
        </p:txBody>
      </p:sp>
    </p:spTree>
    <p:extLst>
      <p:ext uri="{BB962C8B-B14F-4D97-AF65-F5344CB8AC3E}">
        <p14:creationId xmlns:p14="http://schemas.microsoft.com/office/powerpoint/2010/main" val="4007769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Documents Process</a:t>
            </a:r>
            <a:endParaRPr lang="en-US" dirty="0"/>
          </a:p>
        </p:txBody>
      </p:sp>
      <p:sp>
        <p:nvSpPr>
          <p:cNvPr id="3" name="Content Placeholder 2"/>
          <p:cNvSpPr>
            <a:spLocks noGrp="1"/>
          </p:cNvSpPr>
          <p:nvPr>
            <p:ph idx="1"/>
          </p:nvPr>
        </p:nvSpPr>
        <p:spPr/>
        <p:txBody>
          <a:bodyPr/>
          <a:lstStyle/>
          <a:p>
            <a:r>
              <a:rPr lang="en-US" dirty="0" smtClean="0"/>
              <a:t>Designed for parents, but </a:t>
            </a:r>
            <a:r>
              <a:rPr lang="en-US" dirty="0"/>
              <a:t>also to help educators discuss assessment and instruction with parents of students with significant cognitive </a:t>
            </a:r>
            <a:r>
              <a:rPr lang="en-US" dirty="0" smtClean="0"/>
              <a:t>disabilities</a:t>
            </a:r>
          </a:p>
          <a:p>
            <a:endParaRPr lang="en-US" dirty="0" smtClean="0"/>
          </a:p>
          <a:p>
            <a:r>
              <a:rPr lang="en-US" dirty="0" smtClean="0"/>
              <a:t>Developed with assistance of a State Advisory Group and a Parent Advisory Group</a:t>
            </a:r>
            <a:endParaRPr lang="en-US" dirty="0"/>
          </a:p>
        </p:txBody>
      </p:sp>
    </p:spTree>
    <p:extLst>
      <p:ext uri="{BB962C8B-B14F-4D97-AF65-F5344CB8AC3E}">
        <p14:creationId xmlns:p14="http://schemas.microsoft.com/office/powerpoint/2010/main" val="1196462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Autofit/>
          </a:bodyPr>
          <a:lstStyle/>
          <a:p>
            <a:pPr algn="ctr"/>
            <a:r>
              <a:rPr lang="en-US" sz="3200" dirty="0" smtClean="0">
                <a:latin typeface="Arial" panose="020B0604020202020204" pitchFamily="34" charset="0"/>
                <a:cs typeface="Arial" panose="020B0604020202020204" pitchFamily="34" charset="0"/>
              </a:rPr>
              <a:t>Parent Resources as of June 2014 (more to come) </a:t>
            </a:r>
            <a:r>
              <a:rPr lang="en-US" sz="2400" dirty="0" smtClean="0">
                <a:latin typeface="Arial" panose="020B0604020202020204" pitchFamily="34" charset="0"/>
                <a:cs typeface="Arial" panose="020B0604020202020204" pitchFamily="34" charset="0"/>
                <a:hlinkClick r:id="rId3"/>
              </a:rPr>
              <a:t>http</a:t>
            </a:r>
            <a:r>
              <a:rPr lang="en-US" sz="2400" dirty="0">
                <a:latin typeface="Arial" panose="020B0604020202020204" pitchFamily="34" charset="0"/>
                <a:cs typeface="Arial" panose="020B0604020202020204" pitchFamily="34" charset="0"/>
                <a:hlinkClick r:id="rId3"/>
              </a:rPr>
              <a:t>://</a:t>
            </a:r>
            <a:r>
              <a:rPr lang="en-US" sz="2400" dirty="0" smtClean="0">
                <a:latin typeface="Arial" panose="020B0604020202020204" pitchFamily="34" charset="0"/>
                <a:cs typeface="Arial" panose="020B0604020202020204" pitchFamily="34" charset="0"/>
                <a:hlinkClick r:id="rId3"/>
              </a:rPr>
              <a:t>www.ncscpartners.org/resources</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524000"/>
            <a:ext cx="8763000" cy="5867400"/>
          </a:xfrm>
        </p:spPr>
        <p:txBody>
          <a:bodyPr>
            <a:noAutofit/>
          </a:bodyPr>
          <a:lstStyle/>
          <a:p>
            <a:r>
              <a:rPr lang="en-US" sz="2000" dirty="0" smtClean="0">
                <a:latin typeface="Arial" panose="020B0604020202020204" pitchFamily="34" charset="0"/>
                <a:cs typeface="Arial" panose="020B0604020202020204" pitchFamily="34" charset="0"/>
              </a:rPr>
              <a:t>NCSC Project </a:t>
            </a:r>
            <a:r>
              <a:rPr lang="en-US" sz="2000" dirty="0">
                <a:latin typeface="Arial" panose="020B0604020202020204" pitchFamily="34" charset="0"/>
                <a:cs typeface="Arial" panose="020B0604020202020204" pitchFamily="34" charset="0"/>
              </a:rPr>
              <a:t>Description</a:t>
            </a:r>
          </a:p>
          <a:p>
            <a:r>
              <a:rPr lang="en-US" sz="2000" dirty="0" smtClean="0">
                <a:latin typeface="Arial" panose="020B0604020202020204" pitchFamily="34" charset="0"/>
                <a:cs typeface="Arial" panose="020B0604020202020204" pitchFamily="34" charset="0"/>
              </a:rPr>
              <a:t>NCSC </a:t>
            </a:r>
            <a:r>
              <a:rPr lang="en-US" sz="2000" dirty="0">
                <a:latin typeface="Arial" panose="020B0604020202020204" pitchFamily="34" charset="0"/>
                <a:cs typeface="Arial" panose="020B0604020202020204" pitchFamily="34" charset="0"/>
              </a:rPr>
              <a:t>Project Description One </a:t>
            </a:r>
            <a:r>
              <a:rPr lang="en-US" sz="2000" dirty="0" smtClean="0">
                <a:latin typeface="Arial" panose="020B0604020202020204" pitchFamily="34" charset="0"/>
                <a:cs typeface="Arial" panose="020B0604020202020204" pitchFamily="34" charset="0"/>
              </a:rPr>
              <a:t>Page</a:t>
            </a:r>
          </a:p>
          <a:p>
            <a:r>
              <a:rPr lang="en-US" sz="2000" dirty="0">
                <a:latin typeface="Arial" panose="020B0604020202020204" pitchFamily="34" charset="0"/>
                <a:cs typeface="Arial" panose="020B0604020202020204" pitchFamily="34" charset="0"/>
              </a:rPr>
              <a:t>NCSC Diagram and Explanation </a:t>
            </a:r>
          </a:p>
          <a:p>
            <a:r>
              <a:rPr lang="en-US" sz="2000" dirty="0">
                <a:latin typeface="Arial" panose="020B0604020202020204" pitchFamily="34" charset="0"/>
                <a:cs typeface="Arial" panose="020B0604020202020204" pitchFamily="34" charset="0"/>
              </a:rPr>
              <a:t>NCSC Model of Curriculum Instruction and Assessment </a:t>
            </a:r>
          </a:p>
          <a:p>
            <a:r>
              <a:rPr lang="en-US" sz="2000" dirty="0">
                <a:latin typeface="Arial" panose="020B0604020202020204" pitchFamily="34" charset="0"/>
                <a:cs typeface="Arial" panose="020B0604020202020204" pitchFamily="34" charset="0"/>
              </a:rPr>
              <a:t>NCSC Alternate Assessment FAQs </a:t>
            </a:r>
          </a:p>
          <a:p>
            <a:r>
              <a:rPr lang="en-US" sz="2000" dirty="0" smtClean="0">
                <a:latin typeface="Arial" panose="020B0604020202020204" pitchFamily="34" charset="0"/>
                <a:cs typeface="Arial" panose="020B0604020202020204" pitchFamily="34" charset="0"/>
              </a:rPr>
              <a:t>NCSC Commonly Asked Parent Questions</a:t>
            </a:r>
          </a:p>
          <a:p>
            <a:r>
              <a:rPr lang="en-US" sz="2000" dirty="0" smtClean="0">
                <a:latin typeface="Arial" panose="020B0604020202020204" pitchFamily="34" charset="0"/>
                <a:cs typeface="Arial" panose="020B0604020202020204" pitchFamily="34" charset="0"/>
              </a:rPr>
              <a:t>NCSC IEP Team Guidance For Participation in AA-AAS</a:t>
            </a:r>
          </a:p>
          <a:p>
            <a:r>
              <a:rPr lang="en-US" sz="2000" dirty="0">
                <a:latin typeface="Arial" panose="020B0604020202020204" pitchFamily="34" charset="0"/>
                <a:cs typeface="Arial" panose="020B0604020202020204" pitchFamily="34" charset="0"/>
              </a:rPr>
              <a:t>NCSC College and Career Readiness </a:t>
            </a:r>
          </a:p>
          <a:p>
            <a:r>
              <a:rPr lang="en-US" sz="2000" dirty="0">
                <a:latin typeface="Arial" panose="020B0604020202020204" pitchFamily="34" charset="0"/>
                <a:cs typeface="Arial" panose="020B0604020202020204" pitchFamily="34" charset="0"/>
              </a:rPr>
              <a:t>NCSC College Career Ready (CCR) Policy Paper Summary </a:t>
            </a:r>
          </a:p>
          <a:p>
            <a:r>
              <a:rPr lang="en-US" sz="2000" dirty="0">
                <a:latin typeface="Arial" panose="020B0604020202020204" pitchFamily="34" charset="0"/>
                <a:cs typeface="Arial" panose="020B0604020202020204" pitchFamily="34" charset="0"/>
              </a:rPr>
              <a:t>NCSC Communicative Competence </a:t>
            </a:r>
          </a:p>
          <a:p>
            <a:r>
              <a:rPr lang="en-US" sz="2000" dirty="0" smtClean="0">
                <a:latin typeface="Arial" panose="020B0604020202020204" pitchFamily="34" charset="0"/>
                <a:cs typeface="Arial" panose="020B0604020202020204" pitchFamily="34" charset="0"/>
              </a:rPr>
              <a:t>NCSC </a:t>
            </a:r>
            <a:r>
              <a:rPr lang="en-US" sz="2000" dirty="0">
                <a:latin typeface="Arial" panose="020B0604020202020204" pitchFamily="34" charset="0"/>
                <a:cs typeface="Arial" panose="020B0604020202020204" pitchFamily="34" charset="0"/>
              </a:rPr>
              <a:t>Newsletter and Website Information for Parents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NCSC Discussion Points with Research </a:t>
            </a: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 There are also PowerPoints on the main topics</a:t>
            </a:r>
          </a:p>
          <a:p>
            <a:pPr marL="0" indent="0">
              <a:buNone/>
            </a:pPr>
            <a:r>
              <a:rPr lang="en-US" sz="2000" dirty="0" smtClean="0">
                <a:latin typeface="Arial" panose="020B0604020202020204" pitchFamily="34" charset="0"/>
                <a:cs typeface="Arial" panose="020B0604020202020204" pitchFamily="34" charset="0"/>
              </a:rPr>
              <a:t>* as </a:t>
            </a:r>
            <a:r>
              <a:rPr lang="en-US" sz="2000" dirty="0">
                <a:latin typeface="Arial" panose="020B0604020202020204" pitchFamily="34" charset="0"/>
                <a:cs typeface="Arial" panose="020B0604020202020204" pitchFamily="34" charset="0"/>
              </a:rPr>
              <a:t>of March 2014</a:t>
            </a:r>
            <a:br>
              <a:rPr lang="en-US" sz="2000" dirty="0">
                <a:latin typeface="Arial" panose="020B0604020202020204" pitchFamily="34" charset="0"/>
                <a:cs typeface="Arial" panose="020B0604020202020204" pitchFamily="34" charset="0"/>
              </a:rPr>
            </a:b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272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00150"/>
            <a:ext cx="8686800" cy="5734050"/>
          </a:xfrm>
        </p:spPr>
        <p:txBody>
          <a:bodyPr rtlCol="0">
            <a:noAutofit/>
          </a:bodyPr>
          <a:lstStyle/>
          <a:p>
            <a:pPr fontAlgn="auto">
              <a:spcAft>
                <a:spcPts val="0"/>
              </a:spcAft>
              <a:buFont typeface="Arial" pitchFamily="34" charset="0"/>
              <a:buChar char="•"/>
              <a:defRPr/>
            </a:pPr>
            <a:r>
              <a:rPr lang="en-US" sz="2600" dirty="0" smtClean="0">
                <a:cs typeface="Arial" pitchFamily="34" charset="0"/>
              </a:rPr>
              <a:t>Define what students are expected to know and do for each grade level in math and English language arts (ELA)</a:t>
            </a:r>
          </a:p>
          <a:p>
            <a:pPr fontAlgn="auto">
              <a:spcAft>
                <a:spcPts val="0"/>
              </a:spcAft>
              <a:buFont typeface="Arial" pitchFamily="34" charset="0"/>
              <a:buChar char="•"/>
              <a:defRPr/>
            </a:pPr>
            <a:r>
              <a:rPr lang="en-US" sz="2600" dirty="0" smtClean="0">
                <a:cs typeface="Arial" pitchFamily="34" charset="0"/>
              </a:rPr>
              <a:t>Focus </a:t>
            </a:r>
            <a:r>
              <a:rPr lang="en-US" sz="2600" dirty="0">
                <a:cs typeface="Arial" pitchFamily="34" charset="0"/>
              </a:rPr>
              <a:t>on what is most essential, </a:t>
            </a:r>
            <a:r>
              <a:rPr lang="en-US" sz="2600" dirty="0" smtClean="0">
                <a:cs typeface="Arial" pitchFamily="34" charset="0"/>
              </a:rPr>
              <a:t>not all </a:t>
            </a:r>
            <a:r>
              <a:rPr lang="en-US" sz="2600" dirty="0">
                <a:cs typeface="Arial" pitchFamily="34" charset="0"/>
              </a:rPr>
              <a:t>that can or should be taught </a:t>
            </a:r>
            <a:r>
              <a:rPr lang="en-US" sz="2600" dirty="0" smtClean="0">
                <a:cs typeface="Arial" pitchFamily="34" charset="0"/>
              </a:rPr>
              <a:t>or “</a:t>
            </a:r>
            <a:r>
              <a:rPr lang="en-US" sz="2600" dirty="0">
                <a:cs typeface="Arial" pitchFamily="34" charset="0"/>
              </a:rPr>
              <a:t>how” to teach</a:t>
            </a:r>
            <a:endParaRPr lang="en-US" sz="2600" dirty="0" smtClean="0">
              <a:cs typeface="Arial" pitchFamily="34" charset="0"/>
            </a:endParaRPr>
          </a:p>
          <a:p>
            <a:pPr fontAlgn="auto">
              <a:spcAft>
                <a:spcPts val="0"/>
              </a:spcAft>
              <a:buFont typeface="Arial" pitchFamily="34" charset="0"/>
              <a:buChar char="•"/>
              <a:defRPr/>
            </a:pPr>
            <a:r>
              <a:rPr lang="en-US" sz="2600" dirty="0" smtClean="0">
                <a:cs typeface="Arial" pitchFamily="34" charset="0"/>
              </a:rPr>
              <a:t>Are linked to expectations for college and career success</a:t>
            </a:r>
          </a:p>
          <a:p>
            <a:pPr fontAlgn="auto">
              <a:spcAft>
                <a:spcPts val="0"/>
              </a:spcAft>
              <a:buFont typeface="Arial" pitchFamily="34" charset="0"/>
              <a:buChar char="•"/>
              <a:defRPr/>
            </a:pPr>
            <a:r>
              <a:rPr lang="en-US" sz="2600" dirty="0" smtClean="0">
                <a:cs typeface="Arial" pitchFamily="34" charset="0"/>
              </a:rPr>
              <a:t>Most states have adopted the CCSS and must provide instruction and assessments for ALL students based on these standards. </a:t>
            </a:r>
          </a:p>
          <a:p>
            <a:pPr fontAlgn="auto">
              <a:spcAft>
                <a:spcPts val="0"/>
              </a:spcAft>
              <a:buFont typeface="Arial" pitchFamily="34" charset="0"/>
              <a:buChar char="•"/>
              <a:defRPr/>
            </a:pPr>
            <a:r>
              <a:rPr lang="en-US" sz="2600" dirty="0" smtClean="0">
                <a:cs typeface="Arial" pitchFamily="34" charset="0"/>
              </a:rPr>
              <a:t>The other states have similar college and career ready standards and related assessments</a:t>
            </a:r>
          </a:p>
          <a:p>
            <a:pPr fontAlgn="auto">
              <a:spcAft>
                <a:spcPts val="0"/>
              </a:spcAft>
              <a:buFont typeface="Arial" pitchFamily="34" charset="0"/>
              <a:buChar char="•"/>
              <a:defRPr/>
            </a:pPr>
            <a:endParaRPr lang="en-US" sz="2800" dirty="0" smtClean="0"/>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fontAlgn="auto">
              <a:spcAft>
                <a:spcPts val="0"/>
              </a:spcAft>
              <a:buFont typeface="Arial" pitchFamily="34" charset="0"/>
              <a:buNone/>
              <a:defRPr/>
            </a:pPr>
            <a:endParaRPr lang="en-US" sz="2800" dirty="0" smtClean="0"/>
          </a:p>
          <a:p>
            <a:pPr fontAlgn="auto">
              <a:spcAft>
                <a:spcPts val="0"/>
              </a:spcAft>
              <a:buFont typeface="Arial" pitchFamily="34" charset="0"/>
              <a:buNone/>
              <a:defRPr/>
            </a:pPr>
            <a:endParaRPr lang="en-US" sz="2800" dirty="0" smtClean="0">
              <a:hlinkClick r:id="rId3"/>
            </a:endParaRPr>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3FCE4CC6-082E-42BB-96BA-B0E88029B65F}" type="slidenum">
              <a:rPr lang="en-US"/>
              <a:pPr>
                <a:defRPr/>
              </a:pPr>
              <a:t>6</a:t>
            </a:fld>
            <a:endParaRPr lang="en-US" dirty="0"/>
          </a:p>
        </p:txBody>
      </p:sp>
      <p:sp>
        <p:nvSpPr>
          <p:cNvPr id="54274" name="TextBox 4"/>
          <p:cNvSpPr txBox="1">
            <a:spLocks noChangeArrowheads="1"/>
          </p:cNvSpPr>
          <p:nvPr/>
        </p:nvSpPr>
        <p:spPr bwMode="auto">
          <a:xfrm>
            <a:off x="457200" y="381000"/>
            <a:ext cx="7010400" cy="369888"/>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54277" name="TextBox 3"/>
          <p:cNvSpPr txBox="1">
            <a:spLocks noChangeArrowheads="1"/>
          </p:cNvSpPr>
          <p:nvPr/>
        </p:nvSpPr>
        <p:spPr bwMode="auto">
          <a:xfrm>
            <a:off x="457200" y="434847"/>
            <a:ext cx="7283450" cy="646112"/>
          </a:xfrm>
          <a:prstGeom prst="rect">
            <a:avLst/>
          </a:prstGeom>
          <a:noFill/>
          <a:ln w="9525">
            <a:noFill/>
            <a:miter lim="800000"/>
            <a:headEnd/>
            <a:tailEnd/>
          </a:ln>
        </p:spPr>
        <p:txBody>
          <a:bodyPr>
            <a:spAutoFit/>
          </a:bodyPr>
          <a:lstStyle/>
          <a:p>
            <a:r>
              <a:rPr lang="en-US" sz="3600" b="1" dirty="0">
                <a:solidFill>
                  <a:schemeClr val="accent1"/>
                </a:solidFill>
                <a:latin typeface="Calibri" pitchFamily="34" charset="0"/>
              </a:rPr>
              <a:t>Common Core State Standards (CCSS)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panose="020B0604020202020204" pitchFamily="34" charset="0"/>
                <a:cs typeface="Arial" panose="020B0604020202020204" pitchFamily="34" charset="0"/>
              </a:rPr>
              <a:t>NCSC’s Value in States Without CCSS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295400"/>
            <a:ext cx="8839200" cy="5410200"/>
          </a:xfrm>
        </p:spPr>
        <p:txBody>
          <a:bodyPr>
            <a:normAutofit lnSpcReduction="10000"/>
          </a:bodyPr>
          <a:lstStyle/>
          <a:p>
            <a:r>
              <a:rPr lang="en-US" sz="2600" dirty="0" smtClean="0">
                <a:latin typeface="Arial" panose="020B0604020202020204" pitchFamily="34" charset="0"/>
                <a:cs typeface="Arial" panose="020B0604020202020204" pitchFamily="34" charset="0"/>
              </a:rPr>
              <a:t>The main focus of any set of academic  standards addresses similar content in math and ELA (e.g. equations, elements of fiction)</a:t>
            </a:r>
          </a:p>
          <a:p>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NCSC resources are not meant to “be” the curriculum – they </a:t>
            </a:r>
            <a:r>
              <a:rPr lang="en-US" sz="2600" dirty="0" smtClean="0">
                <a:latin typeface="Arial" panose="020B0604020202020204" pitchFamily="34" charset="0"/>
                <a:cs typeface="Arial" panose="020B0604020202020204" pitchFamily="34" charset="0"/>
              </a:rPr>
              <a:t>are  models of curriculum and instructional resources that happen to be based on the CCSS</a:t>
            </a:r>
          </a:p>
          <a:p>
            <a:r>
              <a:rPr lang="en-US" sz="2600" dirty="0" smtClean="0">
                <a:latin typeface="Arial" panose="020B0604020202020204" pitchFamily="34" charset="0"/>
                <a:cs typeface="Arial" panose="020B0604020202020204" pitchFamily="34" charset="0"/>
              </a:rPr>
              <a:t>These models also demonstrate </a:t>
            </a:r>
            <a:r>
              <a:rPr lang="en-US" sz="2600" dirty="0">
                <a:latin typeface="Arial" panose="020B0604020202020204" pitchFamily="34" charset="0"/>
                <a:cs typeface="Arial" panose="020B0604020202020204" pitchFamily="34" charset="0"/>
              </a:rPr>
              <a:t>how to develop </a:t>
            </a:r>
            <a:r>
              <a:rPr lang="en-US" sz="2600" dirty="0" smtClean="0">
                <a:latin typeface="Arial" panose="020B0604020202020204" pitchFamily="34" charset="0"/>
                <a:cs typeface="Arial" panose="020B0604020202020204" pitchFamily="34" charset="0"/>
              </a:rPr>
              <a:t>curriculum and instructional resources based </a:t>
            </a:r>
            <a:r>
              <a:rPr lang="en-US" sz="2600" dirty="0">
                <a:latin typeface="Arial" panose="020B0604020202020204" pitchFamily="34" charset="0"/>
                <a:cs typeface="Arial" panose="020B0604020202020204" pitchFamily="34" charset="0"/>
              </a:rPr>
              <a:t>on whatever standards </a:t>
            </a:r>
            <a:r>
              <a:rPr lang="en-US" sz="2600" dirty="0" smtClean="0">
                <a:latin typeface="Arial" panose="020B0604020202020204" pitchFamily="34" charset="0"/>
                <a:cs typeface="Arial" panose="020B0604020202020204" pitchFamily="34" charset="0"/>
              </a:rPr>
              <a:t>a state is using</a:t>
            </a:r>
            <a:endParaRPr lang="en-US" sz="2600" dirty="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The richness of the NCSC resources for students with significant cognitive disabilities and their usefulness for professional development are valuable in any state</a:t>
            </a:r>
          </a:p>
          <a:p>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458200" y="6390205"/>
            <a:ext cx="533400" cy="244475"/>
          </a:xfrm>
        </p:spPr>
        <p:txBody>
          <a:bodyPr>
            <a:normAutofit fontScale="92500" lnSpcReduction="10000"/>
          </a:bodyPr>
          <a:lstStyle/>
          <a:p>
            <a:fld id="{73D94565-B693-424D-80F3-B8D844D7A2D7}" type="slidenum">
              <a:rPr lang="en-US" smtClean="0"/>
              <a:t>7</a:t>
            </a:fld>
            <a:endParaRPr lang="en-US" dirty="0"/>
          </a:p>
        </p:txBody>
      </p:sp>
    </p:spTree>
    <p:extLst>
      <p:ext uri="{BB962C8B-B14F-4D97-AF65-F5344CB8AC3E}">
        <p14:creationId xmlns:p14="http://schemas.microsoft.com/office/powerpoint/2010/main" val="133799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rtlCol="0">
            <a:noAutofit/>
          </a:bodyPr>
          <a:lstStyle/>
          <a:p>
            <a:pPr algn="ctr" eaLnBrk="1" fontAlgn="auto" hangingPunct="1">
              <a:spcAft>
                <a:spcPts val="0"/>
              </a:spcAft>
              <a:defRPr/>
            </a:pPr>
            <a:r>
              <a:rPr lang="en-US" sz="3200" dirty="0" smtClean="0">
                <a:solidFill>
                  <a:srgbClr val="0070C0"/>
                </a:solidFill>
                <a:latin typeface="Arial" panose="020B0604020202020204" pitchFamily="34" charset="0"/>
                <a:cs typeface="Arial" panose="020B0604020202020204" pitchFamily="34" charset="0"/>
              </a:rPr>
              <a:t>National Center and State Collaborative </a:t>
            </a:r>
            <a:br>
              <a:rPr lang="en-US" sz="3200" dirty="0" smtClean="0">
                <a:solidFill>
                  <a:srgbClr val="0070C0"/>
                </a:solidFill>
                <a:latin typeface="Arial" panose="020B0604020202020204" pitchFamily="34" charset="0"/>
                <a:cs typeface="Arial" panose="020B0604020202020204" pitchFamily="34" charset="0"/>
              </a:rPr>
            </a:br>
            <a:r>
              <a:rPr lang="en-US" sz="3200" dirty="0" smtClean="0">
                <a:solidFill>
                  <a:srgbClr val="0070C0"/>
                </a:solidFill>
                <a:latin typeface="Arial" panose="020B0604020202020204" pitchFamily="34" charset="0"/>
                <a:cs typeface="Arial" panose="020B0604020202020204" pitchFamily="34" charset="0"/>
              </a:rPr>
              <a:t>Grant:  </a:t>
            </a:r>
            <a:r>
              <a:rPr lang="en-US" sz="3200" dirty="0" smtClean="0">
                <a:solidFill>
                  <a:schemeClr val="tx1"/>
                </a:solidFill>
                <a:latin typeface="Arial" panose="020B0604020202020204" pitchFamily="34" charset="0"/>
                <a:cs typeface="Arial" panose="020B0604020202020204" pitchFamily="34" charset="0"/>
              </a:rPr>
              <a:t>A Systems Approach</a:t>
            </a:r>
            <a:endParaRPr lang="en-US"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447800"/>
            <a:ext cx="8915400" cy="5105400"/>
          </a:xfrm>
        </p:spPr>
        <p:txBody>
          <a:bodyPr rtlCol="0">
            <a:normAutofit fontScale="47500" lnSpcReduction="20000"/>
          </a:bodyPr>
          <a:lstStyle/>
          <a:p>
            <a:pPr marL="0" indent="0" eaLnBrk="1" fontAlgn="auto" hangingPunct="1">
              <a:spcAft>
                <a:spcPts val="0"/>
              </a:spcAft>
              <a:buFont typeface="Arial" pitchFamily="34" charset="0"/>
              <a:buNone/>
              <a:defRPr/>
            </a:pPr>
            <a:r>
              <a:rPr lang="en-US" sz="5100" b="1" dirty="0" smtClean="0">
                <a:latin typeface="Arial" panose="020B0604020202020204" pitchFamily="34" charset="0"/>
                <a:cs typeface="Arial" panose="020B0604020202020204" pitchFamily="34" charset="0"/>
              </a:rPr>
              <a:t>Building an assessment</a:t>
            </a:r>
            <a:r>
              <a:rPr lang="en-US" sz="5100" b="1" dirty="0" smtClean="0">
                <a:solidFill>
                  <a:srgbClr val="FF0000"/>
                </a:solidFill>
                <a:latin typeface="Arial" panose="020B0604020202020204" pitchFamily="34" charset="0"/>
                <a:cs typeface="Arial" panose="020B0604020202020204" pitchFamily="34" charset="0"/>
              </a:rPr>
              <a:t> system </a:t>
            </a:r>
            <a:r>
              <a:rPr lang="en-US" sz="5100" b="1" dirty="0" smtClean="0">
                <a:latin typeface="Arial" panose="020B0604020202020204" pitchFamily="34" charset="0"/>
                <a:cs typeface="Arial" panose="020B0604020202020204" pitchFamily="34" charset="0"/>
              </a:rPr>
              <a:t>based on research-based understanding of:</a:t>
            </a:r>
          </a:p>
          <a:p>
            <a:pPr marL="0" indent="0" eaLnBrk="1" fontAlgn="auto" hangingPunct="1">
              <a:spcAft>
                <a:spcPts val="0"/>
              </a:spcAft>
              <a:buFont typeface="Arial" pitchFamily="34" charset="0"/>
              <a:buNone/>
              <a:defRPr/>
            </a:pPr>
            <a:endParaRPr lang="en-US" sz="5100" b="1" dirty="0" smtClean="0">
              <a:latin typeface="Arial" panose="020B0604020202020204" pitchFamily="34" charset="0"/>
              <a:cs typeface="Arial" panose="020B0604020202020204" pitchFamily="34" charset="0"/>
            </a:endParaRPr>
          </a:p>
          <a:p>
            <a:pPr fontAlgn="auto">
              <a:spcAft>
                <a:spcPts val="300"/>
              </a:spcAft>
              <a:defRPr/>
            </a:pPr>
            <a:r>
              <a:rPr lang="en-US" sz="5100" dirty="0" smtClean="0">
                <a:latin typeface="Arial" panose="020B0604020202020204" pitchFamily="34" charset="0"/>
                <a:cs typeface="Arial" panose="020B0604020202020204" pitchFamily="34" charset="0"/>
              </a:rPr>
              <a:t>Technical quality of Alternate Assessment design</a:t>
            </a:r>
          </a:p>
          <a:p>
            <a:pPr fontAlgn="auto">
              <a:spcAft>
                <a:spcPts val="300"/>
              </a:spcAft>
              <a:defRPr/>
            </a:pPr>
            <a:r>
              <a:rPr lang="en-US" sz="5100" dirty="0" smtClean="0">
                <a:latin typeface="Arial" panose="020B0604020202020204" pitchFamily="34" charset="0"/>
                <a:cs typeface="Arial" panose="020B0604020202020204" pitchFamily="34" charset="0"/>
              </a:rPr>
              <a:t>Formative (throughout the year as part of classroom instruction) and interim (multiple times a year, may be separate from instruction) uses of assessment data</a:t>
            </a:r>
          </a:p>
          <a:p>
            <a:pPr fontAlgn="auto">
              <a:spcAft>
                <a:spcPts val="300"/>
              </a:spcAft>
              <a:defRPr/>
            </a:pPr>
            <a:r>
              <a:rPr lang="en-US" sz="5100" dirty="0" smtClean="0">
                <a:latin typeface="Arial" panose="020B0604020202020204" pitchFamily="34" charset="0"/>
                <a:cs typeface="Arial" panose="020B0604020202020204" pitchFamily="34" charset="0"/>
              </a:rPr>
              <a:t>Summative (end of year) assessments </a:t>
            </a:r>
          </a:p>
          <a:p>
            <a:pPr fontAlgn="auto">
              <a:spcAft>
                <a:spcPts val="300"/>
              </a:spcAft>
              <a:defRPr/>
            </a:pPr>
            <a:r>
              <a:rPr lang="en-US" sz="5100" dirty="0" smtClean="0">
                <a:latin typeface="Arial" panose="020B0604020202020204" pitchFamily="34" charset="0"/>
                <a:cs typeface="Arial" panose="020B0604020202020204" pitchFamily="34" charset="0"/>
              </a:rPr>
              <a:t>Academic curriculum and instructional resources for students with significant cognitive disabilities</a:t>
            </a:r>
          </a:p>
          <a:p>
            <a:pPr fontAlgn="auto">
              <a:spcAft>
                <a:spcPts val="300"/>
              </a:spcAft>
              <a:defRPr/>
            </a:pPr>
            <a:r>
              <a:rPr lang="en-US" sz="5100" dirty="0" smtClean="0">
                <a:latin typeface="Arial" panose="020B0604020202020204" pitchFamily="34" charset="0"/>
                <a:cs typeface="Arial" panose="020B0604020202020204" pitchFamily="34" charset="0"/>
              </a:rPr>
              <a:t>A focus on communicative competency 	</a:t>
            </a:r>
          </a:p>
          <a:p>
            <a:pPr fontAlgn="auto">
              <a:spcAft>
                <a:spcPts val="300"/>
              </a:spcAft>
              <a:defRPr/>
            </a:pPr>
            <a:r>
              <a:rPr lang="en-US" sz="5100" dirty="0" smtClean="0">
                <a:latin typeface="Arial" panose="020B0604020202020204" pitchFamily="34" charset="0"/>
                <a:cs typeface="Arial" panose="020B0604020202020204" pitchFamily="34" charset="0"/>
              </a:rPr>
              <a:t>Effective professional development</a:t>
            </a:r>
          </a:p>
          <a:p>
            <a:pPr marL="463550" indent="-463550" eaLnBrk="1" fontAlgn="auto" hangingPunct="1">
              <a:spcAft>
                <a:spcPts val="0"/>
              </a:spcAft>
              <a:buFont typeface="Arial" pitchFamily="34" charset="0"/>
              <a:buNone/>
              <a:defRPr/>
            </a:pPr>
            <a:endParaRPr lang="en-US" dirty="0"/>
          </a:p>
        </p:txBody>
      </p:sp>
      <p:sp>
        <p:nvSpPr>
          <p:cNvPr id="7" name="Slide Number Placeholder 6"/>
          <p:cNvSpPr>
            <a:spLocks noGrp="1"/>
          </p:cNvSpPr>
          <p:nvPr>
            <p:ph type="sldNum" sz="quarter" idx="4294967295"/>
          </p:nvPr>
        </p:nvSpPr>
        <p:spPr>
          <a:xfrm>
            <a:off x="8613648" y="6305550"/>
            <a:ext cx="457200" cy="476250"/>
          </a:xfrm>
          <a:prstGeom prst="rect">
            <a:avLst/>
          </a:prstGeom>
        </p:spPr>
        <p:txBody>
          <a:bodyPr/>
          <a:lstStyle/>
          <a:p>
            <a:pPr>
              <a:defRPr/>
            </a:pPr>
            <a:fld id="{686681B1-EEB8-4611-A959-1D48E582428C}" type="slidenum">
              <a:rPr lang="en-US"/>
              <a:pPr>
                <a:defRPr/>
              </a:pPr>
              <a:t>8</a:t>
            </a:fld>
            <a:endParaRPr lang="en-US" dirty="0"/>
          </a:p>
        </p:txBody>
      </p:sp>
    </p:spTree>
    <p:extLst>
      <p:ext uri="{BB962C8B-B14F-4D97-AF65-F5344CB8AC3E}">
        <p14:creationId xmlns:p14="http://schemas.microsoft.com/office/powerpoint/2010/main" val="1903396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457200"/>
            <a:ext cx="7391400" cy="5562600"/>
          </a:xfrm>
          <a:prstGeom prst="rect">
            <a:avLst/>
          </a:prstGeom>
          <a:no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Up Arrow Callout 7"/>
          <p:cNvSpPr/>
          <p:nvPr/>
        </p:nvSpPr>
        <p:spPr>
          <a:xfrm>
            <a:off x="914400" y="5562600"/>
            <a:ext cx="7315200" cy="533400"/>
          </a:xfrm>
          <a:prstGeom prst="upArrowCallout">
            <a:avLst/>
          </a:prstGeom>
          <a:solidFill>
            <a:srgbClr val="FFFF6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Communicative Competence</a:t>
            </a:r>
          </a:p>
        </p:txBody>
      </p:sp>
      <p:sp>
        <p:nvSpPr>
          <p:cNvPr id="9" name="Rounded Rectangle 8"/>
          <p:cNvSpPr/>
          <p:nvPr/>
        </p:nvSpPr>
        <p:spPr>
          <a:xfrm>
            <a:off x="1066800" y="990600"/>
            <a:ext cx="1524000" cy="609600"/>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College</a:t>
            </a:r>
          </a:p>
        </p:txBody>
      </p:sp>
      <p:sp>
        <p:nvSpPr>
          <p:cNvPr id="10" name="Rounded Rectangle 9"/>
          <p:cNvSpPr/>
          <p:nvPr/>
        </p:nvSpPr>
        <p:spPr>
          <a:xfrm>
            <a:off x="3733800" y="685800"/>
            <a:ext cx="1600200" cy="533400"/>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Career</a:t>
            </a:r>
          </a:p>
        </p:txBody>
      </p:sp>
      <p:sp>
        <p:nvSpPr>
          <p:cNvPr id="11" name="Rounded Rectangle 10"/>
          <p:cNvSpPr/>
          <p:nvPr/>
        </p:nvSpPr>
        <p:spPr>
          <a:xfrm>
            <a:off x="6400800" y="990600"/>
            <a:ext cx="1524000" cy="609600"/>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Community</a:t>
            </a:r>
          </a:p>
        </p:txBody>
      </p:sp>
      <p:sp>
        <p:nvSpPr>
          <p:cNvPr id="12" name="Freeform 11"/>
          <p:cNvSpPr/>
          <p:nvPr/>
        </p:nvSpPr>
        <p:spPr>
          <a:xfrm>
            <a:off x="3276600" y="1447800"/>
            <a:ext cx="2362200" cy="1219200"/>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a:lnSpc>
                <a:spcPct val="90000"/>
              </a:lnSpc>
              <a:spcAft>
                <a:spcPct val="35000"/>
              </a:spcAft>
              <a:defRPr/>
            </a:pPr>
            <a:r>
              <a:rPr lang="en-US" sz="2000" b="1" dirty="0">
                <a:solidFill>
                  <a:prstClr val="black"/>
                </a:solidFill>
              </a:rPr>
              <a:t>Curriculum</a:t>
            </a:r>
          </a:p>
          <a:p>
            <a:pPr algn="ctr" defTabSz="889000">
              <a:lnSpc>
                <a:spcPct val="90000"/>
              </a:lnSpc>
              <a:spcAft>
                <a:spcPct val="35000"/>
              </a:spcAft>
              <a:defRPr/>
            </a:pPr>
            <a:r>
              <a:rPr lang="en-US" sz="1600" dirty="0">
                <a:solidFill>
                  <a:prstClr val="black"/>
                </a:solidFill>
              </a:rPr>
              <a:t>Common  </a:t>
            </a:r>
            <a:r>
              <a:rPr lang="en-US" sz="1600" dirty="0" smtClean="0">
                <a:solidFill>
                  <a:prstClr val="black"/>
                </a:solidFill>
              </a:rPr>
              <a:t>Core Standards</a:t>
            </a:r>
            <a:endParaRPr lang="en-US" sz="1600" dirty="0">
              <a:solidFill>
                <a:prstClr val="black"/>
              </a:solidFill>
            </a:endParaRPr>
          </a:p>
          <a:p>
            <a:pPr algn="ctr" defTabSz="889000">
              <a:lnSpc>
                <a:spcPct val="90000"/>
              </a:lnSpc>
              <a:spcAft>
                <a:spcPct val="35000"/>
              </a:spcAft>
              <a:defRPr/>
            </a:pPr>
            <a:r>
              <a:rPr lang="en-US" sz="1600" dirty="0">
                <a:solidFill>
                  <a:prstClr val="black"/>
                </a:solidFill>
              </a:rPr>
              <a:t>Learning Progressions</a:t>
            </a:r>
          </a:p>
          <a:p>
            <a:pPr algn="ctr" defTabSz="889000">
              <a:lnSpc>
                <a:spcPct val="90000"/>
              </a:lnSpc>
              <a:spcAft>
                <a:spcPct val="35000"/>
              </a:spcAft>
              <a:defRPr/>
            </a:pPr>
            <a:r>
              <a:rPr lang="en-US" sz="1600" dirty="0">
                <a:solidFill>
                  <a:prstClr val="black"/>
                </a:solidFill>
              </a:rPr>
              <a:t>Core Content Connectors</a:t>
            </a:r>
          </a:p>
        </p:txBody>
      </p:sp>
      <p:sp>
        <p:nvSpPr>
          <p:cNvPr id="13" name="Freeform 12"/>
          <p:cNvSpPr/>
          <p:nvPr/>
        </p:nvSpPr>
        <p:spPr>
          <a:xfrm>
            <a:off x="1148656" y="4422428"/>
            <a:ext cx="2585144" cy="1292572"/>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a:lnSpc>
                <a:spcPct val="90000"/>
              </a:lnSpc>
              <a:spcAft>
                <a:spcPct val="35000"/>
              </a:spcAft>
              <a:defRPr/>
            </a:pPr>
            <a:r>
              <a:rPr lang="en-US" sz="2000" b="1" dirty="0">
                <a:solidFill>
                  <a:prstClr val="black"/>
                </a:solidFill>
              </a:rPr>
              <a:t>Instruction</a:t>
            </a:r>
          </a:p>
          <a:p>
            <a:pPr algn="ctr" defTabSz="889000">
              <a:lnSpc>
                <a:spcPct val="90000"/>
              </a:lnSpc>
              <a:spcAft>
                <a:spcPct val="35000"/>
              </a:spcAft>
              <a:defRPr/>
            </a:pPr>
            <a:r>
              <a:rPr lang="en-US" sz="1500" dirty="0">
                <a:solidFill>
                  <a:prstClr val="black"/>
                </a:solidFill>
              </a:rPr>
              <a:t>Grade-level Lessons</a:t>
            </a:r>
          </a:p>
          <a:p>
            <a:pPr algn="ctr" defTabSz="889000">
              <a:lnSpc>
                <a:spcPct val="90000"/>
              </a:lnSpc>
              <a:spcAft>
                <a:spcPct val="35000"/>
              </a:spcAft>
              <a:defRPr/>
            </a:pPr>
            <a:r>
              <a:rPr lang="en-US" sz="1500" dirty="0">
                <a:solidFill>
                  <a:prstClr val="black"/>
                </a:solidFill>
              </a:rPr>
              <a:t>Accommodations</a:t>
            </a:r>
          </a:p>
          <a:p>
            <a:pPr algn="ctr" defTabSz="889000">
              <a:lnSpc>
                <a:spcPct val="90000"/>
              </a:lnSpc>
              <a:spcAft>
                <a:spcPct val="35000"/>
              </a:spcAft>
              <a:defRPr/>
            </a:pPr>
            <a:r>
              <a:rPr lang="en-US" sz="1500" dirty="0">
                <a:solidFill>
                  <a:prstClr val="black"/>
                </a:solidFill>
              </a:rPr>
              <a:t>Systematic Instruction</a:t>
            </a:r>
          </a:p>
        </p:txBody>
      </p:sp>
      <p:sp>
        <p:nvSpPr>
          <p:cNvPr id="14" name="Freeform 13"/>
          <p:cNvSpPr/>
          <p:nvPr/>
        </p:nvSpPr>
        <p:spPr>
          <a:xfrm>
            <a:off x="5322888" y="4422428"/>
            <a:ext cx="2585144" cy="1292572"/>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a:lnSpc>
                <a:spcPct val="90000"/>
              </a:lnSpc>
              <a:spcAft>
                <a:spcPct val="35000"/>
              </a:spcAft>
              <a:defRPr/>
            </a:pPr>
            <a:r>
              <a:rPr lang="en-US" sz="2000" b="1" dirty="0">
                <a:solidFill>
                  <a:prstClr val="black"/>
                </a:solidFill>
              </a:rPr>
              <a:t>Assessment</a:t>
            </a:r>
          </a:p>
          <a:p>
            <a:pPr algn="ctr" defTabSz="889000">
              <a:lnSpc>
                <a:spcPct val="90000"/>
              </a:lnSpc>
              <a:spcAft>
                <a:spcPct val="35000"/>
              </a:spcAft>
              <a:defRPr/>
            </a:pPr>
            <a:r>
              <a:rPr lang="en-US" sz="1500" dirty="0" smtClean="0">
                <a:solidFill>
                  <a:prstClr val="black"/>
                </a:solidFill>
              </a:rPr>
              <a:t>Formative, Interim</a:t>
            </a:r>
            <a:endParaRPr lang="en-US" sz="1500" dirty="0">
              <a:solidFill>
                <a:prstClr val="black"/>
              </a:solidFill>
            </a:endParaRPr>
          </a:p>
          <a:p>
            <a:pPr algn="ctr" defTabSz="889000">
              <a:lnSpc>
                <a:spcPct val="90000"/>
              </a:lnSpc>
              <a:spcAft>
                <a:spcPct val="35000"/>
              </a:spcAft>
              <a:defRPr/>
            </a:pPr>
            <a:r>
              <a:rPr lang="en-US" sz="1500" dirty="0">
                <a:solidFill>
                  <a:prstClr val="black"/>
                </a:solidFill>
              </a:rPr>
              <a:t>Summative</a:t>
            </a:r>
          </a:p>
        </p:txBody>
      </p:sp>
      <p:sp>
        <p:nvSpPr>
          <p:cNvPr id="17" name="Freeform 16"/>
          <p:cNvSpPr/>
          <p:nvPr/>
        </p:nvSpPr>
        <p:spPr>
          <a:xfrm rot="18115223">
            <a:off x="3150657" y="3424906"/>
            <a:ext cx="1349375" cy="452437"/>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0" y="226200"/>
                </a:moveTo>
                <a:lnTo>
                  <a:pt x="226200" y="0"/>
                </a:lnTo>
                <a:lnTo>
                  <a:pt x="226200" y="90480"/>
                </a:lnTo>
                <a:lnTo>
                  <a:pt x="1122082" y="90480"/>
                </a:lnTo>
                <a:lnTo>
                  <a:pt x="1122082" y="0"/>
                </a:lnTo>
                <a:lnTo>
                  <a:pt x="1348282" y="226200"/>
                </a:lnTo>
                <a:lnTo>
                  <a:pt x="1122082" y="452400"/>
                </a:lnTo>
                <a:lnTo>
                  <a:pt x="1122082" y="361920"/>
                </a:lnTo>
                <a:lnTo>
                  <a:pt x="226200" y="361920"/>
                </a:lnTo>
                <a:lnTo>
                  <a:pt x="226200" y="452400"/>
                </a:lnTo>
                <a:lnTo>
                  <a:pt x="0" y="226200"/>
                </a:lnTo>
                <a:close/>
              </a:path>
            </a:pathLst>
          </a:custGeom>
          <a:ln>
            <a:solidFill>
              <a:schemeClr val="tx1">
                <a:lumMod val="50000"/>
                <a:lumOff val="50000"/>
              </a:schemeClr>
            </a:solidFill>
          </a:ln>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19" tIns="90479" rIns="135720" bIns="90480" spcCol="1270" anchor="ctr"/>
          <a:lstStyle/>
          <a:p>
            <a:pPr algn="ctr" defTabSz="844550">
              <a:lnSpc>
                <a:spcPct val="90000"/>
              </a:lnSpc>
              <a:spcAft>
                <a:spcPct val="35000"/>
              </a:spcAft>
              <a:defRPr/>
            </a:pPr>
            <a:endParaRPr lang="en-US" sz="1900">
              <a:solidFill>
                <a:prstClr val="black"/>
              </a:solidFill>
            </a:endParaRPr>
          </a:p>
        </p:txBody>
      </p:sp>
      <p:sp>
        <p:nvSpPr>
          <p:cNvPr id="18" name="Footer Placeholder 1"/>
          <p:cNvSpPr txBox="1">
            <a:spLocks/>
          </p:cNvSpPr>
          <p:nvPr/>
        </p:nvSpPr>
        <p:spPr>
          <a:xfrm>
            <a:off x="3276600" y="6508750"/>
            <a:ext cx="2895600" cy="365125"/>
          </a:xfrm>
          <a:prstGeom prst="rect">
            <a:avLst/>
          </a:prstGeom>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pitchFamily="34" charset="0"/>
                <a:ea typeface="ヒラギノ角ゴ Pro W3" charset="-128"/>
                <a:cs typeface="+mn-cs"/>
              </a:rPr>
              <a:t>  </a:t>
            </a:r>
            <a:endParaRPr kumimoji="0" lang="en-US" sz="1200" b="0" i="0" u="none" strike="noStrike" kern="1200" cap="none" spc="0" normalizeH="0" baseline="0" noProof="0" dirty="0">
              <a:ln>
                <a:noFill/>
              </a:ln>
              <a:solidFill>
                <a:schemeClr val="tx1"/>
              </a:solidFill>
              <a:effectLst/>
              <a:uLnTx/>
              <a:uFillTx/>
              <a:latin typeface="Calibri" pitchFamily="34" charset="0"/>
              <a:ea typeface="ヒラギノ角ゴ Pro W3" charset="-128"/>
              <a:cs typeface="+mn-cs"/>
            </a:endParaRPr>
          </a:p>
        </p:txBody>
      </p:sp>
      <p:sp>
        <p:nvSpPr>
          <p:cNvPr id="19" name="Freeform 18"/>
          <p:cNvSpPr/>
          <p:nvPr/>
        </p:nvSpPr>
        <p:spPr>
          <a:xfrm rot="14478972">
            <a:off x="4632077" y="3416711"/>
            <a:ext cx="1349375" cy="452437"/>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0" y="226200"/>
                </a:moveTo>
                <a:lnTo>
                  <a:pt x="226200" y="0"/>
                </a:lnTo>
                <a:lnTo>
                  <a:pt x="226200" y="90480"/>
                </a:lnTo>
                <a:lnTo>
                  <a:pt x="1122082" y="90480"/>
                </a:lnTo>
                <a:lnTo>
                  <a:pt x="1122082" y="0"/>
                </a:lnTo>
                <a:lnTo>
                  <a:pt x="1348282" y="226200"/>
                </a:lnTo>
                <a:lnTo>
                  <a:pt x="1122082" y="452400"/>
                </a:lnTo>
                <a:lnTo>
                  <a:pt x="1122082" y="361920"/>
                </a:lnTo>
                <a:lnTo>
                  <a:pt x="226200" y="361920"/>
                </a:lnTo>
                <a:lnTo>
                  <a:pt x="226200" y="452400"/>
                </a:lnTo>
                <a:lnTo>
                  <a:pt x="0" y="226200"/>
                </a:lnTo>
                <a:close/>
              </a:path>
            </a:pathLst>
          </a:custGeom>
          <a:ln>
            <a:solidFill>
              <a:schemeClr val="tx1">
                <a:lumMod val="50000"/>
                <a:lumOff val="50000"/>
              </a:schemeClr>
            </a:solidFill>
          </a:ln>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19" tIns="90479" rIns="135720" bIns="90480" spcCol="1270" anchor="ctr"/>
          <a:lstStyle/>
          <a:p>
            <a:pPr algn="ctr" defTabSz="844550">
              <a:lnSpc>
                <a:spcPct val="90000"/>
              </a:lnSpc>
              <a:spcAft>
                <a:spcPct val="35000"/>
              </a:spcAft>
              <a:defRPr/>
            </a:pPr>
            <a:endParaRPr lang="en-US" sz="1900">
              <a:solidFill>
                <a:prstClr val="black"/>
              </a:solidFill>
            </a:endParaRPr>
          </a:p>
        </p:txBody>
      </p:sp>
      <p:sp>
        <p:nvSpPr>
          <p:cNvPr id="20" name="Freeform 19"/>
          <p:cNvSpPr/>
          <p:nvPr/>
        </p:nvSpPr>
        <p:spPr>
          <a:xfrm>
            <a:off x="3832225" y="4572000"/>
            <a:ext cx="1349375" cy="452437"/>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0" y="226200"/>
                </a:moveTo>
                <a:lnTo>
                  <a:pt x="226200" y="0"/>
                </a:lnTo>
                <a:lnTo>
                  <a:pt x="226200" y="90480"/>
                </a:lnTo>
                <a:lnTo>
                  <a:pt x="1122082" y="90480"/>
                </a:lnTo>
                <a:lnTo>
                  <a:pt x="1122082" y="0"/>
                </a:lnTo>
                <a:lnTo>
                  <a:pt x="1348282" y="226200"/>
                </a:lnTo>
                <a:lnTo>
                  <a:pt x="1122082" y="452400"/>
                </a:lnTo>
                <a:lnTo>
                  <a:pt x="1122082" y="361920"/>
                </a:lnTo>
                <a:lnTo>
                  <a:pt x="226200" y="361920"/>
                </a:lnTo>
                <a:lnTo>
                  <a:pt x="226200" y="452400"/>
                </a:lnTo>
                <a:lnTo>
                  <a:pt x="0" y="226200"/>
                </a:lnTo>
                <a:close/>
              </a:path>
            </a:pathLst>
          </a:custGeom>
          <a:ln>
            <a:solidFill>
              <a:schemeClr val="tx1">
                <a:lumMod val="50000"/>
                <a:lumOff val="50000"/>
              </a:schemeClr>
            </a:solidFill>
          </a:ln>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19" tIns="90479" rIns="135720" bIns="90480" spcCol="1270" anchor="ctr"/>
          <a:lstStyle/>
          <a:p>
            <a:pPr algn="ctr" defTabSz="844550">
              <a:lnSpc>
                <a:spcPct val="90000"/>
              </a:lnSpc>
              <a:spcAft>
                <a:spcPct val="35000"/>
              </a:spcAft>
              <a:defRPr/>
            </a:pPr>
            <a:endParaRPr lang="en-US" sz="1900">
              <a:solidFill>
                <a:prstClr val="black"/>
              </a:solidFill>
            </a:endParaRPr>
          </a:p>
        </p:txBody>
      </p:sp>
    </p:spTree>
    <p:extLst>
      <p:ext uri="{BB962C8B-B14F-4D97-AF65-F5344CB8AC3E}">
        <p14:creationId xmlns:p14="http://schemas.microsoft.com/office/powerpoint/2010/main" val="2794259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NCSC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NCSC Curriculum and Instructional Resources 08-03-12</Template>
  <TotalTime>33826</TotalTime>
  <Words>5564</Words>
  <Application>Microsoft Office PowerPoint</Application>
  <PresentationFormat>On-screen Show (4:3)</PresentationFormat>
  <Paragraphs>639</Paragraphs>
  <Slides>52</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 Unicode MS</vt:lpstr>
      <vt:lpstr>Arial</vt:lpstr>
      <vt:lpstr>Calibri</vt:lpstr>
      <vt:lpstr>Cambria</vt:lpstr>
      <vt:lpstr>Myriad Pro</vt:lpstr>
      <vt:lpstr>Symbol</vt:lpstr>
      <vt:lpstr>Times New Roman</vt:lpstr>
      <vt:lpstr>Wingdings</vt:lpstr>
      <vt:lpstr>ヒラギノ角ゴ Pro W3</vt:lpstr>
      <vt:lpstr>NCSC_Powerpoint</vt:lpstr>
      <vt:lpstr>The NCSC Model for a Comprehensive System of Curriculum, Instruction and Assessment</vt:lpstr>
      <vt:lpstr>Background</vt:lpstr>
      <vt:lpstr>Alternate Assessment Background</vt:lpstr>
      <vt:lpstr>NCSC Background</vt:lpstr>
      <vt:lpstr>PowerPoint Presentation</vt:lpstr>
      <vt:lpstr>PowerPoint Presentation</vt:lpstr>
      <vt:lpstr>NCSC’s Value in States Without CCSS</vt:lpstr>
      <vt:lpstr>National Center and State Collaborative  Grant:  A Systems Approach</vt:lpstr>
      <vt:lpstr>PowerPoint Presentation</vt:lpstr>
      <vt:lpstr>College and Career Readiness</vt:lpstr>
      <vt:lpstr>Cross Walking College and Career Readiness</vt:lpstr>
      <vt:lpstr>Key College and Career Ready Skills</vt:lpstr>
      <vt:lpstr>Working towards College and Career Readiness in English Language Arts is Important for ….</vt:lpstr>
      <vt:lpstr>Working towards College and Career Readiness in Math is Important for…</vt:lpstr>
      <vt:lpstr>Increasing Numbers of Students with Intellectual Disabilities Are Going To College</vt:lpstr>
      <vt:lpstr>NCSC Curriculum and Instructional Resources https://wiki.ncscpartners.org   </vt:lpstr>
      <vt:lpstr>PowerPoint Presentation</vt:lpstr>
      <vt:lpstr>Importance of NCSC Resources</vt:lpstr>
      <vt:lpstr>Learning Progressions Framework (LPF)</vt:lpstr>
      <vt:lpstr>PowerPoint Presentation</vt:lpstr>
      <vt:lpstr>PowerPoint Presentation</vt:lpstr>
      <vt:lpstr>PowerPoint Presentation</vt:lpstr>
      <vt:lpstr> Content Modules</vt:lpstr>
      <vt:lpstr>Graduated Understandings</vt:lpstr>
      <vt:lpstr>PowerPoint Presentation</vt:lpstr>
      <vt:lpstr>PowerPoint Presentation</vt:lpstr>
      <vt:lpstr>Element Card Sample</vt:lpstr>
      <vt:lpstr>Curriculum Resource Guides</vt:lpstr>
      <vt:lpstr> How UDL is incorporated in ELA Curriculum Resource Guide </vt:lpstr>
      <vt:lpstr>Example of UDL Table in ELA Curriculum Resource Guide</vt:lpstr>
      <vt:lpstr> How UDL is incorporated in Math Curriculum Resource Guide </vt:lpstr>
      <vt:lpstr>Example of UDL Table in Math Curriculum Resource Guide</vt:lpstr>
      <vt:lpstr>Curriculum Resource Guides </vt:lpstr>
      <vt:lpstr>UDL Units and Lessons</vt:lpstr>
      <vt:lpstr>PowerPoint Presentation</vt:lpstr>
      <vt:lpstr>PowerPoint Presentation</vt:lpstr>
      <vt:lpstr>PowerPoint Presentation</vt:lpstr>
      <vt:lpstr>PowerPoint Presentation</vt:lpstr>
      <vt:lpstr>Math/ Language Activities for Scripted Systematic Instruction (MASSIs and LASSIs)</vt:lpstr>
      <vt:lpstr>What is Included in a MASSI?</vt:lpstr>
      <vt:lpstr>Instructional Resource Guide</vt:lpstr>
      <vt:lpstr>Professional Development</vt:lpstr>
      <vt:lpstr>Educator Response</vt:lpstr>
      <vt:lpstr>NCSC Wiki  https://wiki.ncscpartners.org </vt:lpstr>
      <vt:lpstr>   Assessment   </vt:lpstr>
      <vt:lpstr>Format</vt:lpstr>
      <vt:lpstr>Relationship of Items to Grade Level Content</vt:lpstr>
      <vt:lpstr>Technology</vt:lpstr>
      <vt:lpstr>Exceptional Circumstances</vt:lpstr>
      <vt:lpstr>Parent Documents   </vt:lpstr>
      <vt:lpstr>Parent Documents Process</vt:lpstr>
      <vt:lpstr>Parent Resources as of June 2014 (more to come) http://www.ncscpartners.org/resources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 to the Common Core State Standards for Students with Significant Cognitive Disabilities</dc:title>
  <dc:creator>Ricki Sabia</dc:creator>
  <cp:lastModifiedBy>edCount</cp:lastModifiedBy>
  <cp:revision>62</cp:revision>
  <dcterms:created xsi:type="dcterms:W3CDTF">2014-02-20T23:26:47Z</dcterms:created>
  <dcterms:modified xsi:type="dcterms:W3CDTF">2014-10-02T00:50:02Z</dcterms:modified>
</cp:coreProperties>
</file>