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0"/>
  </p:notesMasterIdLst>
  <p:sldIdLst>
    <p:sldId id="256" r:id="rId2"/>
    <p:sldId id="273" r:id="rId3"/>
    <p:sldId id="262" r:id="rId4"/>
    <p:sldId id="261" r:id="rId5"/>
    <p:sldId id="263" r:id="rId6"/>
    <p:sldId id="265" r:id="rId7"/>
    <p:sldId id="266" r:id="rId8"/>
    <p:sldId id="257" r:id="rId9"/>
    <p:sldId id="258" r:id="rId10"/>
    <p:sldId id="259" r:id="rId11"/>
    <p:sldId id="260" r:id="rId12"/>
    <p:sldId id="268" r:id="rId13"/>
    <p:sldId id="270" r:id="rId14"/>
    <p:sldId id="269" r:id="rId15"/>
    <p:sldId id="274" r:id="rId16"/>
    <p:sldId id="272" r:id="rId17"/>
    <p:sldId id="275" r:id="rId18"/>
    <p:sldId id="271" r:id="rId1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8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AE8CA7C-16C6-4DC8-8F3C-8AF05FACB8DE}" type="datetimeFigureOut">
              <a:rPr lang="en-US" smtClean="0"/>
              <a:t>6/21/2014</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F90E80D-E027-4CE3-93B3-A124353D4390}" type="slidenum">
              <a:rPr lang="en-US" smtClean="0"/>
              <a:t>‹#›</a:t>
            </a:fld>
            <a:endParaRPr lang="en-US" dirty="0"/>
          </a:p>
        </p:txBody>
      </p:sp>
    </p:spTree>
    <p:extLst>
      <p:ext uri="{BB962C8B-B14F-4D97-AF65-F5344CB8AC3E}">
        <p14:creationId xmlns:p14="http://schemas.microsoft.com/office/powerpoint/2010/main" val="8576489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0483"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8A576F5-509C-4A1E-95A3-E944BA56BAD9}" type="slidenum">
              <a:rPr lang="en-US">
                <a:cs typeface="Arial" charset="0"/>
              </a:rPr>
              <a:pPr fontAlgn="base">
                <a:spcBef>
                  <a:spcPct val="0"/>
                </a:spcBef>
                <a:spcAft>
                  <a:spcPct val="0"/>
                </a:spcAft>
              </a:pPr>
              <a:t>7</a:t>
            </a:fld>
            <a:endParaRPr lang="en-US" dirty="0">
              <a:cs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Slide Image Placeholder 1"/>
          <p:cNvSpPr>
            <a:spLocks noGrp="1" noRot="1" noChangeAspect="1"/>
          </p:cNvSpPr>
          <p:nvPr>
            <p:ph type="sldImg"/>
          </p:nvPr>
        </p:nvSpPr>
        <p:spPr bwMode="auto">
          <a:noFill/>
          <a:ln>
            <a:solidFill>
              <a:srgbClr val="000000"/>
            </a:solidFill>
            <a:miter lim="800000"/>
            <a:headEnd/>
            <a:tailEnd/>
          </a:ln>
        </p:spPr>
      </p:sp>
      <p:sp>
        <p:nvSpPr>
          <p:cNvPr id="47106"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About</a:t>
            </a:r>
            <a:r>
              <a:rPr lang="en-US" sz="1400" baseline="0" dirty="0" smtClean="0"/>
              <a:t> </a:t>
            </a:r>
            <a:r>
              <a:rPr lang="en-US" sz="1400" dirty="0" smtClean="0"/>
              <a:t>10% of the students who take an AA-AAS communicate in ways that may be difficult to identify or understand.</a:t>
            </a:r>
            <a:r>
              <a:rPr lang="en-US" sz="1400" baseline="0" dirty="0" smtClean="0"/>
              <a:t> It is </a:t>
            </a:r>
            <a:r>
              <a:rPr lang="en-US" sz="1400" dirty="0" smtClean="0"/>
              <a:t>sometimes assumed they are unable to communicate. However, research shows that communication interventions can be successful for this group of students. </a:t>
            </a:r>
          </a:p>
        </p:txBody>
      </p:sp>
      <p:sp>
        <p:nvSpPr>
          <p:cNvPr id="47107"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A3781F18-D394-4EC9-B34D-DACC59AA16F4}" type="slidenum">
              <a:rPr lang="en-US">
                <a:cs typeface="Arial" charset="0"/>
              </a:rPr>
              <a:pPr fontAlgn="base">
                <a:spcBef>
                  <a:spcPct val="0"/>
                </a:spcBef>
                <a:spcAft>
                  <a:spcPct val="0"/>
                </a:spcAft>
              </a:pPr>
              <a:t>8</a:t>
            </a:fld>
            <a:endParaRPr lang="en-US" dirty="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p:cNvSpPr>
          <p:nvPr>
            <p:ph type="sldImg"/>
          </p:nvPr>
        </p:nvSpPr>
        <p:spPr bwMode="auto">
          <a:noFill/>
          <a:ln>
            <a:solidFill>
              <a:srgbClr val="000000"/>
            </a:solidFill>
            <a:miter lim="800000"/>
            <a:headEnd/>
            <a:tailEnd/>
          </a:ln>
        </p:spPr>
      </p:sp>
      <p:sp>
        <p:nvSpPr>
          <p:cNvPr id="49154"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49155"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B027D276-2549-4622-8828-117C3A70B014}" type="slidenum">
              <a:rPr lang="en-US">
                <a:cs typeface="Arial" charset="0"/>
              </a:rPr>
              <a:pPr fontAlgn="base">
                <a:spcBef>
                  <a:spcPct val="0"/>
                </a:spcBef>
                <a:spcAft>
                  <a:spcPct val="0"/>
                </a:spcAft>
              </a:pPr>
              <a:t>9</a:t>
            </a:fld>
            <a:endParaRPr lang="en-US" dirty="0">
              <a:cs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bwMode="auto">
          <a:noFill/>
          <a:ln>
            <a:solidFill>
              <a:srgbClr val="000000"/>
            </a:solidFill>
            <a:miter lim="800000"/>
            <a:headEnd/>
            <a:tailEnd/>
          </a:ln>
        </p:spPr>
      </p:sp>
      <p:sp>
        <p:nvSpPr>
          <p:cNvPr id="22530"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endParaRPr lang="en-US" dirty="0" smtClean="0"/>
          </a:p>
        </p:txBody>
      </p:sp>
      <p:sp>
        <p:nvSpPr>
          <p:cNvPr id="22531"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84D5AC71-22D1-4BB0-A43C-BAB4B4B67C05}" type="slidenum">
              <a:rPr lang="en-US">
                <a:cs typeface="Arial" charset="0"/>
              </a:rPr>
              <a:pPr fontAlgn="base">
                <a:spcBef>
                  <a:spcPct val="0"/>
                </a:spcBef>
                <a:spcAft>
                  <a:spcPct val="0"/>
                </a:spcAft>
              </a:pPr>
              <a:t>10</a:t>
            </a:fld>
            <a:endParaRPr lang="en-US"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Slide Image Placeholder 1"/>
          <p:cNvSpPr>
            <a:spLocks noGrp="1" noRot="1" noChangeAspect="1"/>
          </p:cNvSpPr>
          <p:nvPr>
            <p:ph type="sldImg"/>
          </p:nvPr>
        </p:nvSpPr>
        <p:spPr bwMode="auto">
          <a:noFill/>
          <a:ln>
            <a:solidFill>
              <a:srgbClr val="000000"/>
            </a:solidFill>
            <a:miter lim="800000"/>
            <a:headEnd/>
            <a:tailEnd/>
          </a:ln>
        </p:spPr>
      </p:sp>
      <p:sp>
        <p:nvSpPr>
          <p:cNvPr id="24578" name="Notes Placeholder 2"/>
          <p:cNvSpPr>
            <a:spLocks noGrp="1"/>
          </p:cNvSpPr>
          <p:nvPr>
            <p:ph type="body" idx="1"/>
          </p:nvPr>
        </p:nvSpPr>
        <p:spPr bwMode="auto">
          <a:noFill/>
        </p:spPr>
        <p:txBody>
          <a:bodyPr wrap="square" numCol="1" anchor="t" anchorCtr="0" compatLnSpc="1">
            <a:prstTxWarp prst="textNoShape">
              <a:avLst/>
            </a:prstTxWarp>
          </a:bodyPr>
          <a:lstStyle/>
          <a:p>
            <a:pPr>
              <a:spcBef>
                <a:spcPct val="0"/>
              </a:spcBef>
            </a:pPr>
            <a:r>
              <a:rPr lang="en-US" sz="1400" dirty="0" smtClean="0"/>
              <a:t>There are many misperceptions about students with take an AA-AAS. </a:t>
            </a:r>
          </a:p>
          <a:p>
            <a:pPr>
              <a:spcBef>
                <a:spcPct val="0"/>
              </a:spcBef>
            </a:pPr>
            <a:endParaRPr lang="en-US" sz="1400" dirty="0"/>
          </a:p>
          <a:p>
            <a:pPr>
              <a:spcBef>
                <a:spcPct val="0"/>
              </a:spcBef>
            </a:pPr>
            <a:r>
              <a:rPr lang="en-US" sz="1400" dirty="0" smtClean="0"/>
              <a:t>Most of them already have basic communication and academic skills. </a:t>
            </a:r>
          </a:p>
          <a:p>
            <a:pPr>
              <a:spcBef>
                <a:spcPct val="0"/>
              </a:spcBef>
            </a:pPr>
            <a:endParaRPr lang="en-US" sz="1400" dirty="0"/>
          </a:p>
          <a:p>
            <a:pPr>
              <a:spcBef>
                <a:spcPct val="0"/>
              </a:spcBef>
            </a:pPr>
            <a:r>
              <a:rPr lang="en-US" sz="1400" dirty="0" smtClean="0"/>
              <a:t>Although 31% do not have symbolic language, about 20% have identifiable communication methods (e.g. consistent patterns of gestures or sounds) The remaining 10% of students also communicate. However, they do so in ways that may be difficult to identify or understand. </a:t>
            </a:r>
          </a:p>
          <a:p>
            <a:pPr>
              <a:spcBef>
                <a:spcPct val="0"/>
              </a:spcBef>
            </a:pPr>
            <a:endParaRPr lang="en-US" sz="1400" dirty="0"/>
          </a:p>
          <a:p>
            <a:pPr>
              <a:spcBef>
                <a:spcPct val="0"/>
              </a:spcBef>
            </a:pPr>
            <a:r>
              <a:rPr lang="en-US" sz="1400" dirty="0" smtClean="0"/>
              <a:t>The skills for all the students who take an AA-AAS can be improved with appropriate communication interventions and  instruction linked to grade level standards. </a:t>
            </a:r>
          </a:p>
        </p:txBody>
      </p:sp>
      <p:sp>
        <p:nvSpPr>
          <p:cNvPr id="24579"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pPr fontAlgn="base">
              <a:spcBef>
                <a:spcPct val="0"/>
              </a:spcBef>
              <a:spcAft>
                <a:spcPct val="0"/>
              </a:spcAft>
            </a:pPr>
            <a:fld id="{5B8045A1-BCD3-4ABE-8AA8-D8118E025B02}" type="slidenum">
              <a:rPr lang="en-US">
                <a:cs typeface="Arial" charset="0"/>
              </a:rPr>
              <a:pPr fontAlgn="base">
                <a:spcBef>
                  <a:spcPct val="0"/>
                </a:spcBef>
                <a:spcAft>
                  <a:spcPct val="0"/>
                </a:spcAft>
              </a:pPr>
              <a:t>11</a:t>
            </a:fld>
            <a:endParaRPr lang="en-US"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18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dirty="0" smtClean="0"/>
          </a:p>
        </p:txBody>
      </p:sp>
      <p:sp>
        <p:nvSpPr>
          <p:cNvPr id="16388" name="Slide Number Placeholder 3"/>
          <p:cNvSpPr>
            <a:spLocks noGrp="1"/>
          </p:cNvSpPr>
          <p:nvPr>
            <p:ph type="sldNum" sz="quarter" idx="5"/>
          </p:nvPr>
        </p:nvSpPr>
        <p:spPr bwMode="auto">
          <a:extLst/>
        </p:spPr>
        <p:txBody>
          <a:bodyPr wrap="square" numCol="1" anchorCtr="0" compatLnSpc="1">
            <a:prstTxWarp prst="textNoShape">
              <a:avLst/>
            </a:prstTxWarp>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eaLnBrk="1" hangingPunct="1">
              <a:defRPr/>
            </a:pPr>
            <a:fld id="{1DB0D156-6FA6-429C-A84A-CB0761F0AE8E}" type="slidenum">
              <a:rPr lang="en-US" smtClean="0"/>
              <a:pPr eaLnBrk="1" hangingPunct="1">
                <a:defRPr/>
              </a:pPr>
              <a:t>12</a:t>
            </a:fld>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8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dirty="0" smtClean="0"/>
              <a:t>We often think we don’t know what to do to help students along, but we have 20 years of research that points to the importance and necessity of communication intervention.</a:t>
            </a:r>
          </a:p>
          <a:p>
            <a:endParaRPr lang="en-US" dirty="0" smtClean="0"/>
          </a:p>
          <a:p>
            <a:r>
              <a:rPr lang="en-US" i="1" dirty="0" smtClean="0"/>
              <a:t>Full reference:  Snell, Brady, McLean, Ogletree, Siegel, Sylvester, Mineo, Paul, Romski and Sevcik (2010) Twenty Years of Communication Intervention Research With Individuals Who Have Severe Intellectual and Developmental Disabilities. American Journal on Intellectual and Developmental Disabilities: September 2010, Vol. 115, No. 5, pp. 364-380. </a:t>
            </a:r>
          </a:p>
          <a:p>
            <a:endParaRPr lang="en-US" dirty="0" smtClean="0"/>
          </a:p>
        </p:txBody>
      </p:sp>
      <p:sp>
        <p:nvSpPr>
          <p:cNvPr id="4" name="Footer Placeholder 3"/>
          <p:cNvSpPr>
            <a:spLocks noGrp="1"/>
          </p:cNvSpPr>
          <p:nvPr>
            <p:ph type="ftr" sz="quarter" idx="4"/>
          </p:nvPr>
        </p:nvSpPr>
        <p:spPr/>
        <p:txBody>
          <a:bodyPr/>
          <a:lstStyle/>
          <a:p>
            <a:pPr>
              <a:defRPr/>
            </a:pPr>
            <a:r>
              <a:rPr lang="en-US" dirty="0" smtClean="0"/>
              <a:t>National Center and State Collaborative GSEG</a:t>
            </a:r>
            <a:endParaRPr lang="en-US" dirty="0"/>
          </a:p>
        </p:txBody>
      </p:sp>
      <p:sp>
        <p:nvSpPr>
          <p:cNvPr id="5" name="Slide Number Placeholder 4"/>
          <p:cNvSpPr>
            <a:spLocks noGrp="1"/>
          </p:cNvSpPr>
          <p:nvPr>
            <p:ph type="sldNum" sz="quarter" idx="5"/>
          </p:nvPr>
        </p:nvSpPr>
        <p:spPr/>
        <p:txBody>
          <a:bodyPr/>
          <a:lstStyle/>
          <a:p>
            <a:pPr>
              <a:defRPr/>
            </a:pPr>
            <a:fld id="{712DC420-A085-45CD-B729-587FC0740CA9}" type="slidenum">
              <a:rPr lang="en-US" smtClean="0"/>
              <a:pPr>
                <a:defRPr/>
              </a:pPr>
              <a:t>14</a:t>
            </a:fld>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normAutofit fontScale="92500"/>
          </a:bodyPr>
          <a:lstStyle/>
          <a:p>
            <a:pPr defTabSz="897156">
              <a:buFont typeface="Arial" pitchFamily="34" charset="0"/>
              <a:buChar char="•"/>
              <a:defRPr/>
            </a:pPr>
            <a:r>
              <a:rPr lang="en-US" dirty="0"/>
              <a:t>Over the past several decades, powerful insights have been gained into how students represent knowledge and develop competence in specific domains, as well as how tasks and situations can be designed to provide evidence for inferences about what students know and can do for students across </a:t>
            </a:r>
            <a:r>
              <a:rPr lang="en-US" u="sng" dirty="0"/>
              <a:t>a </a:t>
            </a:r>
            <a:r>
              <a:rPr lang="en-US" u="sng" baseline="0" dirty="0" smtClean="0"/>
              <a:t>full range of performance</a:t>
            </a:r>
            <a:r>
              <a:rPr lang="en-US" baseline="0" dirty="0" smtClean="0"/>
              <a:t>. </a:t>
            </a:r>
          </a:p>
          <a:p>
            <a:pPr defTabSz="897156">
              <a:buFont typeface="Arial" pitchFamily="34" charset="0"/>
              <a:buChar char="•"/>
              <a:defRPr/>
            </a:pPr>
            <a:endParaRPr lang="en-US" baseline="0" dirty="0" smtClean="0"/>
          </a:p>
          <a:p>
            <a:pPr defTabSz="897156">
              <a:buFont typeface="Arial" pitchFamily="34" charset="0"/>
              <a:buChar char="•"/>
              <a:defRPr/>
            </a:pPr>
            <a:r>
              <a:rPr lang="en-US" dirty="0"/>
              <a:t>Researchers are finding strong evidence of academic skill and knowledge development among students who participate in AA-AAS, including abstract concepts and transfer of learning. </a:t>
            </a:r>
            <a:endParaRPr lang="en-US" baseline="0" dirty="0" smtClean="0"/>
          </a:p>
          <a:p>
            <a:pPr>
              <a:buFont typeface="Arial" pitchFamily="34" charset="0"/>
              <a:buNone/>
            </a:pPr>
            <a:endParaRPr lang="en-US" b="0" u="none" dirty="0" smtClean="0"/>
          </a:p>
          <a:p>
            <a:pPr>
              <a:buFont typeface="Arial" pitchFamily="34" charset="0"/>
              <a:buChar char="•"/>
            </a:pPr>
            <a:r>
              <a:rPr lang="en-US" b="0" u="none" dirty="0" smtClean="0"/>
              <a:t>Each component of the triangle (curriculum</a:t>
            </a:r>
            <a:r>
              <a:rPr lang="en-US" b="0" u="none" baseline="0" dirty="0" smtClean="0"/>
              <a:t>, instruction and assessment)</a:t>
            </a:r>
            <a:r>
              <a:rPr lang="en-US" b="0" u="none" dirty="0" smtClean="0"/>
              <a:t> is used to inform the other components </a:t>
            </a:r>
            <a:r>
              <a:rPr lang="en-US" b="0" i="0" u="none" dirty="0" smtClean="0"/>
              <a:t>which</a:t>
            </a:r>
            <a:r>
              <a:rPr lang="en-US" b="0" i="0" u="none" baseline="0" dirty="0" smtClean="0"/>
              <a:t> are </a:t>
            </a:r>
            <a:r>
              <a:rPr lang="en-US" b="0" u="none" dirty="0" smtClean="0"/>
              <a:t>all directed</a:t>
            </a:r>
            <a:r>
              <a:rPr lang="en-US" b="0" i="0" u="none" dirty="0" smtClean="0"/>
              <a:t> toward </a:t>
            </a:r>
            <a:r>
              <a:rPr lang="en-US" b="0" u="none" dirty="0" smtClean="0"/>
              <a:t>the goal of College,</a:t>
            </a:r>
            <a:r>
              <a:rPr lang="en-US" b="0" u="none" baseline="0" dirty="0" smtClean="0"/>
              <a:t> Car</a:t>
            </a:r>
            <a:r>
              <a:rPr lang="en-US" b="0" u="none" dirty="0" smtClean="0"/>
              <a:t>eer, and</a:t>
            </a:r>
            <a:r>
              <a:rPr lang="en-US" b="0" u="none" baseline="0" dirty="0" smtClean="0"/>
              <a:t> Community</a:t>
            </a:r>
            <a:r>
              <a:rPr lang="en-US" b="0" u="none" dirty="0" smtClean="0"/>
              <a:t> readiness. </a:t>
            </a:r>
          </a:p>
          <a:p>
            <a:pPr>
              <a:buFont typeface="Arial" pitchFamily="34" charset="0"/>
              <a:buChar char="•"/>
            </a:pPr>
            <a:endParaRPr lang="en-US" b="0" u="none" dirty="0" smtClean="0"/>
          </a:p>
          <a:p>
            <a:pPr defTabSz="897156">
              <a:buFont typeface="Arial" pitchFamily="34" charset="0"/>
              <a:buChar char="•"/>
              <a:defRPr/>
            </a:pPr>
            <a:r>
              <a:rPr lang="en-US" dirty="0"/>
              <a:t>Communicative Competence is critical to this domain-based model of learning and is a key focus of the project.</a:t>
            </a:r>
          </a:p>
          <a:p>
            <a:pPr defTabSz="897156">
              <a:defRPr/>
            </a:pPr>
            <a:endParaRPr lang="en-US" dirty="0"/>
          </a:p>
          <a:p>
            <a:pPr defTabSz="897156">
              <a:buFont typeface="Arial" pitchFamily="34" charset="0"/>
              <a:buChar char="•"/>
              <a:defRPr/>
            </a:pPr>
            <a:r>
              <a:rPr lang="en-US" dirty="0"/>
              <a:t>In order for any student to benefit from challenging curriculum and high quality instruction, he or she has to be able to communicate what they know and can do. </a:t>
            </a:r>
            <a:r>
              <a:rPr lang="en-US" b="0" u="none" dirty="0" smtClean="0"/>
              <a:t>Communicative Competence is the base.</a:t>
            </a:r>
          </a:p>
          <a:p>
            <a:pPr defTabSz="897156">
              <a:buFont typeface="Arial" pitchFamily="34" charset="0"/>
              <a:buChar char="•"/>
              <a:defRPr/>
            </a:pPr>
            <a:endParaRPr lang="en-US" b="0" u="none" dirty="0" smtClean="0"/>
          </a:p>
          <a:p>
            <a:pPr defTabSz="897156">
              <a:buFont typeface="Arial" pitchFamily="34" charset="0"/>
              <a:buChar char="•"/>
              <a:defRPr/>
            </a:pPr>
            <a:r>
              <a:rPr lang="en-US" dirty="0"/>
              <a:t>Consistent communication intervention is needed to ensure that students can access the content.</a:t>
            </a:r>
          </a:p>
          <a:p>
            <a:pPr defTabSz="897156">
              <a:defRPr/>
            </a:pPr>
            <a:endParaRPr lang="en-US" dirty="0"/>
          </a:p>
        </p:txBody>
      </p:sp>
      <p:sp>
        <p:nvSpPr>
          <p:cNvPr id="2560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defRPr>
                <a:solidFill>
                  <a:schemeClr val="tx1"/>
                </a:solidFill>
                <a:latin typeface="Arial" pitchFamily="34" charset="0"/>
                <a:ea typeface="ヒラギノ角ゴ Pro W3"/>
                <a:cs typeface="ヒラギノ角ゴ Pro W3"/>
              </a:defRPr>
            </a:lvl1pPr>
            <a:lvl2pPr marL="742732" indent="-285667" eaLnBrk="0" hangingPunct="0">
              <a:defRPr>
                <a:solidFill>
                  <a:schemeClr val="tx1"/>
                </a:solidFill>
                <a:latin typeface="Arial" pitchFamily="34" charset="0"/>
                <a:ea typeface="ヒラギノ角ゴ Pro W3"/>
                <a:cs typeface="ヒラギノ角ゴ Pro W3"/>
              </a:defRPr>
            </a:lvl2pPr>
            <a:lvl3pPr marL="1142662" indent="-228532" eaLnBrk="0" hangingPunct="0">
              <a:defRPr>
                <a:solidFill>
                  <a:schemeClr val="tx1"/>
                </a:solidFill>
                <a:latin typeface="Arial" pitchFamily="34" charset="0"/>
                <a:ea typeface="ヒラギノ角ゴ Pro W3"/>
                <a:cs typeface="ヒラギノ角ゴ Pro W3"/>
              </a:defRPr>
            </a:lvl3pPr>
            <a:lvl4pPr marL="1599728" indent="-228532" eaLnBrk="0" hangingPunct="0">
              <a:defRPr>
                <a:solidFill>
                  <a:schemeClr val="tx1"/>
                </a:solidFill>
                <a:latin typeface="Arial" pitchFamily="34" charset="0"/>
                <a:ea typeface="ヒラギノ角ゴ Pro W3"/>
                <a:cs typeface="ヒラギノ角ゴ Pro W3"/>
              </a:defRPr>
            </a:lvl4pPr>
            <a:lvl5pPr marL="2056793" indent="-228532" eaLnBrk="0" hangingPunct="0">
              <a:defRPr>
                <a:solidFill>
                  <a:schemeClr val="tx1"/>
                </a:solidFill>
                <a:latin typeface="Arial" pitchFamily="34" charset="0"/>
                <a:ea typeface="ヒラギノ角ゴ Pro W3"/>
                <a:cs typeface="ヒラギノ角ゴ Pro W3"/>
              </a:defRPr>
            </a:lvl5pPr>
            <a:lvl6pPr marL="2513857" indent="-228532" defTabSz="457065" eaLnBrk="0" fontAlgn="base" hangingPunct="0">
              <a:spcBef>
                <a:spcPct val="0"/>
              </a:spcBef>
              <a:spcAft>
                <a:spcPct val="0"/>
              </a:spcAft>
              <a:defRPr>
                <a:solidFill>
                  <a:schemeClr val="tx1"/>
                </a:solidFill>
                <a:latin typeface="Arial" pitchFamily="34" charset="0"/>
                <a:ea typeface="ヒラギノ角ゴ Pro W3"/>
                <a:cs typeface="ヒラギノ角ゴ Pro W3"/>
              </a:defRPr>
            </a:lvl6pPr>
            <a:lvl7pPr marL="2970922" indent="-228532" defTabSz="457065" eaLnBrk="0" fontAlgn="base" hangingPunct="0">
              <a:spcBef>
                <a:spcPct val="0"/>
              </a:spcBef>
              <a:spcAft>
                <a:spcPct val="0"/>
              </a:spcAft>
              <a:defRPr>
                <a:solidFill>
                  <a:schemeClr val="tx1"/>
                </a:solidFill>
                <a:latin typeface="Arial" pitchFamily="34" charset="0"/>
                <a:ea typeface="ヒラギノ角ゴ Pro W3"/>
                <a:cs typeface="ヒラギノ角ゴ Pro W3"/>
              </a:defRPr>
            </a:lvl7pPr>
            <a:lvl8pPr marL="3427988" indent="-228532" defTabSz="457065" eaLnBrk="0" fontAlgn="base" hangingPunct="0">
              <a:spcBef>
                <a:spcPct val="0"/>
              </a:spcBef>
              <a:spcAft>
                <a:spcPct val="0"/>
              </a:spcAft>
              <a:defRPr>
                <a:solidFill>
                  <a:schemeClr val="tx1"/>
                </a:solidFill>
                <a:latin typeface="Arial" pitchFamily="34" charset="0"/>
                <a:ea typeface="ヒラギノ角ゴ Pro W3"/>
                <a:cs typeface="ヒラギノ角ゴ Pro W3"/>
              </a:defRPr>
            </a:lvl8pPr>
            <a:lvl9pPr marL="3885052" indent="-228532" defTabSz="457065" eaLnBrk="0" fontAlgn="base" hangingPunct="0">
              <a:spcBef>
                <a:spcPct val="0"/>
              </a:spcBef>
              <a:spcAft>
                <a:spcPct val="0"/>
              </a:spcAft>
              <a:defRPr>
                <a:solidFill>
                  <a:schemeClr val="tx1"/>
                </a:solidFill>
                <a:latin typeface="Arial" pitchFamily="34" charset="0"/>
                <a:ea typeface="ヒラギノ角ゴ Pro W3"/>
                <a:cs typeface="ヒラギノ角ゴ Pro W3"/>
              </a:defRPr>
            </a:lvl9pPr>
          </a:lstStyle>
          <a:p>
            <a:pPr eaLnBrk="1" hangingPunct="1"/>
            <a:fld id="{89B18497-0E86-41AE-A25C-D47A57BA5254}" type="slidenum">
              <a:rPr lang="en-US" smtClean="0">
                <a:solidFill>
                  <a:srgbClr val="000000"/>
                </a:solidFill>
              </a:rPr>
              <a:pPr eaLnBrk="1" hangingPunct="1"/>
              <a:t>17</a:t>
            </a:fld>
            <a:endParaRPr lang="en-US" dirty="0" smtClean="0">
              <a:solidFill>
                <a:srgbClr val="000000"/>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371600" y="3352800"/>
            <a:ext cx="6400800" cy="1752600"/>
          </a:xfrm>
        </p:spPr>
        <p:txBody>
          <a:bodyPr>
            <a:normAutofit/>
          </a:bodyPr>
          <a:lstStyle>
            <a:lvl1pPr marL="0" indent="0" algn="ctr">
              <a:buNone/>
              <a:defRPr sz="2800" b="0" i="0">
                <a:solidFill>
                  <a:schemeClr val="tx1">
                    <a:lumMod val="50000"/>
                    <a:lumOff val="50000"/>
                  </a:schemeClr>
                </a:solidFill>
                <a:latin typeface="Myriad Pro"/>
                <a:cs typeface="Myriad Pro"/>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10" name="Title 9"/>
          <p:cNvSpPr>
            <a:spLocks noGrp="1"/>
          </p:cNvSpPr>
          <p:nvPr>
            <p:ph type="title"/>
          </p:nvPr>
        </p:nvSpPr>
        <p:spPr>
          <a:xfrm>
            <a:off x="457200" y="2057400"/>
            <a:ext cx="8229600" cy="1143000"/>
          </a:xfrm>
        </p:spPr>
        <p:txBody>
          <a:bodyPr>
            <a:normAutofit/>
          </a:bodyPr>
          <a:lstStyle>
            <a:lvl1pPr>
              <a:defRPr sz="3800" b="1" i="0">
                <a:solidFill>
                  <a:srgbClr val="1B77BC"/>
                </a:solidFill>
                <a:latin typeface="Myriad Pro"/>
                <a:cs typeface="Myriad Pro"/>
              </a:defRPr>
            </a:lvl1pPr>
          </a:lstStyle>
          <a:p>
            <a:r>
              <a:rPr lang="en-US" smtClean="0"/>
              <a:t>Click to edit Master title style</a:t>
            </a:r>
            <a:endParaRPr lang="en-US"/>
          </a:p>
        </p:txBody>
      </p:sp>
    </p:spTree>
    <p:extLst>
      <p:ext uri="{BB962C8B-B14F-4D97-AF65-F5344CB8AC3E}">
        <p14:creationId xmlns:p14="http://schemas.microsoft.com/office/powerpoint/2010/main" val="16729671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731093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21821450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lgn="l">
              <a:defRPr sz="3600" b="1" i="0">
                <a:solidFill>
                  <a:srgbClr val="1B77BC"/>
                </a:solidFill>
                <a:latin typeface="Myriad Pro"/>
                <a:cs typeface="Myriad Pro"/>
              </a:defRPr>
            </a:lvl1pPr>
          </a:lstStyle>
          <a:p>
            <a:r>
              <a:rPr lang="en-US" smtClean="0"/>
              <a:t>Click to edit Master title style</a:t>
            </a:r>
            <a:endParaRPr lang="en-US"/>
          </a:p>
        </p:txBody>
      </p:sp>
      <p:sp>
        <p:nvSpPr>
          <p:cNvPr id="3" name="Content Placeholder 2"/>
          <p:cNvSpPr>
            <a:spLocks noGrp="1"/>
          </p:cNvSpPr>
          <p:nvPr>
            <p:ph idx="1"/>
          </p:nvPr>
        </p:nvSpPr>
        <p:spPr/>
        <p:txBody>
          <a:bodyPr/>
          <a:lstStyle>
            <a:lvl1pPr>
              <a:defRPr b="0" i="0">
                <a:latin typeface="Myriad Pro"/>
                <a:cs typeface="Myriad Pro"/>
              </a:defRPr>
            </a:lvl1pPr>
            <a:lvl2pPr>
              <a:defRPr b="0" i="0">
                <a:latin typeface="Myriad Pro"/>
                <a:cs typeface="Myriad Pro"/>
              </a:defRPr>
            </a:lvl2pPr>
            <a:lvl3pPr>
              <a:defRPr b="0" i="0">
                <a:latin typeface="Myriad Pro"/>
                <a:cs typeface="Myriad Pro"/>
              </a:defRPr>
            </a:lvl3pPr>
            <a:lvl4pPr>
              <a:defRPr b="0" i="0">
                <a:latin typeface="Myriad Pro"/>
                <a:cs typeface="Myriad Pro"/>
              </a:defRPr>
            </a:lvl4pPr>
            <a:lvl5pPr>
              <a:defRPr b="0" i="0">
                <a:latin typeface="Myriad Pro"/>
                <a:cs typeface="Myriad Pro"/>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355256720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5" name="Footer Placeholder 4"/>
          <p:cNvSpPr>
            <a:spLocks noGrp="1"/>
          </p:cNvSpPr>
          <p:nvPr>
            <p:ph type="ftr" sz="quarter" idx="11"/>
          </p:nvPr>
        </p:nvSpPr>
        <p:spPr/>
        <p:txBody>
          <a:bodyPr/>
          <a:lstStyle>
            <a:lvl1pPr>
              <a:defRPr/>
            </a:lvl1pPr>
          </a:lstStyle>
          <a:p>
            <a:endParaRPr lang="en-US" dirty="0"/>
          </a:p>
        </p:txBody>
      </p:sp>
      <p:sp>
        <p:nvSpPr>
          <p:cNvPr id="6"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70633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20382717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8" name="Footer Placeholder 4"/>
          <p:cNvSpPr>
            <a:spLocks noGrp="1"/>
          </p:cNvSpPr>
          <p:nvPr>
            <p:ph type="ftr" sz="quarter" idx="11"/>
          </p:nvPr>
        </p:nvSpPr>
        <p:spPr/>
        <p:txBody>
          <a:bodyPr/>
          <a:lstStyle>
            <a:lvl1pPr>
              <a:defRPr/>
            </a:lvl1pPr>
          </a:lstStyle>
          <a:p>
            <a:endParaRPr lang="en-US" dirty="0"/>
          </a:p>
        </p:txBody>
      </p:sp>
      <p:sp>
        <p:nvSpPr>
          <p:cNvPr id="9"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308616909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4" name="Footer Placeholder 4"/>
          <p:cNvSpPr>
            <a:spLocks noGrp="1"/>
          </p:cNvSpPr>
          <p:nvPr>
            <p:ph type="ftr" sz="quarter" idx="11"/>
          </p:nvPr>
        </p:nvSpPr>
        <p:spPr/>
        <p:txBody>
          <a:bodyPr/>
          <a:lstStyle>
            <a:lvl1pPr>
              <a:defRPr/>
            </a:lvl1pPr>
          </a:lstStyle>
          <a:p>
            <a:endParaRPr lang="en-US" dirty="0"/>
          </a:p>
        </p:txBody>
      </p:sp>
      <p:sp>
        <p:nvSpPr>
          <p:cNvPr id="5"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38717889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3" name="Footer Placeholder 4"/>
          <p:cNvSpPr>
            <a:spLocks noGrp="1"/>
          </p:cNvSpPr>
          <p:nvPr>
            <p:ph type="ftr" sz="quarter" idx="11"/>
          </p:nvPr>
        </p:nvSpPr>
        <p:spPr/>
        <p:txBody>
          <a:bodyPr/>
          <a:lstStyle>
            <a:lvl1pPr>
              <a:defRPr/>
            </a:lvl1pPr>
          </a:lstStyle>
          <a:p>
            <a:endParaRPr lang="en-US" dirty="0"/>
          </a:p>
        </p:txBody>
      </p:sp>
      <p:sp>
        <p:nvSpPr>
          <p:cNvPr id="4"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13149962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21487677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dirty="0" smtClean="0"/>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7A695A49-5B80-4A3C-9FA9-F81BF4D29E7C}" type="datetimeFigureOut">
              <a:rPr lang="en-US" smtClean="0"/>
              <a:t>6/21/2014</a:t>
            </a:fld>
            <a:endParaRPr lang="en-US" dirty="0"/>
          </a:p>
        </p:txBody>
      </p:sp>
      <p:sp>
        <p:nvSpPr>
          <p:cNvPr id="6" name="Footer Placeholder 4"/>
          <p:cNvSpPr>
            <a:spLocks noGrp="1"/>
          </p:cNvSpPr>
          <p:nvPr>
            <p:ph type="ftr" sz="quarter" idx="11"/>
          </p:nvPr>
        </p:nvSpPr>
        <p:spPr/>
        <p:txBody>
          <a:bodyPr/>
          <a:lstStyle>
            <a:lvl1pPr>
              <a:defRPr/>
            </a:lvl1pPr>
          </a:lstStyle>
          <a:p>
            <a:endParaRPr lang="en-US" dirty="0"/>
          </a:p>
        </p:txBody>
      </p:sp>
      <p:sp>
        <p:nvSpPr>
          <p:cNvPr id="7" name="Slide Number Placeholder 5"/>
          <p:cNvSpPr>
            <a:spLocks noGrp="1"/>
          </p:cNvSpPr>
          <p:nvPr>
            <p:ph type="sldNum" sz="quarter" idx="12"/>
          </p:nvPr>
        </p:nvSpPr>
        <p:spPr/>
        <p:txBody>
          <a:bodyPr/>
          <a:lstStyle>
            <a:lvl1pPr>
              <a:defRPr/>
            </a:lvl1pPr>
          </a:lstStyle>
          <a:p>
            <a:fld id="{9C4457A8-79D7-4591-9FF4-D736E94F39BD}" type="slidenum">
              <a:rPr lang="en-US" smtClean="0"/>
              <a:t>‹#›</a:t>
            </a:fld>
            <a:endParaRPr lang="en-US" dirty="0"/>
          </a:p>
        </p:txBody>
      </p:sp>
    </p:spTree>
    <p:extLst>
      <p:ext uri="{BB962C8B-B14F-4D97-AF65-F5344CB8AC3E}">
        <p14:creationId xmlns:p14="http://schemas.microsoft.com/office/powerpoint/2010/main" val="42919702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smtClean="0">
                <a:solidFill>
                  <a:srgbClr val="898989"/>
                </a:solidFill>
                <a:latin typeface="Calibri" pitchFamily="34" charset="0"/>
              </a:defRPr>
            </a:lvl1pPr>
          </a:lstStyle>
          <a:p>
            <a:fld id="{7A695A49-5B80-4A3C-9FA9-F81BF4D29E7C}" type="datetimeFigureOut">
              <a:rPr lang="en-US" smtClean="0"/>
              <a:t>6/21/2014</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smtClean="0">
                <a:solidFill>
                  <a:srgbClr val="898989"/>
                </a:solidFill>
                <a:latin typeface="Calibri" pitchFamily="34" charset="0"/>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smtClean="0">
                <a:solidFill>
                  <a:srgbClr val="898989"/>
                </a:solidFill>
                <a:latin typeface="Calibri" pitchFamily="34" charset="0"/>
              </a:defRPr>
            </a:lvl1pPr>
          </a:lstStyle>
          <a:p>
            <a:fld id="{9C4457A8-79D7-4591-9FF4-D736E94F39BD}"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457200" rtl="0" eaLnBrk="1" fontAlgn="base" hangingPunct="1">
        <a:spcBef>
          <a:spcPct val="0"/>
        </a:spcBef>
        <a:spcAft>
          <a:spcPct val="0"/>
        </a:spcAft>
        <a:defRPr sz="4400" kern="1200">
          <a:solidFill>
            <a:schemeClr val="tx1"/>
          </a:solidFill>
          <a:latin typeface="+mj-lt"/>
          <a:ea typeface="ヒラギノ角ゴ Pro W3" charset="-128"/>
          <a:cs typeface="+mj-cs"/>
        </a:defRPr>
      </a:lvl1pPr>
      <a:lvl2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2pPr>
      <a:lvl3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3pPr>
      <a:lvl4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4pPr>
      <a:lvl5pPr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pitchFamily="34" charset="0"/>
          <a:ea typeface="ヒラギノ角ゴ Pro W3" charset="-128"/>
        </a:defRPr>
      </a:lvl9pPr>
    </p:titleStyle>
    <p:bodyStyle>
      <a:lvl1pPr marL="342900" indent="-342900" algn="l" defTabSz="457200" rtl="0" eaLnBrk="1" fontAlgn="base" hangingPunct="1">
        <a:spcBef>
          <a:spcPct val="20000"/>
        </a:spcBef>
        <a:spcAft>
          <a:spcPct val="0"/>
        </a:spcAft>
        <a:buFont typeface="Arial" charset="0"/>
        <a:buChar char="•"/>
        <a:defRPr sz="3200" kern="1200">
          <a:solidFill>
            <a:schemeClr val="tx1"/>
          </a:solidFill>
          <a:latin typeface="+mn-lt"/>
          <a:ea typeface="ヒラギノ角ゴ Pro W3" charset="-128"/>
          <a:cs typeface="+mn-cs"/>
        </a:defRPr>
      </a:lvl1pPr>
      <a:lvl2pPr marL="742950" indent="-285750" algn="l" defTabSz="457200" rtl="0" eaLnBrk="1" fontAlgn="base" hangingPunct="1">
        <a:spcBef>
          <a:spcPct val="20000"/>
        </a:spcBef>
        <a:spcAft>
          <a:spcPct val="0"/>
        </a:spcAft>
        <a:buFont typeface="Arial" charset="0"/>
        <a:buChar char="–"/>
        <a:defRPr sz="2800" kern="1200">
          <a:solidFill>
            <a:schemeClr val="tx1"/>
          </a:solidFill>
          <a:latin typeface="+mn-lt"/>
          <a:ea typeface="ヒラギノ角ゴ Pro W3" charset="-128"/>
          <a:cs typeface="+mn-cs"/>
        </a:defRPr>
      </a:lvl2pPr>
      <a:lvl3pPr marL="1143000" indent="-228600" algn="l" defTabSz="457200" rtl="0" eaLnBrk="1" fontAlgn="base" hangingPunct="1">
        <a:spcBef>
          <a:spcPct val="20000"/>
        </a:spcBef>
        <a:spcAft>
          <a:spcPct val="0"/>
        </a:spcAft>
        <a:buFont typeface="Arial" charset="0"/>
        <a:buChar char="•"/>
        <a:defRPr sz="2400" kern="1200">
          <a:solidFill>
            <a:schemeClr val="tx1"/>
          </a:solidFill>
          <a:latin typeface="+mn-lt"/>
          <a:ea typeface="ヒラギノ角ゴ Pro W3" charset="-128"/>
          <a:cs typeface="+mn-cs"/>
        </a:defRPr>
      </a:lvl3pPr>
      <a:lvl4pPr marL="16002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4pPr>
      <a:lvl5pPr marL="2057400" indent="-228600" algn="l" defTabSz="457200" rtl="0" eaLnBrk="1" fontAlgn="base" hangingPunct="1">
        <a:spcBef>
          <a:spcPct val="20000"/>
        </a:spcBef>
        <a:spcAft>
          <a:spcPct val="0"/>
        </a:spcAft>
        <a:buFont typeface="Arial" charset="0"/>
        <a:buChar char="»"/>
        <a:defRPr sz="2000" kern="1200">
          <a:solidFill>
            <a:schemeClr val="tx1"/>
          </a:solidFill>
          <a:latin typeface="+mn-lt"/>
          <a:ea typeface="ヒラギノ角ゴ Pro W3" charset="-128"/>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www.ncscpartners.org/resources"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hyperlink" Target="http://www.ncscpartners.org/"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hyperlink" Target="https://wiki.ncscpartners.org/" TargetMode="Externa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lstStyle/>
          <a:p>
            <a:r>
              <a:rPr lang="en-US" b="1" dirty="0" smtClean="0">
                <a:solidFill>
                  <a:schemeClr val="accent1"/>
                </a:solidFill>
              </a:rPr>
              <a:t>June 2014</a:t>
            </a:r>
            <a:endParaRPr lang="en-US" b="1" dirty="0">
              <a:solidFill>
                <a:schemeClr val="accent1"/>
              </a:solidFill>
            </a:endParaRPr>
          </a:p>
        </p:txBody>
      </p:sp>
      <p:sp>
        <p:nvSpPr>
          <p:cNvPr id="2" name="Title 1"/>
          <p:cNvSpPr>
            <a:spLocks noGrp="1"/>
          </p:cNvSpPr>
          <p:nvPr>
            <p:ph type="title"/>
          </p:nvPr>
        </p:nvSpPr>
        <p:spPr/>
        <p:txBody>
          <a:bodyPr>
            <a:normAutofit fontScale="90000"/>
          </a:bodyPr>
          <a:lstStyle/>
          <a:p>
            <a:r>
              <a:rPr lang="en-US" dirty="0" smtClean="0"/>
              <a:t>NCSC Commitment to Student Communicative Competence</a:t>
            </a:r>
            <a:endParaRPr lang="en-US" dirty="0"/>
          </a:p>
        </p:txBody>
      </p:sp>
    </p:spTree>
    <p:extLst>
      <p:ext uri="{BB962C8B-B14F-4D97-AF65-F5344CB8AC3E}">
        <p14:creationId xmlns:p14="http://schemas.microsoft.com/office/powerpoint/2010/main" val="114944384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09800"/>
            <a:ext cx="8229600" cy="1143000"/>
          </a:xfrm>
        </p:spPr>
        <p:txBody>
          <a:bodyPr rtlCol="0">
            <a:normAutofit/>
          </a:bodyPr>
          <a:lstStyle/>
          <a:p>
            <a:pPr fontAlgn="auto">
              <a:spcAft>
                <a:spcPts val="0"/>
              </a:spcAft>
              <a:defRPr/>
            </a:pPr>
            <a:r>
              <a:rPr lang="en-US" b="1" dirty="0" smtClean="0">
                <a:solidFill>
                  <a:schemeClr val="tx2">
                    <a:lumMod val="60000"/>
                    <a:lumOff val="40000"/>
                  </a:schemeClr>
                </a:solidFill>
              </a:rPr>
              <a:t>Communication Research</a:t>
            </a:r>
            <a:endParaRPr lang="en-US" b="1" dirty="0">
              <a:solidFill>
                <a:schemeClr val="tx2">
                  <a:lumMod val="60000"/>
                  <a:lumOff val="40000"/>
                </a:schemeClr>
              </a:solidFill>
            </a:endParaRPr>
          </a:p>
        </p:txBody>
      </p:sp>
      <p:sp>
        <p:nvSpPr>
          <p:cNvPr id="3" name="Slide Number Placeholder 2"/>
          <p:cNvSpPr>
            <a:spLocks noGrp="1"/>
          </p:cNvSpPr>
          <p:nvPr>
            <p:ph type="sldNum" sz="quarter" idx="12"/>
          </p:nvPr>
        </p:nvSpPr>
        <p:spPr/>
        <p:txBody>
          <a:bodyPr/>
          <a:lstStyle/>
          <a:p>
            <a:pPr>
              <a:defRPr/>
            </a:pPr>
            <a:fld id="{016AEDA5-9496-46BF-8CB9-A8BE5B3EF3A0}" type="slidenum">
              <a:rPr lang="en-US"/>
              <a:pPr>
                <a:defRPr/>
              </a:pPr>
              <a:t>10</a:t>
            </a:fld>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2011362"/>
          </a:xfrm>
        </p:spPr>
        <p:txBody>
          <a:bodyPr rtlCol="0">
            <a:normAutofit fontScale="90000"/>
          </a:bodyPr>
          <a:lstStyle/>
          <a:p>
            <a:pPr fontAlgn="auto">
              <a:spcAft>
                <a:spcPts val="0"/>
              </a:spcAft>
              <a:defRPr/>
            </a:pPr>
            <a:r>
              <a:rPr lang="en-US" dirty="0" smtClean="0"/>
              <a:t>Survey of Learner Characteristics for Students Taking an AA-AAS</a:t>
            </a:r>
            <a:br>
              <a:rPr lang="en-US" dirty="0" smtClean="0"/>
            </a:br>
            <a:r>
              <a:rPr lang="en-US" sz="2700" dirty="0" smtClean="0"/>
              <a:t>From 18 NCSC States during </a:t>
            </a:r>
            <a:r>
              <a:rPr lang="en-US" sz="2700" dirty="0"/>
              <a:t>the 2010-2011 or 2011-2012 academic year</a:t>
            </a:r>
          </a:p>
        </p:txBody>
      </p:sp>
      <p:sp>
        <p:nvSpPr>
          <p:cNvPr id="23554" name="Content Placeholder 2"/>
          <p:cNvSpPr>
            <a:spLocks noGrp="1"/>
          </p:cNvSpPr>
          <p:nvPr>
            <p:ph idx="1"/>
          </p:nvPr>
        </p:nvSpPr>
        <p:spPr>
          <a:xfrm>
            <a:off x="457200" y="2209800"/>
            <a:ext cx="8229600" cy="4760913"/>
          </a:xfrm>
        </p:spPr>
        <p:txBody>
          <a:bodyPr/>
          <a:lstStyle/>
          <a:p>
            <a:r>
              <a:rPr lang="en-US" sz="2800" dirty="0" smtClean="0"/>
              <a:t>69% used symbolic language (verbal or written words, signs, Braille, or language-based augmentative systems) to communicate</a:t>
            </a:r>
          </a:p>
          <a:p>
            <a:r>
              <a:rPr lang="en-US" sz="2800" dirty="0" smtClean="0"/>
              <a:t>Approximately 20% used </a:t>
            </a:r>
            <a:r>
              <a:rPr lang="en-US" sz="2800" dirty="0"/>
              <a:t>intentional communication, e.g. consistent patterns of gestures or sounds (emerging symbolic</a:t>
            </a:r>
            <a:r>
              <a:rPr lang="en-US" sz="2800" dirty="0" smtClean="0"/>
              <a:t>)</a:t>
            </a:r>
          </a:p>
          <a:p>
            <a:r>
              <a:rPr lang="en-US" sz="2800" dirty="0"/>
              <a:t>Approximately 10</a:t>
            </a:r>
            <a:r>
              <a:rPr lang="en-US" sz="2800" dirty="0" smtClean="0"/>
              <a:t>% communicated </a:t>
            </a:r>
            <a:r>
              <a:rPr lang="en-US" sz="2800" dirty="0"/>
              <a:t>primarily through cries, facial expressions, change in muscle </a:t>
            </a:r>
            <a:r>
              <a:rPr lang="en-US" sz="2800" dirty="0" smtClean="0"/>
              <a:t>tone (pre-symbolic)</a:t>
            </a:r>
          </a:p>
          <a:p>
            <a:endParaRPr lang="en-US" sz="28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429DA8DE-1DFC-4D6E-84BE-295E0F288420}" type="slidenum">
              <a:rPr lang="en-US"/>
              <a:pPr>
                <a:defRPr/>
              </a:pPr>
              <a:t>11</a:t>
            </a:fld>
            <a:endParaRPr lang="en-US" dirty="0"/>
          </a:p>
        </p:txBody>
      </p:sp>
      <p:pic>
        <p:nvPicPr>
          <p:cNvPr id="23555" name="Picture 2"/>
          <p:cNvPicPr>
            <a:picLocks noChangeAspect="1" noChangeArrowheads="1"/>
          </p:cNvPicPr>
          <p:nvPr/>
        </p:nvPicPr>
        <p:blipFill>
          <a:blip r:embed="rId3"/>
          <a:srcRect/>
          <a:stretch>
            <a:fillRect/>
          </a:stretch>
        </p:blipFill>
        <p:spPr bwMode="auto">
          <a:xfrm>
            <a:off x="6477000" y="6096000"/>
            <a:ext cx="1768475" cy="64611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rrowheads="1"/>
          </p:cNvSpPr>
          <p:nvPr>
            <p:ph type="title"/>
          </p:nvPr>
        </p:nvSpPr>
        <p:spPr/>
        <p:txBody>
          <a:bodyPr>
            <a:normAutofit/>
          </a:bodyPr>
          <a:lstStyle/>
          <a:p>
            <a:r>
              <a:rPr lang="en-US" dirty="0" smtClean="0">
                <a:solidFill>
                  <a:srgbClr val="AB2627"/>
                </a:solidFill>
                <a:latin typeface="Times New Roman" pitchFamily="18" charset="0"/>
                <a:cs typeface="Times New Roman" pitchFamily="18" charset="0"/>
              </a:rPr>
              <a:t> </a:t>
            </a:r>
            <a:r>
              <a:rPr lang="en-US" dirty="0" smtClean="0">
                <a:solidFill>
                  <a:schemeClr val="accent1"/>
                </a:solidFill>
                <a:cs typeface="Times New Roman" pitchFamily="18" charset="0"/>
              </a:rPr>
              <a:t>Concerning Data on AAC use </a:t>
            </a:r>
          </a:p>
        </p:txBody>
      </p:sp>
      <p:sp>
        <p:nvSpPr>
          <p:cNvPr id="40963" name="Rectangle 3"/>
          <p:cNvSpPr>
            <a:spLocks noGrp="1" noChangeArrowheads="1"/>
          </p:cNvSpPr>
          <p:nvPr>
            <p:ph idx="1"/>
          </p:nvPr>
        </p:nvSpPr>
        <p:spPr/>
        <p:txBody>
          <a:bodyPr/>
          <a:lstStyle/>
          <a:p>
            <a:pPr lvl="1">
              <a:buFont typeface="Arial" pitchFamily="34" charset="0"/>
              <a:buNone/>
            </a:pPr>
            <a:endParaRPr lang="en-US" sz="3200" dirty="0" smtClean="0">
              <a:latin typeface="Times New Roman" pitchFamily="18" charset="0"/>
              <a:cs typeface="Times New Roman" pitchFamily="18" charset="0"/>
            </a:endParaRPr>
          </a:p>
          <a:p>
            <a:pPr lvl="1">
              <a:buFont typeface="Arial" pitchFamily="34" charset="0"/>
              <a:buNone/>
            </a:pPr>
            <a:endParaRPr lang="en-US" sz="3200" dirty="0" smtClean="0">
              <a:latin typeface="Times New Roman" pitchFamily="18" charset="0"/>
              <a:cs typeface="Times New Roman" pitchFamily="18" charset="0"/>
            </a:endParaRPr>
          </a:p>
          <a:p>
            <a:pPr lvl="1">
              <a:buFont typeface="Arial" pitchFamily="34" charset="0"/>
              <a:buNone/>
            </a:pPr>
            <a:endParaRPr lang="en-US" sz="3200" dirty="0" smtClean="0">
              <a:latin typeface="Times New Roman" pitchFamily="18" charset="0"/>
              <a:cs typeface="Times New Roman" pitchFamily="18" charset="0"/>
            </a:endParaRPr>
          </a:p>
          <a:p>
            <a:pPr lvl="1">
              <a:buFont typeface="Arial" pitchFamily="34" charset="0"/>
              <a:buNone/>
            </a:pPr>
            <a:endParaRPr lang="en-US" sz="3200" dirty="0" smtClean="0">
              <a:latin typeface="Times New Roman" pitchFamily="18" charset="0"/>
              <a:cs typeface="Times New Roman" pitchFamily="18" charset="0"/>
            </a:endParaRPr>
          </a:p>
          <a:p>
            <a:pPr lvl="1">
              <a:buFont typeface="Arial" pitchFamily="34" charset="0"/>
              <a:buNone/>
            </a:pPr>
            <a:endParaRPr lang="en-US" sz="3200" dirty="0" smtClean="0">
              <a:latin typeface="Times New Roman" pitchFamily="18" charset="0"/>
              <a:cs typeface="Times New Roman" pitchFamily="18" charset="0"/>
            </a:endParaRPr>
          </a:p>
        </p:txBody>
      </p:sp>
      <p:sp>
        <p:nvSpPr>
          <p:cNvPr id="7" name="Slide Number Placeholder 6"/>
          <p:cNvSpPr>
            <a:spLocks noGrp="1"/>
          </p:cNvSpPr>
          <p:nvPr>
            <p:ph type="sldNum" sz="quarter" idx="4294967295"/>
          </p:nvPr>
        </p:nvSpPr>
        <p:spPr>
          <a:xfrm>
            <a:off x="7010400" y="6356350"/>
            <a:ext cx="2133600" cy="365125"/>
          </a:xfrm>
          <a:prstGeom prst="rect">
            <a:avLst/>
          </a:prstGeom>
        </p:spPr>
        <p:txBody>
          <a:bodyPr/>
          <a:lstStyle/>
          <a:p>
            <a:pPr>
              <a:defRPr/>
            </a:pPr>
            <a:fld id="{07C88B10-0A61-4242-B6F2-C44BA49111A2}" type="slidenum">
              <a:rPr lang="en-US" smtClean="0"/>
              <a:pPr>
                <a:defRPr/>
              </a:pPr>
              <a:t>12</a:t>
            </a:fld>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43200" y="1600200"/>
            <a:ext cx="3048000" cy="28005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767862" y="4572000"/>
            <a:ext cx="7467600" cy="1384995"/>
          </a:xfrm>
          <a:prstGeom prst="rect">
            <a:avLst/>
          </a:prstGeom>
          <a:noFill/>
        </p:spPr>
        <p:txBody>
          <a:bodyPr wrap="square" rtlCol="0">
            <a:spAutoFit/>
          </a:bodyPr>
          <a:lstStyle/>
          <a:p>
            <a:pPr algn="ctr"/>
            <a:r>
              <a:rPr lang="en-US" sz="2800" dirty="0" smtClean="0">
                <a:latin typeface="Myriad Pro"/>
              </a:rPr>
              <a:t>Only 40% of the students in the emerging or pre-symbolic levels used AAC as part of their educational programs</a:t>
            </a:r>
            <a:endParaRPr lang="en-US" dirty="0"/>
          </a:p>
        </p:txBody>
      </p:sp>
    </p:spTree>
    <p:extLst>
      <p:ext uri="{BB962C8B-B14F-4D97-AF65-F5344CB8AC3E}">
        <p14:creationId xmlns:p14="http://schemas.microsoft.com/office/powerpoint/2010/main" val="2530199280"/>
      </p:ext>
    </p:extLst>
  </p:cSld>
  <p:clrMapOvr>
    <a:masterClrMapping/>
  </p:clrMapOv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What is AAC?</a:t>
            </a:r>
            <a:endParaRPr lang="en-US" dirty="0"/>
          </a:p>
        </p:txBody>
      </p:sp>
      <p:sp>
        <p:nvSpPr>
          <p:cNvPr id="3" name="Content Placeholder 2"/>
          <p:cNvSpPr>
            <a:spLocks noGrp="1"/>
          </p:cNvSpPr>
          <p:nvPr>
            <p:ph idx="1"/>
          </p:nvPr>
        </p:nvSpPr>
        <p:spPr/>
        <p:txBody>
          <a:bodyPr/>
          <a:lstStyle/>
          <a:p>
            <a:r>
              <a:rPr lang="en-US" sz="2800" dirty="0"/>
              <a:t>AAC includes all forms of communication (other than oral speech) used to express thoughts, needs, wants, and ideas. </a:t>
            </a:r>
            <a:endParaRPr lang="en-US" sz="2800" dirty="0" smtClean="0"/>
          </a:p>
          <a:p>
            <a:r>
              <a:rPr lang="en-US" sz="2800" dirty="0" smtClean="0"/>
              <a:t>We </a:t>
            </a:r>
            <a:r>
              <a:rPr lang="en-US" sz="2800" dirty="0"/>
              <a:t>all use AAC when we make facial expressions or gestures, use symbols or pictures, or use print. </a:t>
            </a:r>
            <a:endParaRPr lang="en-US" sz="2800" dirty="0" smtClean="0"/>
          </a:p>
          <a:p>
            <a:r>
              <a:rPr lang="en-US" sz="2800" dirty="0" smtClean="0"/>
              <a:t>Special </a:t>
            </a:r>
            <a:r>
              <a:rPr lang="en-US" sz="2800" dirty="0"/>
              <a:t>aids, such as picture and symbol communication boards and electronic devices, are available to help people express </a:t>
            </a:r>
            <a:r>
              <a:rPr lang="en-US" sz="2800" dirty="0" smtClean="0"/>
              <a:t>themselves</a:t>
            </a:r>
            <a:endParaRPr lang="en-US" sz="2800" dirty="0"/>
          </a:p>
        </p:txBody>
      </p:sp>
    </p:spTree>
    <p:extLst>
      <p:ext uri="{BB962C8B-B14F-4D97-AF65-F5344CB8AC3E}">
        <p14:creationId xmlns:p14="http://schemas.microsoft.com/office/powerpoint/2010/main" val="27834264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a:xfrm>
            <a:off x="152400" y="76200"/>
            <a:ext cx="8839200" cy="990600"/>
          </a:xfrm>
        </p:spPr>
        <p:txBody>
          <a:bodyPr>
            <a:normAutofit/>
          </a:bodyPr>
          <a:lstStyle/>
          <a:p>
            <a:r>
              <a:rPr lang="en-US" dirty="0" smtClean="0"/>
              <a:t>Effectiveness of AAC</a:t>
            </a:r>
          </a:p>
        </p:txBody>
      </p:sp>
      <p:sp>
        <p:nvSpPr>
          <p:cNvPr id="41987" name="Content Placeholder 2"/>
          <p:cNvSpPr>
            <a:spLocks noGrp="1"/>
          </p:cNvSpPr>
          <p:nvPr>
            <p:ph idx="1"/>
          </p:nvPr>
        </p:nvSpPr>
        <p:spPr>
          <a:xfrm>
            <a:off x="0" y="1219200"/>
            <a:ext cx="8839200" cy="5257799"/>
          </a:xfrm>
        </p:spPr>
        <p:txBody>
          <a:bodyPr/>
          <a:lstStyle/>
          <a:p>
            <a:r>
              <a:rPr lang="en-US" sz="2800" dirty="0" smtClean="0"/>
              <a:t>96% of the studies on </a:t>
            </a:r>
            <a:r>
              <a:rPr lang="en-US" sz="2800" dirty="0"/>
              <a:t>use of AAC  </a:t>
            </a:r>
            <a:r>
              <a:rPr lang="en-US" sz="2800" dirty="0" smtClean="0"/>
              <a:t>for individuals </a:t>
            </a:r>
            <a:r>
              <a:rPr lang="en-US" sz="2800" dirty="0"/>
              <a:t>with severe intellectual and developmental </a:t>
            </a:r>
            <a:r>
              <a:rPr lang="en-US" sz="2800" dirty="0" smtClean="0"/>
              <a:t>disabilities </a:t>
            </a:r>
            <a:r>
              <a:rPr lang="en-US" sz="2800" dirty="0"/>
              <a:t>over 20 years reported </a:t>
            </a:r>
            <a:r>
              <a:rPr lang="en-US" sz="2800" dirty="0" smtClean="0"/>
              <a:t>positive changes in some aspects of communication</a:t>
            </a:r>
          </a:p>
          <a:p>
            <a:r>
              <a:rPr lang="en-US" sz="2800" dirty="0" smtClean="0"/>
              <a:t>These findings support communication intervention for students with significant cognitive disabilities</a:t>
            </a:r>
          </a:p>
          <a:p>
            <a:r>
              <a:rPr lang="en-US" sz="2800" dirty="0" smtClean="0"/>
              <a:t>Students </a:t>
            </a:r>
            <a:r>
              <a:rPr lang="en-US" sz="2800" dirty="0"/>
              <a:t>with significant cognitive </a:t>
            </a:r>
            <a:r>
              <a:rPr lang="en-US" sz="2800" dirty="0" smtClean="0"/>
              <a:t>disabilities can </a:t>
            </a:r>
            <a:r>
              <a:rPr lang="en-US" sz="2800" dirty="0"/>
              <a:t>learn to use AAC quite </a:t>
            </a:r>
            <a:r>
              <a:rPr lang="en-US" sz="2800" dirty="0" smtClean="0"/>
              <a:t>quickly</a:t>
            </a:r>
          </a:p>
          <a:p>
            <a:r>
              <a:rPr lang="en-US" sz="2800" dirty="0" smtClean="0"/>
              <a:t>A NCSC report found that </a:t>
            </a:r>
            <a:r>
              <a:rPr lang="en-US" sz="2800" dirty="0"/>
              <a:t>most students experienced success with as little as 15 minutes per day of instruction over an average of 6.5 months</a:t>
            </a:r>
            <a:endParaRPr lang="en-US" sz="2800" dirty="0" smtClean="0"/>
          </a:p>
          <a:p>
            <a:endParaRPr lang="en-US" sz="2400" dirty="0" smtClean="0"/>
          </a:p>
        </p:txBody>
      </p:sp>
      <p:sp>
        <p:nvSpPr>
          <p:cNvPr id="6" name="Slide Number Placeholder 5"/>
          <p:cNvSpPr>
            <a:spLocks noGrp="1"/>
          </p:cNvSpPr>
          <p:nvPr>
            <p:ph type="sldNum" sz="quarter" idx="4294967295"/>
          </p:nvPr>
        </p:nvSpPr>
        <p:spPr>
          <a:xfrm>
            <a:off x="8613648" y="6305550"/>
            <a:ext cx="457200" cy="476250"/>
          </a:xfrm>
          <a:prstGeom prst="rect">
            <a:avLst/>
          </a:prstGeom>
        </p:spPr>
        <p:txBody>
          <a:bodyPr/>
          <a:lstStyle/>
          <a:p>
            <a:pPr>
              <a:defRPr/>
            </a:pPr>
            <a:fld id="{16E34DB2-070F-43DE-A295-5AD4125E4568}" type="slidenum">
              <a:rPr lang="en-US" smtClean="0"/>
              <a:pPr>
                <a:defRPr/>
              </a:pPr>
              <a:t>14</a:t>
            </a:fld>
            <a:endParaRPr lang="en-US" dirty="0"/>
          </a:p>
        </p:txBody>
      </p:sp>
    </p:spTree>
    <p:extLst>
      <p:ext uri="{BB962C8B-B14F-4D97-AF65-F5344CB8AC3E}">
        <p14:creationId xmlns:p14="http://schemas.microsoft.com/office/powerpoint/2010/main" val="48344954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Importance of AAC Use</a:t>
            </a:r>
            <a:endParaRPr lang="en-US" dirty="0"/>
          </a:p>
        </p:txBody>
      </p:sp>
      <p:sp>
        <p:nvSpPr>
          <p:cNvPr id="3" name="Content Placeholder 2"/>
          <p:cNvSpPr>
            <a:spLocks noGrp="1"/>
          </p:cNvSpPr>
          <p:nvPr>
            <p:ph idx="1"/>
          </p:nvPr>
        </p:nvSpPr>
        <p:spPr>
          <a:xfrm>
            <a:off x="457200" y="1371600"/>
            <a:ext cx="8229600" cy="4754563"/>
          </a:xfrm>
        </p:spPr>
        <p:txBody>
          <a:bodyPr/>
          <a:lstStyle/>
          <a:p>
            <a:r>
              <a:rPr lang="en-US" sz="2800" dirty="0" smtClean="0"/>
              <a:t>AAC provides </a:t>
            </a:r>
            <a:r>
              <a:rPr lang="en-US" sz="2800" dirty="0"/>
              <a:t>a method for communication, social interaction, a sense of self-worth and engagement in academics, and other school-related activities (e.g., extra-curricular, work-study</a:t>
            </a:r>
            <a:r>
              <a:rPr lang="en-US" sz="2800" dirty="0" smtClean="0"/>
              <a:t>)</a:t>
            </a:r>
          </a:p>
          <a:p>
            <a:r>
              <a:rPr lang="en-US" sz="2800" dirty="0" smtClean="0"/>
              <a:t>AAC prepares students to seek </a:t>
            </a:r>
            <a:r>
              <a:rPr lang="en-US" sz="2800" dirty="0"/>
              <a:t>assistance for a variety of situations throughout their lives, including letting someone know </a:t>
            </a:r>
            <a:r>
              <a:rPr lang="en-US" sz="2800" dirty="0" smtClean="0"/>
              <a:t>if </a:t>
            </a:r>
            <a:r>
              <a:rPr lang="en-US" sz="2800" dirty="0"/>
              <a:t>they are suffering abuse and/or neglect. </a:t>
            </a:r>
            <a:endParaRPr lang="en-US" sz="2800" dirty="0" smtClean="0"/>
          </a:p>
          <a:p>
            <a:r>
              <a:rPr lang="en-US" sz="2800" dirty="0" smtClean="0"/>
              <a:t>The ability to effectively communicate </a:t>
            </a:r>
            <a:r>
              <a:rPr lang="en-US" sz="2800" dirty="0"/>
              <a:t>reduces the risk that they will be </a:t>
            </a:r>
            <a:r>
              <a:rPr lang="en-US" sz="2800" dirty="0" smtClean="0"/>
              <a:t>victimized </a:t>
            </a:r>
            <a:endParaRPr lang="en-US" sz="2800" dirty="0"/>
          </a:p>
        </p:txBody>
      </p:sp>
    </p:spTree>
    <p:extLst>
      <p:ext uri="{BB962C8B-B14F-4D97-AF65-F5344CB8AC3E}">
        <p14:creationId xmlns:p14="http://schemas.microsoft.com/office/powerpoint/2010/main" val="20785654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609600" y="2362200"/>
            <a:ext cx="8229600" cy="1143000"/>
          </a:xfrm>
        </p:spPr>
        <p:txBody>
          <a:bodyPr/>
          <a:lstStyle/>
          <a:p>
            <a:r>
              <a:rPr lang="en-US" b="1" dirty="0" smtClean="0">
                <a:solidFill>
                  <a:schemeClr val="accent1"/>
                </a:solidFill>
              </a:rPr>
              <a:t>NCSC Commitment to Communicative Competence</a:t>
            </a:r>
            <a:endParaRPr lang="en-US" b="1" dirty="0">
              <a:solidFill>
                <a:schemeClr val="accent1"/>
              </a:solidFill>
            </a:endParaRPr>
          </a:p>
        </p:txBody>
      </p:sp>
    </p:spTree>
    <p:extLst>
      <p:ext uri="{BB962C8B-B14F-4D97-AF65-F5344CB8AC3E}">
        <p14:creationId xmlns:p14="http://schemas.microsoft.com/office/powerpoint/2010/main" val="5313103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p:cNvSpPr/>
          <p:nvPr/>
        </p:nvSpPr>
        <p:spPr>
          <a:xfrm>
            <a:off x="152400" y="152400"/>
            <a:ext cx="8763000" cy="6096000"/>
          </a:xfrm>
          <a:prstGeom prst="rect">
            <a:avLst/>
          </a:prstGeom>
          <a:no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dirty="0">
              <a:solidFill>
                <a:prstClr val="white"/>
              </a:solidFill>
            </a:endParaRPr>
          </a:p>
        </p:txBody>
      </p:sp>
      <p:grpSp>
        <p:nvGrpSpPr>
          <p:cNvPr id="2" name="Group 17"/>
          <p:cNvGrpSpPr>
            <a:grpSpLocks/>
          </p:cNvGrpSpPr>
          <p:nvPr/>
        </p:nvGrpSpPr>
        <p:grpSpPr bwMode="auto">
          <a:xfrm>
            <a:off x="241300" y="304801"/>
            <a:ext cx="8432800" cy="1230313"/>
            <a:chOff x="914400" y="304800"/>
            <a:chExt cx="7239000" cy="1295400"/>
          </a:xfrm>
        </p:grpSpPr>
        <p:grpSp>
          <p:nvGrpSpPr>
            <p:cNvPr id="14" name="Group 16"/>
            <p:cNvGrpSpPr>
              <a:grpSpLocks/>
            </p:cNvGrpSpPr>
            <p:nvPr/>
          </p:nvGrpSpPr>
          <p:grpSpPr bwMode="auto">
            <a:xfrm>
              <a:off x="914400" y="304800"/>
              <a:ext cx="4572000" cy="1295400"/>
              <a:chOff x="914400" y="304800"/>
              <a:chExt cx="4572000" cy="1295400"/>
            </a:xfrm>
          </p:grpSpPr>
          <p:sp>
            <p:nvSpPr>
              <p:cNvPr id="5" name="Rounded Rectangle 4"/>
              <p:cNvSpPr/>
              <p:nvPr/>
            </p:nvSpPr>
            <p:spPr>
              <a:xfrm>
                <a:off x="914400"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College</a:t>
                </a:r>
              </a:p>
            </p:txBody>
          </p:sp>
          <p:sp>
            <p:nvSpPr>
              <p:cNvPr id="6" name="Rounded Rectangle 5"/>
              <p:cNvSpPr/>
              <p:nvPr/>
            </p:nvSpPr>
            <p:spPr>
              <a:xfrm>
                <a:off x="3581329" y="304800"/>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Career</a:t>
                </a:r>
              </a:p>
            </p:txBody>
          </p:sp>
        </p:grpSp>
        <p:sp>
          <p:nvSpPr>
            <p:cNvPr id="7" name="Rounded Rectangle 6"/>
            <p:cNvSpPr/>
            <p:nvPr/>
          </p:nvSpPr>
          <p:spPr>
            <a:xfrm>
              <a:off x="6248257" y="838004"/>
              <a:ext cx="1905143" cy="762196"/>
            </a:xfrm>
            <a:prstGeom prst="roundRect">
              <a:avLst/>
            </a:prstGeom>
            <a:solidFill>
              <a:schemeClr val="accent6">
                <a:lumMod val="20000"/>
                <a:lumOff val="80000"/>
              </a:schemeClr>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Community</a:t>
              </a:r>
            </a:p>
          </p:txBody>
        </p:sp>
      </p:grpSp>
      <p:sp>
        <p:nvSpPr>
          <p:cNvPr id="4" name="Up Arrow Callout 3"/>
          <p:cNvSpPr/>
          <p:nvPr/>
        </p:nvSpPr>
        <p:spPr bwMode="auto">
          <a:xfrm>
            <a:off x="152400" y="5445125"/>
            <a:ext cx="8610600" cy="650875"/>
          </a:xfrm>
          <a:prstGeom prst="upArrowCallout">
            <a:avLst/>
          </a:prstGeom>
          <a:solidFill>
            <a:srgbClr val="FFFF66"/>
          </a:solidFill>
          <a:ln>
            <a:solidFill>
              <a:schemeClr val="accent5">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b="1" dirty="0">
                <a:solidFill>
                  <a:prstClr val="black"/>
                </a:solidFill>
              </a:rPr>
              <a:t>Communicative Competence</a:t>
            </a:r>
          </a:p>
        </p:txBody>
      </p:sp>
      <p:sp>
        <p:nvSpPr>
          <p:cNvPr id="8" name="Freeform 7"/>
          <p:cNvSpPr/>
          <p:nvPr/>
        </p:nvSpPr>
        <p:spPr bwMode="auto">
          <a:xfrm>
            <a:off x="2951933" y="132383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Curriculum</a:t>
            </a:r>
          </a:p>
          <a:p>
            <a:pPr algn="ctr" defTabSz="889000">
              <a:lnSpc>
                <a:spcPct val="90000"/>
              </a:lnSpc>
              <a:spcAft>
                <a:spcPct val="35000"/>
              </a:spcAft>
              <a:defRPr/>
            </a:pPr>
            <a:r>
              <a:rPr lang="en-US" sz="1600" dirty="0">
                <a:solidFill>
                  <a:prstClr val="black"/>
                </a:solidFill>
              </a:rPr>
              <a:t>Common  Standards</a:t>
            </a:r>
          </a:p>
          <a:p>
            <a:pPr algn="ctr" defTabSz="889000">
              <a:lnSpc>
                <a:spcPct val="90000"/>
              </a:lnSpc>
              <a:spcAft>
                <a:spcPct val="35000"/>
              </a:spcAft>
              <a:defRPr/>
            </a:pPr>
            <a:r>
              <a:rPr lang="en-US" sz="1600" dirty="0">
                <a:solidFill>
                  <a:prstClr val="black"/>
                </a:solidFill>
              </a:rPr>
              <a:t>Learning Progressions</a:t>
            </a:r>
          </a:p>
          <a:p>
            <a:pPr algn="ctr" defTabSz="889000">
              <a:lnSpc>
                <a:spcPct val="90000"/>
              </a:lnSpc>
              <a:spcAft>
                <a:spcPct val="35000"/>
              </a:spcAft>
              <a:defRPr/>
            </a:pPr>
            <a:r>
              <a:rPr lang="en-US" sz="1600" dirty="0">
                <a:solidFill>
                  <a:prstClr val="black"/>
                </a:solidFill>
              </a:rPr>
              <a:t>Core Content Connectors</a:t>
            </a:r>
          </a:p>
        </p:txBody>
      </p:sp>
      <p:sp>
        <p:nvSpPr>
          <p:cNvPr id="12" name="Freeform 11"/>
          <p:cNvSpPr/>
          <p:nvPr/>
        </p:nvSpPr>
        <p:spPr bwMode="auto">
          <a:xfrm>
            <a:off x="420080" y="4103707"/>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Instruction</a:t>
            </a:r>
          </a:p>
          <a:p>
            <a:pPr algn="ctr" defTabSz="889000">
              <a:lnSpc>
                <a:spcPct val="90000"/>
              </a:lnSpc>
              <a:spcAft>
                <a:spcPct val="35000"/>
              </a:spcAft>
              <a:defRPr/>
            </a:pPr>
            <a:r>
              <a:rPr lang="en-US" sz="1500" dirty="0">
                <a:solidFill>
                  <a:prstClr val="black"/>
                </a:solidFill>
              </a:rPr>
              <a:t>Grade-level Lessons</a:t>
            </a:r>
          </a:p>
          <a:p>
            <a:pPr algn="ctr" defTabSz="889000">
              <a:lnSpc>
                <a:spcPct val="90000"/>
              </a:lnSpc>
              <a:spcAft>
                <a:spcPct val="35000"/>
              </a:spcAft>
              <a:defRPr/>
            </a:pPr>
            <a:r>
              <a:rPr lang="en-US" sz="1500" dirty="0">
                <a:solidFill>
                  <a:prstClr val="black"/>
                </a:solidFill>
              </a:rPr>
              <a:t>Accommodations</a:t>
            </a:r>
          </a:p>
          <a:p>
            <a:pPr algn="ctr" defTabSz="889000">
              <a:lnSpc>
                <a:spcPct val="90000"/>
              </a:lnSpc>
              <a:spcAft>
                <a:spcPct val="35000"/>
              </a:spcAft>
              <a:defRPr/>
            </a:pPr>
            <a:r>
              <a:rPr lang="en-US" sz="1500" dirty="0">
                <a:solidFill>
                  <a:prstClr val="black"/>
                </a:solidFill>
              </a:rPr>
              <a:t>Systematic Instruction</a:t>
            </a:r>
          </a:p>
        </p:txBody>
      </p:sp>
      <p:sp>
        <p:nvSpPr>
          <p:cNvPr id="10" name="Freeform 9"/>
          <p:cNvSpPr/>
          <p:nvPr/>
        </p:nvSpPr>
        <p:spPr bwMode="auto">
          <a:xfrm>
            <a:off x="5394990" y="4148255"/>
            <a:ext cx="3011560" cy="1227944"/>
          </a:xfrm>
          <a:custGeom>
            <a:avLst/>
            <a:gdLst>
              <a:gd name="connsiteX0" fmla="*/ 0 w 2585144"/>
              <a:gd name="connsiteY0" fmla="*/ 129257 h 1292572"/>
              <a:gd name="connsiteX1" fmla="*/ 129257 w 2585144"/>
              <a:gd name="connsiteY1" fmla="*/ 0 h 1292572"/>
              <a:gd name="connsiteX2" fmla="*/ 2455887 w 2585144"/>
              <a:gd name="connsiteY2" fmla="*/ 0 h 1292572"/>
              <a:gd name="connsiteX3" fmla="*/ 2585144 w 2585144"/>
              <a:gd name="connsiteY3" fmla="*/ 129257 h 1292572"/>
              <a:gd name="connsiteX4" fmla="*/ 2585144 w 2585144"/>
              <a:gd name="connsiteY4" fmla="*/ 1163315 h 1292572"/>
              <a:gd name="connsiteX5" fmla="*/ 2455887 w 2585144"/>
              <a:gd name="connsiteY5" fmla="*/ 1292572 h 1292572"/>
              <a:gd name="connsiteX6" fmla="*/ 129257 w 2585144"/>
              <a:gd name="connsiteY6" fmla="*/ 1292572 h 1292572"/>
              <a:gd name="connsiteX7" fmla="*/ 0 w 2585144"/>
              <a:gd name="connsiteY7" fmla="*/ 1163315 h 1292572"/>
              <a:gd name="connsiteX8" fmla="*/ 0 w 2585144"/>
              <a:gd name="connsiteY8" fmla="*/ 129257 h 12925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85144" h="1292572">
                <a:moveTo>
                  <a:pt x="0" y="129257"/>
                </a:moveTo>
                <a:cubicBezTo>
                  <a:pt x="0" y="57870"/>
                  <a:pt x="57870" y="0"/>
                  <a:pt x="129257" y="0"/>
                </a:cubicBezTo>
                <a:lnTo>
                  <a:pt x="2455887" y="0"/>
                </a:lnTo>
                <a:cubicBezTo>
                  <a:pt x="2527274" y="0"/>
                  <a:pt x="2585144" y="57870"/>
                  <a:pt x="2585144" y="129257"/>
                </a:cubicBezTo>
                <a:lnTo>
                  <a:pt x="2585144" y="1163315"/>
                </a:lnTo>
                <a:cubicBezTo>
                  <a:pt x="2585144" y="1234702"/>
                  <a:pt x="2527274" y="1292572"/>
                  <a:pt x="2455887" y="1292572"/>
                </a:cubicBezTo>
                <a:lnTo>
                  <a:pt x="129257" y="1292572"/>
                </a:lnTo>
                <a:cubicBezTo>
                  <a:pt x="57870" y="1292572"/>
                  <a:pt x="0" y="1234702"/>
                  <a:pt x="0" y="1163315"/>
                </a:cubicBezTo>
                <a:lnTo>
                  <a:pt x="0" y="129257"/>
                </a:lnTo>
                <a:close/>
              </a:path>
            </a:pathLst>
          </a:custGeom>
          <a:solidFill>
            <a:srgbClr val="FFFF66"/>
          </a:solidFill>
          <a:scene3d>
            <a:camera prst="orthographicFront"/>
            <a:lightRig rig="flat" dir="t"/>
          </a:scene3d>
          <a:sp3d prstMaterial="dkEdge">
            <a:bevelT w="8200" h="38100"/>
          </a:sp3d>
        </p:spPr>
        <p:style>
          <a:lnRef idx="0">
            <a:schemeClr val="lt1">
              <a:hueOff val="0"/>
              <a:satOff val="0"/>
              <a:lumOff val="0"/>
              <a:alphaOff val="0"/>
            </a:schemeClr>
          </a:lnRef>
          <a:fillRef idx="2">
            <a:schemeClr val="accent1">
              <a:hueOff val="0"/>
              <a:satOff val="0"/>
              <a:lumOff val="0"/>
              <a:alphaOff val="0"/>
            </a:schemeClr>
          </a:fillRef>
          <a:effectRef idx="1">
            <a:schemeClr val="accent1">
              <a:hueOff val="0"/>
              <a:satOff val="0"/>
              <a:lumOff val="0"/>
              <a:alphaOff val="0"/>
            </a:schemeClr>
          </a:effectRef>
          <a:fontRef idx="minor">
            <a:schemeClr val="dk1"/>
          </a:fontRef>
        </p:style>
        <p:txBody>
          <a:bodyPr lIns="114058" tIns="114058" rIns="114058" bIns="114058" spcCol="1270" anchor="ctr"/>
          <a:lstStyle/>
          <a:p>
            <a:pPr algn="ctr" defTabSz="889000">
              <a:lnSpc>
                <a:spcPct val="90000"/>
              </a:lnSpc>
              <a:spcAft>
                <a:spcPct val="35000"/>
              </a:spcAft>
              <a:defRPr/>
            </a:pPr>
            <a:r>
              <a:rPr lang="en-US" sz="2000" b="1" dirty="0">
                <a:solidFill>
                  <a:prstClr val="black"/>
                </a:solidFill>
              </a:rPr>
              <a:t>Assessment</a:t>
            </a:r>
          </a:p>
          <a:p>
            <a:pPr algn="ctr" defTabSz="889000">
              <a:lnSpc>
                <a:spcPct val="90000"/>
              </a:lnSpc>
              <a:spcAft>
                <a:spcPct val="35000"/>
              </a:spcAft>
              <a:defRPr/>
            </a:pPr>
            <a:r>
              <a:rPr lang="en-US" sz="1500" dirty="0">
                <a:solidFill>
                  <a:prstClr val="black"/>
                </a:solidFill>
              </a:rPr>
              <a:t>Formative</a:t>
            </a:r>
          </a:p>
          <a:p>
            <a:pPr algn="ctr" defTabSz="889000">
              <a:lnSpc>
                <a:spcPct val="90000"/>
              </a:lnSpc>
              <a:spcAft>
                <a:spcPct val="35000"/>
              </a:spcAft>
              <a:defRPr/>
            </a:pPr>
            <a:r>
              <a:rPr lang="en-US" sz="1500" dirty="0">
                <a:solidFill>
                  <a:prstClr val="black"/>
                </a:solidFill>
              </a:rPr>
              <a:t>Summative</a:t>
            </a:r>
          </a:p>
        </p:txBody>
      </p:sp>
      <p:grpSp>
        <p:nvGrpSpPr>
          <p:cNvPr id="16" name="Group 20"/>
          <p:cNvGrpSpPr>
            <a:grpSpLocks/>
          </p:cNvGrpSpPr>
          <p:nvPr/>
        </p:nvGrpSpPr>
        <p:grpSpPr bwMode="auto">
          <a:xfrm>
            <a:off x="2928940" y="2732089"/>
            <a:ext cx="3013075" cy="2244725"/>
            <a:chOff x="3221049" y="2859088"/>
            <a:chExt cx="2587625" cy="2363787"/>
          </a:xfrm>
        </p:grpSpPr>
        <p:sp>
          <p:nvSpPr>
            <p:cNvPr id="11" name="Freeform 10"/>
            <p:cNvSpPr/>
            <p:nvPr/>
          </p:nvSpPr>
          <p:spPr>
            <a:xfrm>
              <a:off x="3820920" y="4769843"/>
              <a:ext cx="1349710" cy="453032"/>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1348282" y="226200"/>
                  </a:moveTo>
                  <a:lnTo>
                    <a:pt x="1122082" y="452399"/>
                  </a:lnTo>
                  <a:lnTo>
                    <a:pt x="1122082" y="361919"/>
                  </a:lnTo>
                  <a:lnTo>
                    <a:pt x="226200" y="361919"/>
                  </a:lnTo>
                  <a:lnTo>
                    <a:pt x="226200" y="452399"/>
                  </a:lnTo>
                  <a:lnTo>
                    <a:pt x="0" y="226200"/>
                  </a:lnTo>
                  <a:lnTo>
                    <a:pt x="226200" y="1"/>
                  </a:lnTo>
                  <a:lnTo>
                    <a:pt x="226200" y="90481"/>
                  </a:lnTo>
                  <a:lnTo>
                    <a:pt x="1122082" y="90481"/>
                  </a:lnTo>
                  <a:lnTo>
                    <a:pt x="1122082" y="1"/>
                  </a:lnTo>
                  <a:lnTo>
                    <a:pt x="1348282"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81" rIns="135721" bIns="90480" spcCol="1270" anchor="ctr"/>
            <a:lstStyle/>
            <a:p>
              <a:pPr algn="ctr" defTabSz="844550">
                <a:lnSpc>
                  <a:spcPct val="90000"/>
                </a:lnSpc>
                <a:spcAft>
                  <a:spcPct val="35000"/>
                </a:spcAft>
                <a:defRPr/>
              </a:pPr>
              <a:endParaRPr lang="en-US" sz="1900" dirty="0">
                <a:solidFill>
                  <a:prstClr val="black"/>
                </a:solidFill>
              </a:endParaRPr>
            </a:p>
          </p:txBody>
        </p:sp>
        <p:sp>
          <p:nvSpPr>
            <p:cNvPr id="9" name="Freeform 8"/>
            <p:cNvSpPr/>
            <p:nvPr/>
          </p:nvSpPr>
          <p:spPr>
            <a:xfrm rot="3539418">
              <a:off x="4907827"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a:solidFill>
              <a:schemeClr val="accent1">
                <a:lumMod val="20000"/>
                <a:lumOff val="80000"/>
              </a:schemeClr>
            </a:solidFill>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20" tIns="90479" rIns="135720" bIns="90480" spcCol="1270" anchor="ctr"/>
            <a:lstStyle/>
            <a:p>
              <a:pPr algn="ctr" defTabSz="844550">
                <a:lnSpc>
                  <a:spcPct val="90000"/>
                </a:lnSpc>
                <a:spcAft>
                  <a:spcPct val="35000"/>
                </a:spcAft>
                <a:defRPr/>
              </a:pPr>
              <a:endParaRPr lang="en-US" sz="1900" dirty="0">
                <a:solidFill>
                  <a:prstClr val="black"/>
                </a:solidFill>
              </a:endParaRPr>
            </a:p>
          </p:txBody>
        </p:sp>
        <p:sp>
          <p:nvSpPr>
            <p:cNvPr id="13" name="Freeform 12"/>
            <p:cNvSpPr/>
            <p:nvPr/>
          </p:nvSpPr>
          <p:spPr>
            <a:xfrm rot="18115223">
              <a:off x="2772832" y="3307305"/>
              <a:ext cx="1349063" cy="452630"/>
            </a:xfrm>
            <a:custGeom>
              <a:avLst/>
              <a:gdLst>
                <a:gd name="connsiteX0" fmla="*/ 0 w 1348282"/>
                <a:gd name="connsiteY0" fmla="*/ 226200 h 452400"/>
                <a:gd name="connsiteX1" fmla="*/ 226200 w 1348282"/>
                <a:gd name="connsiteY1" fmla="*/ 0 h 452400"/>
                <a:gd name="connsiteX2" fmla="*/ 226200 w 1348282"/>
                <a:gd name="connsiteY2" fmla="*/ 90480 h 452400"/>
                <a:gd name="connsiteX3" fmla="*/ 1122082 w 1348282"/>
                <a:gd name="connsiteY3" fmla="*/ 90480 h 452400"/>
                <a:gd name="connsiteX4" fmla="*/ 1122082 w 1348282"/>
                <a:gd name="connsiteY4" fmla="*/ 0 h 452400"/>
                <a:gd name="connsiteX5" fmla="*/ 1348282 w 1348282"/>
                <a:gd name="connsiteY5" fmla="*/ 226200 h 452400"/>
                <a:gd name="connsiteX6" fmla="*/ 1122082 w 1348282"/>
                <a:gd name="connsiteY6" fmla="*/ 452400 h 452400"/>
                <a:gd name="connsiteX7" fmla="*/ 1122082 w 1348282"/>
                <a:gd name="connsiteY7" fmla="*/ 361920 h 452400"/>
                <a:gd name="connsiteX8" fmla="*/ 226200 w 1348282"/>
                <a:gd name="connsiteY8" fmla="*/ 361920 h 452400"/>
                <a:gd name="connsiteX9" fmla="*/ 226200 w 1348282"/>
                <a:gd name="connsiteY9" fmla="*/ 452400 h 452400"/>
                <a:gd name="connsiteX10" fmla="*/ 0 w 1348282"/>
                <a:gd name="connsiteY10" fmla="*/ 226200 h 452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48282" h="452400">
                  <a:moveTo>
                    <a:pt x="0" y="226200"/>
                  </a:moveTo>
                  <a:lnTo>
                    <a:pt x="226200" y="0"/>
                  </a:lnTo>
                  <a:lnTo>
                    <a:pt x="226200" y="90480"/>
                  </a:lnTo>
                  <a:lnTo>
                    <a:pt x="1122082" y="90480"/>
                  </a:lnTo>
                  <a:lnTo>
                    <a:pt x="1122082" y="0"/>
                  </a:lnTo>
                  <a:lnTo>
                    <a:pt x="1348282" y="226200"/>
                  </a:lnTo>
                  <a:lnTo>
                    <a:pt x="1122082" y="452400"/>
                  </a:lnTo>
                  <a:lnTo>
                    <a:pt x="1122082" y="361920"/>
                  </a:lnTo>
                  <a:lnTo>
                    <a:pt x="226200" y="361920"/>
                  </a:lnTo>
                  <a:lnTo>
                    <a:pt x="226200" y="452400"/>
                  </a:lnTo>
                  <a:lnTo>
                    <a:pt x="0" y="226200"/>
                  </a:lnTo>
                  <a:close/>
                </a:path>
              </a:pathLst>
            </a:custGeom>
          </p:spPr>
          <p:style>
            <a:lnRef idx="0">
              <a:schemeClr val="accent1">
                <a:tint val="60000"/>
                <a:hueOff val="0"/>
                <a:satOff val="0"/>
                <a:lumOff val="0"/>
                <a:alphaOff val="0"/>
              </a:schemeClr>
            </a:lnRef>
            <a:fillRef idx="2">
              <a:schemeClr val="accent1">
                <a:tint val="60000"/>
                <a:hueOff val="0"/>
                <a:satOff val="0"/>
                <a:lumOff val="0"/>
                <a:alphaOff val="0"/>
              </a:schemeClr>
            </a:fillRef>
            <a:effectRef idx="1">
              <a:schemeClr val="accent1">
                <a:tint val="60000"/>
                <a:hueOff val="0"/>
                <a:satOff val="0"/>
                <a:lumOff val="0"/>
                <a:alphaOff val="0"/>
              </a:schemeClr>
            </a:effectRef>
            <a:fontRef idx="minor">
              <a:schemeClr val="dk1"/>
            </a:fontRef>
          </p:style>
          <p:txBody>
            <a:bodyPr lIns="135719" tIns="90479" rIns="135720" bIns="90480" spcCol="1270" anchor="ctr"/>
            <a:lstStyle/>
            <a:p>
              <a:pPr algn="ctr" defTabSz="844550">
                <a:lnSpc>
                  <a:spcPct val="90000"/>
                </a:lnSpc>
                <a:spcAft>
                  <a:spcPct val="35000"/>
                </a:spcAft>
                <a:defRPr/>
              </a:pPr>
              <a:endParaRPr lang="en-US" sz="1900" dirty="0">
                <a:solidFill>
                  <a:prstClr val="black"/>
                </a:solidFill>
              </a:endParaRPr>
            </a:p>
          </p:txBody>
        </p:sp>
      </p:grpSp>
      <p:sp>
        <p:nvSpPr>
          <p:cNvPr id="3" name="Slide Number Placeholder 2"/>
          <p:cNvSpPr>
            <a:spLocks noGrp="1"/>
          </p:cNvSpPr>
          <p:nvPr>
            <p:ph type="sldNum" sz="quarter" idx="4294967295"/>
          </p:nvPr>
        </p:nvSpPr>
        <p:spPr>
          <a:xfrm>
            <a:off x="4191000" y="5618816"/>
            <a:ext cx="762000" cy="365125"/>
          </a:xfrm>
          <a:prstGeom prst="rect">
            <a:avLst/>
          </a:prstGeom>
        </p:spPr>
        <p:txBody>
          <a:bodyPr/>
          <a:lstStyle/>
          <a:p>
            <a:fld id="{F8EAE6B9-A229-4D15-9D77-ACAD1A0BED94}" type="slidenum">
              <a:rPr lang="en-US" smtClean="0"/>
              <a:t>17</a:t>
            </a:fld>
            <a:endParaRPr lang="en-US" dirty="0"/>
          </a:p>
        </p:txBody>
      </p:sp>
      <p:sp>
        <p:nvSpPr>
          <p:cNvPr id="19" name="TextBox 18"/>
          <p:cNvSpPr txBox="1"/>
          <p:nvPr/>
        </p:nvSpPr>
        <p:spPr>
          <a:xfrm>
            <a:off x="2821784" y="6236677"/>
            <a:ext cx="3182938" cy="523220"/>
          </a:xfrm>
          <a:prstGeom prst="rect">
            <a:avLst/>
          </a:prstGeom>
          <a:noFill/>
        </p:spPr>
        <p:txBody>
          <a:bodyPr wrap="square" rtlCol="0">
            <a:spAutoFit/>
          </a:bodyPr>
          <a:lstStyle/>
          <a:p>
            <a:r>
              <a:rPr lang="en-US" sz="2800" b="1" dirty="0" smtClean="0"/>
              <a:t>NCSC Framework   </a:t>
            </a:r>
            <a:endParaRPr lang="en-US" sz="2800" b="1" dirty="0"/>
          </a:p>
        </p:txBody>
      </p:sp>
    </p:spTree>
    <p:extLst>
      <p:ext uri="{BB962C8B-B14F-4D97-AF65-F5344CB8AC3E}">
        <p14:creationId xmlns:p14="http://schemas.microsoft.com/office/powerpoint/2010/main" val="2408310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8"/>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53" presetClass="entr" presetSubtype="16"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Support for Teachers</a:t>
            </a:r>
            <a:endParaRPr lang="en-US" dirty="0"/>
          </a:p>
        </p:txBody>
      </p:sp>
      <p:sp>
        <p:nvSpPr>
          <p:cNvPr id="3" name="Content Placeholder 2"/>
          <p:cNvSpPr>
            <a:spLocks noGrp="1"/>
          </p:cNvSpPr>
          <p:nvPr>
            <p:ph idx="1"/>
          </p:nvPr>
        </p:nvSpPr>
        <p:spPr>
          <a:xfrm>
            <a:off x="228600" y="1295400"/>
            <a:ext cx="8686800" cy="4525963"/>
          </a:xfrm>
        </p:spPr>
        <p:txBody>
          <a:bodyPr/>
          <a:lstStyle/>
          <a:p>
            <a:r>
              <a:rPr lang="en-US" sz="2800" dirty="0" smtClean="0"/>
              <a:t>A </a:t>
            </a:r>
            <a:r>
              <a:rPr lang="en-US" sz="2800" dirty="0"/>
              <a:t>NCSC survey </a:t>
            </a:r>
            <a:r>
              <a:rPr lang="en-US" sz="2800" dirty="0" smtClean="0"/>
              <a:t>showed that teacher estimates of </a:t>
            </a:r>
            <a:r>
              <a:rPr lang="en-US" sz="2800" dirty="0"/>
              <a:t>the reading and communication abilities of </a:t>
            </a:r>
            <a:r>
              <a:rPr lang="en-US" sz="2800" dirty="0" smtClean="0"/>
              <a:t>students who participate </a:t>
            </a:r>
            <a:r>
              <a:rPr lang="en-US" sz="2800" dirty="0"/>
              <a:t>in the AA-AAS were </a:t>
            </a:r>
            <a:r>
              <a:rPr lang="en-US" sz="2800" dirty="0" smtClean="0"/>
              <a:t>lower than was indicated by </a:t>
            </a:r>
            <a:r>
              <a:rPr lang="en-US" sz="2800" dirty="0"/>
              <a:t>learner </a:t>
            </a:r>
            <a:r>
              <a:rPr lang="en-US" sz="2800" dirty="0" smtClean="0"/>
              <a:t>characteristic data about these students </a:t>
            </a:r>
          </a:p>
          <a:p>
            <a:r>
              <a:rPr lang="en-US" sz="2800" dirty="0"/>
              <a:t>Teachers and other service providers may need additional training to accurately interpret and increase the communication efforts of students with significant cognitive </a:t>
            </a:r>
            <a:r>
              <a:rPr lang="en-US" sz="2800" dirty="0" smtClean="0"/>
              <a:t>disabilities</a:t>
            </a:r>
          </a:p>
          <a:p>
            <a:r>
              <a:rPr lang="en-US" sz="2800" dirty="0"/>
              <a:t>NCSC is committed to helping educators </a:t>
            </a:r>
            <a:r>
              <a:rPr lang="en-US" sz="2800" dirty="0" smtClean="0"/>
              <a:t>find </a:t>
            </a:r>
            <a:r>
              <a:rPr lang="en-US" sz="2800" dirty="0"/>
              <a:t>effective </a:t>
            </a:r>
            <a:r>
              <a:rPr lang="en-US" sz="2800" dirty="0" smtClean="0"/>
              <a:t>ways for their students  </a:t>
            </a:r>
            <a:r>
              <a:rPr lang="en-US" sz="2800" dirty="0"/>
              <a:t>to communicate their knowledge and </a:t>
            </a:r>
            <a:r>
              <a:rPr lang="en-US" sz="2800" dirty="0" smtClean="0"/>
              <a:t>skills</a:t>
            </a:r>
          </a:p>
        </p:txBody>
      </p:sp>
    </p:spTree>
    <p:extLst>
      <p:ext uri="{BB962C8B-B14F-4D97-AF65-F5344CB8AC3E}">
        <p14:creationId xmlns:p14="http://schemas.microsoft.com/office/powerpoint/2010/main" val="36427086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Communication </a:t>
            </a:r>
            <a:r>
              <a:rPr lang="en-US" dirty="0" smtClean="0"/>
              <a:t>Competence Definition</a:t>
            </a:r>
            <a:endParaRPr lang="en-US" dirty="0"/>
          </a:p>
        </p:txBody>
      </p:sp>
      <p:sp>
        <p:nvSpPr>
          <p:cNvPr id="3" name="Content Placeholder 2"/>
          <p:cNvSpPr>
            <a:spLocks noGrp="1"/>
          </p:cNvSpPr>
          <p:nvPr>
            <p:ph idx="1"/>
          </p:nvPr>
        </p:nvSpPr>
        <p:spPr>
          <a:xfrm>
            <a:off x="457200" y="1371600"/>
            <a:ext cx="8229600" cy="4525963"/>
          </a:xfrm>
        </p:spPr>
        <p:txBody>
          <a:bodyPr/>
          <a:lstStyle/>
          <a:p>
            <a:r>
              <a:rPr lang="en-US" sz="2800" dirty="0" smtClean="0"/>
              <a:t>The </a:t>
            </a:r>
            <a:r>
              <a:rPr lang="en-US" sz="2800" dirty="0"/>
              <a:t>use of a communication system that allows students to gain and demonstrate </a:t>
            </a:r>
            <a:r>
              <a:rPr lang="en-US" sz="2800" dirty="0" smtClean="0"/>
              <a:t>knowledge </a:t>
            </a:r>
          </a:p>
          <a:p>
            <a:r>
              <a:rPr lang="en-US" sz="2800" dirty="0"/>
              <a:t>A “system” may be low tech, no tech, or tech assisted</a:t>
            </a:r>
          </a:p>
          <a:p>
            <a:r>
              <a:rPr lang="en-US" sz="2800" dirty="0" smtClean="0"/>
              <a:t>Many </a:t>
            </a:r>
            <a:r>
              <a:rPr lang="en-US" sz="2800" dirty="0"/>
              <a:t>people with severe speech or language problems rely on alternative forms of </a:t>
            </a:r>
            <a:r>
              <a:rPr lang="en-US" sz="2800" dirty="0" smtClean="0"/>
              <a:t>communication, </a:t>
            </a:r>
            <a:r>
              <a:rPr lang="en-US" sz="2800" dirty="0"/>
              <a:t>including augmentative and alternative </a:t>
            </a:r>
            <a:r>
              <a:rPr lang="en-US" sz="2800" dirty="0" smtClean="0"/>
              <a:t>communication (AAC) systems</a:t>
            </a:r>
            <a:r>
              <a:rPr lang="en-US" sz="2800" dirty="0"/>
              <a:t>, to use with existing speech or replace difficult to understand </a:t>
            </a:r>
            <a:r>
              <a:rPr lang="en-US" sz="2800" dirty="0" smtClean="0"/>
              <a:t>speech</a:t>
            </a:r>
          </a:p>
        </p:txBody>
      </p:sp>
    </p:spTree>
    <p:extLst>
      <p:ext uri="{BB962C8B-B14F-4D97-AF65-F5344CB8AC3E}">
        <p14:creationId xmlns:p14="http://schemas.microsoft.com/office/powerpoint/2010/main" val="18287207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438400"/>
            <a:ext cx="8229600" cy="1143000"/>
          </a:xfrm>
        </p:spPr>
        <p:txBody>
          <a:bodyPr/>
          <a:lstStyle/>
          <a:p>
            <a:r>
              <a:rPr lang="en-US" b="1" dirty="0" smtClean="0">
                <a:solidFill>
                  <a:schemeClr val="accent1"/>
                </a:solidFill>
              </a:rPr>
              <a:t>Parent Resource on Communicative Competence </a:t>
            </a:r>
            <a:r>
              <a:rPr lang="en-US" sz="3600" b="1" dirty="0" smtClean="0">
                <a:solidFill>
                  <a:schemeClr val="accent1"/>
                </a:solidFill>
                <a:hlinkClick r:id="rId2"/>
              </a:rPr>
              <a:t>http</a:t>
            </a:r>
            <a:r>
              <a:rPr lang="en-US" sz="3600" b="1" dirty="0">
                <a:solidFill>
                  <a:schemeClr val="accent1"/>
                </a:solidFill>
                <a:hlinkClick r:id="rId2"/>
              </a:rPr>
              <a:t>://</a:t>
            </a:r>
            <a:r>
              <a:rPr lang="en-US" sz="3600" b="1" dirty="0" smtClean="0">
                <a:solidFill>
                  <a:schemeClr val="accent1"/>
                </a:solidFill>
                <a:hlinkClick r:id="rId2"/>
              </a:rPr>
              <a:t>www.ncscpartners.org/resources</a:t>
            </a:r>
            <a:r>
              <a:rPr lang="en-US" sz="3600" b="1" dirty="0" smtClean="0">
                <a:solidFill>
                  <a:schemeClr val="accent1"/>
                </a:solidFill>
              </a:rPr>
              <a:t>  </a:t>
            </a:r>
            <a:endParaRPr lang="en-US" sz="3600" b="1" dirty="0">
              <a:solidFill>
                <a:schemeClr val="accent1"/>
              </a:solidFill>
            </a:endParaRPr>
          </a:p>
        </p:txBody>
      </p:sp>
      <p:sp>
        <p:nvSpPr>
          <p:cNvPr id="2" name="Slide Number Placeholder 1"/>
          <p:cNvSpPr>
            <a:spLocks noGrp="1"/>
          </p:cNvSpPr>
          <p:nvPr>
            <p:ph type="sldNum" sz="quarter" idx="12"/>
          </p:nvPr>
        </p:nvSpPr>
        <p:spPr/>
        <p:txBody>
          <a:bodyPr/>
          <a:lstStyle/>
          <a:p>
            <a:pPr>
              <a:defRPr/>
            </a:pPr>
            <a:fld id="{6F808C0C-18BC-43BD-BF39-F66E6E6D2485}" type="slidenum">
              <a:rPr lang="en-US" smtClean="0"/>
              <a:pPr>
                <a:defRPr/>
              </a:pPr>
              <a:t>3</a:t>
            </a:fld>
            <a:endParaRPr lang="en-US" dirty="0"/>
          </a:p>
        </p:txBody>
      </p:sp>
    </p:spTree>
    <p:extLst>
      <p:ext uri="{BB962C8B-B14F-4D97-AF65-F5344CB8AC3E}">
        <p14:creationId xmlns:p14="http://schemas.microsoft.com/office/powerpoint/2010/main" val="40977850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304800"/>
            <a:ext cx="8839200" cy="1143000"/>
          </a:xfrm>
        </p:spPr>
        <p:txBody>
          <a:bodyPr>
            <a:noAutofit/>
          </a:bodyPr>
          <a:lstStyle/>
          <a:p>
            <a:r>
              <a:rPr lang="en-US" sz="3600" dirty="0" smtClean="0">
                <a:solidFill>
                  <a:schemeClr val="accent1"/>
                </a:solidFill>
                <a:cs typeface="Arial"/>
              </a:rPr>
              <a:t>NCSC’s Commitment to Communicative Competence Document</a:t>
            </a:r>
            <a:endParaRPr lang="en-US" sz="3600" dirty="0">
              <a:solidFill>
                <a:schemeClr val="accent1"/>
              </a:solidFill>
              <a:cs typeface="Arial"/>
            </a:endParaRPr>
          </a:p>
        </p:txBody>
      </p:sp>
      <p:sp>
        <p:nvSpPr>
          <p:cNvPr id="3" name="Content Placeholder 2"/>
          <p:cNvSpPr>
            <a:spLocks noGrp="1"/>
          </p:cNvSpPr>
          <p:nvPr>
            <p:ph idx="1"/>
          </p:nvPr>
        </p:nvSpPr>
        <p:spPr>
          <a:xfrm>
            <a:off x="228600" y="1600200"/>
            <a:ext cx="8686800" cy="4953000"/>
          </a:xfrm>
        </p:spPr>
        <p:txBody>
          <a:bodyPr>
            <a:normAutofit/>
          </a:bodyPr>
          <a:lstStyle/>
          <a:p>
            <a:r>
              <a:rPr lang="en-US" sz="2800" dirty="0" smtClean="0">
                <a:cs typeface="Arial"/>
              </a:rPr>
              <a:t>Discusses NCSC’s beliefs about communication</a:t>
            </a:r>
          </a:p>
          <a:p>
            <a:r>
              <a:rPr lang="en-US" sz="2800" dirty="0" smtClean="0">
                <a:cs typeface="Arial"/>
              </a:rPr>
              <a:t>Discusses the role of AAC systems</a:t>
            </a:r>
          </a:p>
          <a:p>
            <a:r>
              <a:rPr lang="en-US" sz="2800" dirty="0" smtClean="0">
                <a:cs typeface="Arial"/>
              </a:rPr>
              <a:t>Provides NCSC data  about AAC use</a:t>
            </a:r>
          </a:p>
          <a:p>
            <a:r>
              <a:rPr lang="en-US" sz="2800" dirty="0" smtClean="0">
                <a:cs typeface="Arial"/>
              </a:rPr>
              <a:t>Describes how </a:t>
            </a:r>
            <a:r>
              <a:rPr lang="en-US" sz="2800" dirty="0">
                <a:cs typeface="Arial"/>
              </a:rPr>
              <a:t>the base of the NCSC </a:t>
            </a:r>
            <a:r>
              <a:rPr lang="en-US" sz="2800" dirty="0" smtClean="0">
                <a:cs typeface="Arial"/>
              </a:rPr>
              <a:t>framework is communicative competence (defined as t</a:t>
            </a:r>
            <a:r>
              <a:rPr lang="en-US" sz="2800" dirty="0" smtClean="0"/>
              <a:t>he </a:t>
            </a:r>
            <a:r>
              <a:rPr lang="en-US" sz="2800" dirty="0"/>
              <a:t>use of a communication system that allows students to gain and demonstrate </a:t>
            </a:r>
            <a:r>
              <a:rPr lang="en-US" sz="2800" dirty="0" smtClean="0"/>
              <a:t>knowledge</a:t>
            </a:r>
            <a:r>
              <a:rPr lang="en-US" sz="2800" dirty="0" smtClean="0">
                <a:cs typeface="Arial"/>
              </a:rPr>
              <a:t>)</a:t>
            </a:r>
          </a:p>
          <a:p>
            <a:r>
              <a:rPr lang="en-US" sz="2800" dirty="0" smtClean="0">
                <a:cs typeface="Arial"/>
              </a:rPr>
              <a:t>Expresses NCSC’s commitment to helping educators provide an effective way for students to communicate their knowledge and skills</a:t>
            </a:r>
          </a:p>
          <a:p>
            <a:pPr marL="0" indent="0">
              <a:buNone/>
            </a:pPr>
            <a:endParaRPr lang="en-US" sz="2600" dirty="0"/>
          </a:p>
        </p:txBody>
      </p:sp>
    </p:spTree>
    <p:extLst>
      <p:ext uri="{BB962C8B-B14F-4D97-AF65-F5344CB8AC3E}">
        <p14:creationId xmlns:p14="http://schemas.microsoft.com/office/powerpoint/2010/main" val="25587330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dirty="0" smtClean="0">
                <a:solidFill>
                  <a:schemeClr val="accent1"/>
                </a:solidFill>
                <a:cs typeface="Arial" panose="020B0604020202020204" pitchFamily="34" charset="0"/>
              </a:rPr>
              <a:t>Parent Resources</a:t>
            </a:r>
            <a:r>
              <a:rPr lang="en-US" b="1" dirty="0" smtClean="0">
                <a:solidFill>
                  <a:schemeClr val="accent1"/>
                </a:solidFill>
                <a:cs typeface="Arial" panose="020B0604020202020204" pitchFamily="34" charset="0"/>
              </a:rPr>
              <a:t/>
            </a:r>
            <a:br>
              <a:rPr lang="en-US" b="1" dirty="0" smtClean="0">
                <a:solidFill>
                  <a:schemeClr val="accent1"/>
                </a:solidFill>
                <a:cs typeface="Arial" panose="020B0604020202020204" pitchFamily="34" charset="0"/>
              </a:rPr>
            </a:br>
            <a:endParaRPr lang="en-US" b="1" dirty="0">
              <a:solidFill>
                <a:schemeClr val="accent1"/>
              </a:solidFill>
              <a:cs typeface="Arial" panose="020B0604020202020204" pitchFamily="34" charset="0"/>
            </a:endParaRPr>
          </a:p>
        </p:txBody>
      </p:sp>
      <p:sp>
        <p:nvSpPr>
          <p:cNvPr id="4" name="Content Placeholder 3"/>
          <p:cNvSpPr>
            <a:spLocks noGrp="1"/>
          </p:cNvSpPr>
          <p:nvPr>
            <p:ph idx="1"/>
          </p:nvPr>
        </p:nvSpPr>
        <p:spPr>
          <a:xfrm>
            <a:off x="304800" y="990600"/>
            <a:ext cx="8229600" cy="5562600"/>
          </a:xfrm>
        </p:spPr>
        <p:txBody>
          <a:bodyPr/>
          <a:lstStyle/>
          <a:p>
            <a:r>
              <a:rPr lang="en-US" sz="2800" dirty="0" smtClean="0"/>
              <a:t>Additional materials designed to help inform parents about NCSC’s work and related issues can be found at</a:t>
            </a:r>
            <a:r>
              <a:rPr lang="en-US" sz="2800" dirty="0"/>
              <a:t/>
            </a:r>
            <a:br>
              <a:rPr lang="en-US" sz="2800" dirty="0"/>
            </a:br>
            <a:r>
              <a:rPr lang="en-US" sz="2800" dirty="0">
                <a:hlinkClick r:id="rId2"/>
              </a:rPr>
              <a:t>http://</a:t>
            </a:r>
            <a:r>
              <a:rPr lang="en-US" sz="2800" dirty="0" smtClean="0">
                <a:hlinkClick r:id="rId2"/>
              </a:rPr>
              <a:t>www.ncscpartners.org/resources</a:t>
            </a:r>
            <a:r>
              <a:rPr lang="en-US" sz="2800" dirty="0" smtClean="0"/>
              <a:t> </a:t>
            </a:r>
          </a:p>
          <a:p>
            <a:r>
              <a:rPr lang="en-US" sz="2800" dirty="0" smtClean="0"/>
              <a:t>Other topics are: </a:t>
            </a:r>
          </a:p>
          <a:p>
            <a:pPr lvl="1"/>
            <a:r>
              <a:rPr lang="en-US" dirty="0" smtClean="0"/>
              <a:t>A summary of the project </a:t>
            </a:r>
          </a:p>
          <a:p>
            <a:pPr lvl="1"/>
            <a:r>
              <a:rPr lang="en-US" dirty="0" smtClean="0"/>
              <a:t>The NCSC alternate assessment</a:t>
            </a:r>
          </a:p>
          <a:p>
            <a:pPr lvl="1"/>
            <a:r>
              <a:rPr lang="en-US" dirty="0" smtClean="0"/>
              <a:t>The NCSC </a:t>
            </a:r>
            <a:r>
              <a:rPr lang="en-US" dirty="0"/>
              <a:t>curriculum/ instructional </a:t>
            </a:r>
            <a:r>
              <a:rPr lang="en-US" dirty="0" smtClean="0"/>
              <a:t>resources</a:t>
            </a:r>
          </a:p>
          <a:p>
            <a:pPr lvl="1"/>
            <a:r>
              <a:rPr lang="en-US" dirty="0" smtClean="0"/>
              <a:t>College and career readiness</a:t>
            </a:r>
          </a:p>
          <a:p>
            <a:pPr lvl="1"/>
            <a:r>
              <a:rPr lang="en-US" dirty="0" smtClean="0"/>
              <a:t>Research on instruction/ assessment of students with significant cognitive disabilities</a:t>
            </a:r>
            <a:endParaRPr lang="en-US" dirty="0"/>
          </a:p>
        </p:txBody>
      </p:sp>
      <p:sp>
        <p:nvSpPr>
          <p:cNvPr id="3" name="Slide Number Placeholder 2"/>
          <p:cNvSpPr>
            <a:spLocks noGrp="1"/>
          </p:cNvSpPr>
          <p:nvPr>
            <p:ph type="sldNum" sz="quarter" idx="4294967295"/>
          </p:nvPr>
        </p:nvSpPr>
        <p:spPr>
          <a:xfrm>
            <a:off x="7010400" y="6356350"/>
            <a:ext cx="2133600" cy="365125"/>
          </a:xfrm>
        </p:spPr>
        <p:txBody>
          <a:bodyPr/>
          <a:lstStyle/>
          <a:p>
            <a:pPr>
              <a:defRPr/>
            </a:pPr>
            <a:fld id="{6F808C0C-18BC-43BD-BF39-F66E6E6D2485}" type="slidenum">
              <a:rPr lang="en-US" smtClean="0"/>
              <a:pPr>
                <a:defRPr/>
              </a:pPr>
              <a:t>5</a:t>
            </a:fld>
            <a:endParaRPr lang="en-US" dirty="0"/>
          </a:p>
        </p:txBody>
      </p:sp>
    </p:spTree>
    <p:extLst>
      <p:ext uri="{BB962C8B-B14F-4D97-AF65-F5344CB8AC3E}">
        <p14:creationId xmlns:p14="http://schemas.microsoft.com/office/powerpoint/2010/main" val="33577847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0"/>
            <a:ext cx="8229600" cy="1143000"/>
          </a:xfrm>
        </p:spPr>
        <p:txBody>
          <a:bodyPr/>
          <a:lstStyle/>
          <a:p>
            <a:r>
              <a:rPr lang="en-US" b="1" dirty="0" smtClean="0">
                <a:solidFill>
                  <a:schemeClr val="accent1"/>
                </a:solidFill>
              </a:rPr>
              <a:t>NCSC Background Information</a:t>
            </a:r>
            <a:endParaRPr lang="en-US" b="1" dirty="0">
              <a:solidFill>
                <a:schemeClr val="accent1"/>
              </a:solidFill>
            </a:endParaRPr>
          </a:p>
        </p:txBody>
      </p:sp>
      <p:sp>
        <p:nvSpPr>
          <p:cNvPr id="3" name="Slide Number Placeholder 2"/>
          <p:cNvSpPr>
            <a:spLocks noGrp="1"/>
          </p:cNvSpPr>
          <p:nvPr>
            <p:ph type="sldNum" sz="quarter" idx="12"/>
          </p:nvPr>
        </p:nvSpPr>
        <p:spPr/>
        <p:txBody>
          <a:bodyPr/>
          <a:lstStyle/>
          <a:p>
            <a:pPr>
              <a:defRPr/>
            </a:pPr>
            <a:fld id="{6F808C0C-18BC-43BD-BF39-F66E6E6D2485}" type="slidenum">
              <a:rPr lang="en-US" smtClean="0"/>
              <a:pPr>
                <a:defRPr/>
              </a:pPr>
              <a:t>6</a:t>
            </a:fld>
            <a:endParaRPr lang="en-US" dirty="0"/>
          </a:p>
        </p:txBody>
      </p:sp>
    </p:spTree>
    <p:extLst>
      <p:ext uri="{BB962C8B-B14F-4D97-AF65-F5344CB8AC3E}">
        <p14:creationId xmlns:p14="http://schemas.microsoft.com/office/powerpoint/2010/main" val="3588984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p:nvPr>
        </p:nvSpPr>
        <p:spPr>
          <a:xfrm>
            <a:off x="457200" y="34925"/>
            <a:ext cx="8229600" cy="1143000"/>
          </a:xfrm>
        </p:spPr>
        <p:txBody>
          <a:bodyPr/>
          <a:lstStyle/>
          <a:p>
            <a:r>
              <a:rPr lang="en-US" dirty="0" smtClean="0"/>
              <a:t>NCSC Project</a:t>
            </a:r>
          </a:p>
        </p:txBody>
      </p:sp>
      <p:sp>
        <p:nvSpPr>
          <p:cNvPr id="3" name="Content Placeholder 2"/>
          <p:cNvSpPr>
            <a:spLocks noGrp="1"/>
          </p:cNvSpPr>
          <p:nvPr>
            <p:ph idx="1"/>
          </p:nvPr>
        </p:nvSpPr>
        <p:spPr>
          <a:xfrm>
            <a:off x="152400" y="1143000"/>
            <a:ext cx="8839200" cy="5715000"/>
          </a:xfrm>
        </p:spPr>
        <p:txBody>
          <a:bodyPr>
            <a:normAutofit fontScale="92500" lnSpcReduction="10000"/>
          </a:bodyPr>
          <a:lstStyle/>
          <a:p>
            <a:pPr>
              <a:lnSpc>
                <a:spcPct val="90000"/>
              </a:lnSpc>
            </a:pPr>
            <a:r>
              <a:rPr lang="en-US" sz="3000" dirty="0" smtClean="0"/>
              <a:t>In 2010, the U.S. Department  of Education awarded the National Center and State Collaborative (NCSC) a grant to develop a new alternate assessment on alternate academic achievement standards (AA-AAS) </a:t>
            </a:r>
            <a:r>
              <a:rPr lang="en-US" sz="3000" dirty="0"/>
              <a:t>in math and English Language </a:t>
            </a:r>
            <a:r>
              <a:rPr lang="en-US" sz="3000" dirty="0" smtClean="0"/>
              <a:t>Arts by the 2014-15 school year*</a:t>
            </a:r>
          </a:p>
          <a:p>
            <a:pPr>
              <a:lnSpc>
                <a:spcPct val="90000"/>
              </a:lnSpc>
            </a:pPr>
            <a:r>
              <a:rPr lang="en-US" sz="3000" dirty="0" smtClean="0"/>
              <a:t>24 states and five national organizations are working together in NCSC </a:t>
            </a:r>
            <a:r>
              <a:rPr lang="en-US" sz="3000" dirty="0" smtClean="0">
                <a:hlinkClick r:id="rId3"/>
              </a:rPr>
              <a:t>http</a:t>
            </a:r>
            <a:r>
              <a:rPr lang="en-US" sz="3000" dirty="0">
                <a:hlinkClick r:id="rId3"/>
              </a:rPr>
              <a:t>://www.ncscpartners.org</a:t>
            </a:r>
            <a:endParaRPr lang="en-US" sz="3000" dirty="0" smtClean="0"/>
          </a:p>
          <a:p>
            <a:pPr>
              <a:lnSpc>
                <a:spcPct val="90000"/>
              </a:lnSpc>
            </a:pPr>
            <a:r>
              <a:rPr lang="en-US" sz="3000" dirty="0"/>
              <a:t>NCSC is also developing curriculum/instructional resources based on Common Core State Standards (CCSS) that can be used in any state </a:t>
            </a:r>
            <a:r>
              <a:rPr lang="en-US" sz="3000" dirty="0">
                <a:hlinkClick r:id="rId4"/>
              </a:rPr>
              <a:t>https://</a:t>
            </a:r>
            <a:r>
              <a:rPr lang="en-US" sz="3000" dirty="0" smtClean="0">
                <a:hlinkClick r:id="rId4"/>
              </a:rPr>
              <a:t>wiki.ncscpartners.org</a:t>
            </a:r>
            <a:r>
              <a:rPr lang="en-US" sz="3000" dirty="0" smtClean="0"/>
              <a:t> </a:t>
            </a:r>
            <a:endParaRPr lang="en-US" sz="3000" dirty="0"/>
          </a:p>
          <a:p>
            <a:pPr>
              <a:lnSpc>
                <a:spcPct val="90000"/>
              </a:lnSpc>
              <a:buFont typeface="Arial" charset="0"/>
              <a:buNone/>
            </a:pPr>
            <a:endParaRPr lang="en-US" sz="2400" dirty="0" smtClean="0"/>
          </a:p>
          <a:p>
            <a:pPr>
              <a:lnSpc>
                <a:spcPct val="90000"/>
              </a:lnSpc>
              <a:buNone/>
            </a:pPr>
            <a:r>
              <a:rPr lang="en-US" sz="2400" dirty="0" smtClean="0"/>
              <a:t>* </a:t>
            </a:r>
            <a:r>
              <a:rPr lang="en-US" sz="2400" dirty="0"/>
              <a:t>states may have different implementation timelines for NCSC assessment</a:t>
            </a:r>
          </a:p>
          <a:p>
            <a:pPr>
              <a:lnSpc>
                <a:spcPct val="90000"/>
              </a:lnSpc>
              <a:buFont typeface="Arial" charset="0"/>
              <a:buNone/>
            </a:pPr>
            <a:endParaRPr lang="en-US" sz="24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8EEA4DC3-119B-437D-B93F-7AE1E81F285A}" type="slidenum">
              <a:rPr lang="en-US"/>
              <a:pPr>
                <a:defRPr/>
              </a:pPr>
              <a:t>7</a:t>
            </a:fld>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Title 1"/>
          <p:cNvSpPr>
            <a:spLocks noGrp="1"/>
          </p:cNvSpPr>
          <p:nvPr>
            <p:ph type="title"/>
          </p:nvPr>
        </p:nvSpPr>
        <p:spPr>
          <a:xfrm>
            <a:off x="457200" y="274638"/>
            <a:ext cx="8229600" cy="868362"/>
          </a:xfrm>
        </p:spPr>
        <p:txBody>
          <a:bodyPr/>
          <a:lstStyle/>
          <a:p>
            <a:r>
              <a:rPr lang="en-US" dirty="0" smtClean="0"/>
              <a:t>NCSC Communication Beliefs</a:t>
            </a:r>
          </a:p>
        </p:txBody>
      </p:sp>
      <p:sp>
        <p:nvSpPr>
          <p:cNvPr id="46082" name="Content Placeholder 2"/>
          <p:cNvSpPr>
            <a:spLocks noGrp="1"/>
          </p:cNvSpPr>
          <p:nvPr>
            <p:ph idx="1"/>
          </p:nvPr>
        </p:nvSpPr>
        <p:spPr>
          <a:xfrm>
            <a:off x="304800" y="1066800"/>
            <a:ext cx="8534400" cy="5562600"/>
          </a:xfrm>
        </p:spPr>
        <p:txBody>
          <a:bodyPr/>
          <a:lstStyle/>
          <a:p>
            <a:r>
              <a:rPr lang="en-US" dirty="0" smtClean="0"/>
              <a:t>All individuals communicate regardless of age OR disability.</a:t>
            </a:r>
          </a:p>
          <a:p>
            <a:r>
              <a:rPr lang="en-US" dirty="0" smtClean="0"/>
              <a:t>All output (gestures, cries, noises) can be communicative.</a:t>
            </a:r>
          </a:p>
          <a:p>
            <a:r>
              <a:rPr lang="en-US" dirty="0" smtClean="0"/>
              <a:t>Communication at some level is possible and identifiable for all students regardless of functional “level.”</a:t>
            </a:r>
          </a:p>
          <a:p>
            <a:r>
              <a:rPr lang="en-US" dirty="0" smtClean="0"/>
              <a:t>Every step toward improved communication, attention and interaction leads to increased independence</a:t>
            </a:r>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1E9DA4F7-F3E0-4DE8-9DDF-33B3A6FBDCB0}" type="slidenum">
              <a:rPr lang="en-US"/>
              <a:pPr>
                <a:defRPr/>
              </a:pPr>
              <a:t>8</a:t>
            </a:fld>
            <a:endParaRPr lang="en-US"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p:nvPr>
        </p:nvSpPr>
        <p:spPr>
          <a:xfrm>
            <a:off x="457200" y="152400"/>
            <a:ext cx="8229600" cy="914400"/>
          </a:xfrm>
        </p:spPr>
        <p:txBody>
          <a:bodyPr/>
          <a:lstStyle/>
          <a:p>
            <a:r>
              <a:rPr lang="en-US" dirty="0" smtClean="0"/>
              <a:t>NCSC Communication Beliefs, cont.</a:t>
            </a:r>
          </a:p>
        </p:txBody>
      </p:sp>
      <p:sp>
        <p:nvSpPr>
          <p:cNvPr id="48130" name="Content Placeholder 2"/>
          <p:cNvSpPr>
            <a:spLocks noGrp="1"/>
          </p:cNvSpPr>
          <p:nvPr>
            <p:ph idx="1"/>
          </p:nvPr>
        </p:nvSpPr>
        <p:spPr>
          <a:xfrm>
            <a:off x="381000" y="990600"/>
            <a:ext cx="8534400" cy="5059363"/>
          </a:xfrm>
        </p:spPr>
        <p:txBody>
          <a:bodyPr>
            <a:normAutofit fontScale="92500"/>
          </a:bodyPr>
          <a:lstStyle/>
          <a:p>
            <a:r>
              <a:rPr lang="en-US" dirty="0" smtClean="0">
                <a:cs typeface="Arial" pitchFamily="34" charset="0"/>
              </a:rPr>
              <a:t>Communication goals should increase opportunities for integration and interactions with peers and the community in general.</a:t>
            </a:r>
          </a:p>
          <a:p>
            <a:r>
              <a:rPr lang="en-US" dirty="0" smtClean="0">
                <a:cs typeface="Arial" pitchFamily="34" charset="0"/>
              </a:rPr>
              <a:t>Students with the most significant disabilities benefit from the interactions with typical peers. </a:t>
            </a:r>
          </a:p>
          <a:p>
            <a:r>
              <a:rPr lang="en-US" dirty="0" smtClean="0">
                <a:cs typeface="Arial" pitchFamily="34" charset="0"/>
              </a:rPr>
              <a:t>Typical peers benefit from the interactions with students with the most significant disabilities!</a:t>
            </a:r>
          </a:p>
          <a:p>
            <a:r>
              <a:rPr lang="en-US" dirty="0" smtClean="0">
                <a:cs typeface="Arial" pitchFamily="34" charset="0"/>
              </a:rPr>
              <a:t>No more fundamental outcome of education exists than the </a:t>
            </a:r>
            <a:r>
              <a:rPr lang="en-US" i="1" dirty="0" smtClean="0">
                <a:cs typeface="Arial" pitchFamily="34" charset="0"/>
              </a:rPr>
              <a:t>right </a:t>
            </a:r>
            <a:r>
              <a:rPr lang="en-US" dirty="0" smtClean="0">
                <a:cs typeface="Arial" pitchFamily="34" charset="0"/>
              </a:rPr>
              <a:t>and the </a:t>
            </a:r>
            <a:r>
              <a:rPr lang="en-US" i="1" dirty="0" smtClean="0">
                <a:cs typeface="Arial" pitchFamily="34" charset="0"/>
              </a:rPr>
              <a:t>ability to communicate.</a:t>
            </a:r>
            <a:endParaRPr lang="en-US" dirty="0" smtClean="0">
              <a:cs typeface="Arial" pitchFamily="34" charset="0"/>
            </a:endParaRPr>
          </a:p>
          <a:p>
            <a:endParaRPr lang="en-US" sz="2800" dirty="0" smtClean="0"/>
          </a:p>
        </p:txBody>
      </p:sp>
      <p:sp>
        <p:nvSpPr>
          <p:cNvPr id="4" name="Slide Number Placeholder 3"/>
          <p:cNvSpPr>
            <a:spLocks noGrp="1"/>
          </p:cNvSpPr>
          <p:nvPr>
            <p:ph type="sldNum" sz="quarter" idx="4294967295"/>
          </p:nvPr>
        </p:nvSpPr>
        <p:spPr>
          <a:xfrm>
            <a:off x="7010400" y="6356350"/>
            <a:ext cx="2133600" cy="365125"/>
          </a:xfrm>
        </p:spPr>
        <p:txBody>
          <a:bodyPr/>
          <a:lstStyle/>
          <a:p>
            <a:pPr>
              <a:defRPr/>
            </a:pPr>
            <a:fld id="{B780EC2D-C030-4078-9CB6-126777EC303F}" type="slidenum">
              <a:rPr lang="en-US"/>
              <a:pPr>
                <a:defRPr/>
              </a:pPr>
              <a:t>9</a:t>
            </a:fld>
            <a:endParaRPr lang="en-US"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NCSC_Powerpoint">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NCSC Assessment PPT</Template>
  <TotalTime>2029</TotalTime>
  <Words>1272</Words>
  <Application>Microsoft Office PowerPoint</Application>
  <PresentationFormat>On-screen Show (4:3)</PresentationFormat>
  <Paragraphs>124</Paragraphs>
  <Slides>18</Slides>
  <Notes>8</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NCSC_Powerpoint</vt:lpstr>
      <vt:lpstr>NCSC Commitment to Student Communicative Competence</vt:lpstr>
      <vt:lpstr>Communication Competence Definition</vt:lpstr>
      <vt:lpstr>Parent Resource on Communicative Competence http://www.ncscpartners.org/resources  </vt:lpstr>
      <vt:lpstr>NCSC’s Commitment to Communicative Competence Document</vt:lpstr>
      <vt:lpstr>Parent Resources </vt:lpstr>
      <vt:lpstr>NCSC Background Information</vt:lpstr>
      <vt:lpstr>NCSC Project</vt:lpstr>
      <vt:lpstr>NCSC Communication Beliefs</vt:lpstr>
      <vt:lpstr>NCSC Communication Beliefs, cont.</vt:lpstr>
      <vt:lpstr>Communication Research</vt:lpstr>
      <vt:lpstr>Survey of Learner Characteristics for Students Taking an AA-AAS From 18 NCSC States during the 2010-2011 or 2011-2012 academic year</vt:lpstr>
      <vt:lpstr> Concerning Data on AAC use </vt:lpstr>
      <vt:lpstr>What is AAC?</vt:lpstr>
      <vt:lpstr>Effectiveness of AAC</vt:lpstr>
      <vt:lpstr>Importance of AAC Use</vt:lpstr>
      <vt:lpstr>NCSC Commitment to Communicative Competence</vt:lpstr>
      <vt:lpstr>PowerPoint Presentation</vt:lpstr>
      <vt:lpstr>Support for Teachers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Ricki Sabia</dc:creator>
  <cp:lastModifiedBy>Ricki Sabia</cp:lastModifiedBy>
  <cp:revision>16</cp:revision>
  <dcterms:created xsi:type="dcterms:W3CDTF">2014-06-09T16:23:49Z</dcterms:created>
  <dcterms:modified xsi:type="dcterms:W3CDTF">2014-06-21T21:21:27Z</dcterms:modified>
</cp:coreProperties>
</file>