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344" r:id="rId2"/>
    <p:sldId id="345" r:id="rId3"/>
    <p:sldId id="343" r:id="rId4"/>
    <p:sldId id="346" r:id="rId5"/>
    <p:sldId id="347" r:id="rId6"/>
    <p:sldId id="360" r:id="rId7"/>
    <p:sldId id="348" r:id="rId8"/>
    <p:sldId id="298" r:id="rId9"/>
    <p:sldId id="295" r:id="rId10"/>
    <p:sldId id="266" r:id="rId11"/>
    <p:sldId id="359" r:id="rId12"/>
    <p:sldId id="294" r:id="rId13"/>
    <p:sldId id="349" r:id="rId14"/>
    <p:sldId id="293" r:id="rId15"/>
    <p:sldId id="356" r:id="rId16"/>
    <p:sldId id="357" r:id="rId17"/>
    <p:sldId id="350" r:id="rId18"/>
    <p:sldId id="342" r:id="rId19"/>
    <p:sldId id="358" r:id="rId20"/>
    <p:sldId id="351" r:id="rId21"/>
    <p:sldId id="352" r:id="rId22"/>
    <p:sldId id="268" r:id="rId23"/>
    <p:sldId id="355" r:id="rId24"/>
    <p:sldId id="292" r:id="rId25"/>
    <p:sldId id="337" r:id="rId26"/>
    <p:sldId id="354" r:id="rId27"/>
    <p:sldId id="308" r:id="rId28"/>
    <p:sldId id="309" r:id="rId29"/>
    <p:sldId id="311" r:id="rId30"/>
    <p:sldId id="310" r:id="rId31"/>
    <p:sldId id="313" r:id="rId32"/>
    <p:sldId id="31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9708" autoAdjust="0"/>
  </p:normalViewPr>
  <p:slideViewPr>
    <p:cSldViewPr>
      <p:cViewPr varScale="1">
        <p:scale>
          <a:sx n="61" d="100"/>
          <a:sy n="61" d="100"/>
        </p:scale>
        <p:origin x="-917" y="-8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5158"/>
    </p:cViewPr>
  </p:sorterViewPr>
  <p:notesViewPr>
    <p:cSldViewPr>
      <p:cViewPr>
        <p:scale>
          <a:sx n="100" d="100"/>
          <a:sy n="100" d="100"/>
        </p:scale>
        <p:origin x="-1032" y="12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884C0C4-39B4-428D-A8B2-7627745DEF75}" type="datetimeFigureOut">
              <a:rPr lang="en-US"/>
              <a:pPr>
                <a:defRPr/>
              </a:pPr>
              <a:t>6/16/2014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1E56F52-9113-436F-BA80-1BB73569F58D}" type="slidenum">
              <a:rPr lang="en-US"/>
              <a:pPr>
                <a:defRPr/>
              </a:pPr>
              <a:t>‹#›</a:t>
            </a:fld>
            <a:endParaRPr lang="en-US" dirty="0"/>
          </a:p>
        </p:txBody>
      </p:sp>
    </p:spTree>
    <p:extLst>
      <p:ext uri="{BB962C8B-B14F-4D97-AF65-F5344CB8AC3E}">
        <p14:creationId xmlns:p14="http://schemas.microsoft.com/office/powerpoint/2010/main" val="983353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B055218-1DDD-41EC-8B02-9E32FB77AAF7}" type="datetimeFigureOut">
              <a:rPr lang="en-US"/>
              <a:pPr>
                <a:defRPr/>
              </a:pPr>
              <a:t>6/16/2014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24D1522-4FA3-44DE-940F-0C889F5CF8CE}" type="slidenum">
              <a:rPr lang="en-US"/>
              <a:pPr>
                <a:defRPr/>
              </a:pPr>
              <a:t>‹#›</a:t>
            </a:fld>
            <a:endParaRPr lang="en-US" dirty="0"/>
          </a:p>
        </p:txBody>
      </p:sp>
    </p:spTree>
    <p:extLst>
      <p:ext uri="{BB962C8B-B14F-4D97-AF65-F5344CB8AC3E}">
        <p14:creationId xmlns:p14="http://schemas.microsoft.com/office/powerpoint/2010/main" val="989391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IDEA required states to have alternate</a:t>
            </a:r>
            <a:r>
              <a:rPr lang="en-US" sz="1400" baseline="0" dirty="0" smtClean="0"/>
              <a:t> assessments for students who could not take the general state assessment even with accommodations. ESEA regulations in 2003 elaborated on the criteria for the assessment and on the eligibility rules for students.</a:t>
            </a:r>
            <a:endParaRPr lang="en-US" sz="140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DB472-0520-4E0D-986B-D188C54A4218}"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8" y="4343400"/>
            <a:ext cx="6485282" cy="4725650"/>
          </a:xfrm>
        </p:spPr>
        <p:txBody>
          <a:bodyPr>
            <a:noAutofit/>
          </a:bodyPr>
          <a:lstStyle/>
          <a:p>
            <a:pPr defTabSz="897243">
              <a:buFont typeface="Arial" pitchFamily="34" charset="0"/>
              <a:buChar char="•"/>
              <a:defRPr/>
            </a:pPr>
            <a:r>
              <a:rPr lang="en-US" sz="900"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sz="900" b="1" u="sng" dirty="0"/>
              <a:t>a full range of performance</a:t>
            </a:r>
            <a:r>
              <a:rPr lang="en-US" sz="900" dirty="0"/>
              <a:t>. </a:t>
            </a:r>
          </a:p>
          <a:p>
            <a:pPr defTabSz="897243">
              <a:defRPr/>
            </a:pPr>
            <a:endParaRPr lang="en-US" sz="900" dirty="0"/>
          </a:p>
          <a:p>
            <a:pPr defTabSz="897243">
              <a:buFont typeface="Arial" pitchFamily="34" charset="0"/>
              <a:buChar char="•"/>
              <a:defRPr/>
            </a:pPr>
            <a:r>
              <a:rPr lang="en-US" sz="900" dirty="0"/>
              <a:t>To provide evidence of student learning consistent with the increased expectations of the CCSS, the NCSC instructional resources schema defines the “what” and “how” when planning for and teaching academic content to students with the most significant cognitive disabilities. </a:t>
            </a:r>
          </a:p>
          <a:p>
            <a:pPr defTabSz="897243">
              <a:defRPr/>
            </a:pPr>
            <a:r>
              <a:rPr lang="en-US" sz="900" dirty="0"/>
              <a:t> </a:t>
            </a:r>
          </a:p>
          <a:p>
            <a:pPr lvl="0">
              <a:buFont typeface="Arial" pitchFamily="34" charset="0"/>
              <a:buChar char="•"/>
              <a:defRPr/>
            </a:pPr>
            <a:r>
              <a:rPr lang="en-US" sz="900" dirty="0"/>
              <a:t>In the schema, </a:t>
            </a:r>
            <a:r>
              <a:rPr lang="en-US" sz="900" b="1" u="sng" dirty="0"/>
              <a:t>the purple band </a:t>
            </a:r>
            <a:r>
              <a:rPr lang="en-US" sz="900" dirty="0"/>
              <a:t>describes the “what to teach” containing the </a:t>
            </a:r>
            <a:r>
              <a:rPr lang="en-US" sz="900" b="1" dirty="0"/>
              <a:t>Common Core Sate Standards, </a:t>
            </a:r>
            <a:r>
              <a:rPr lang="en-US" sz="900" dirty="0"/>
              <a:t>the</a:t>
            </a:r>
            <a:r>
              <a:rPr lang="en-US" sz="900" b="1" dirty="0"/>
              <a:t> Core Content Connectors </a:t>
            </a:r>
            <a:r>
              <a:rPr lang="en-US" sz="900" dirty="0"/>
              <a:t>and the </a:t>
            </a:r>
            <a:r>
              <a:rPr lang="en-US" sz="900" b="1" dirty="0"/>
              <a:t>Learning Progressions</a:t>
            </a:r>
            <a:r>
              <a:rPr lang="en-US" sz="900" dirty="0"/>
              <a:t>.</a:t>
            </a:r>
          </a:p>
          <a:p>
            <a:pPr lvl="0">
              <a:buFont typeface="Arial" pitchFamily="34" charset="0"/>
              <a:buNone/>
              <a:defRPr/>
            </a:pPr>
            <a:endParaRPr lang="en-US" sz="900" dirty="0"/>
          </a:p>
          <a:p>
            <a:pPr defTabSz="897243">
              <a:buFont typeface="Arial" pitchFamily="34" charset="0"/>
              <a:buChar char="•"/>
              <a:defRPr/>
            </a:pPr>
            <a:r>
              <a:rPr lang="en-US" sz="900" dirty="0"/>
              <a:t>In the schema, the </a:t>
            </a:r>
            <a:r>
              <a:rPr lang="en-US" sz="900" b="1" u="sng" dirty="0"/>
              <a:t>orange band </a:t>
            </a:r>
            <a:r>
              <a:rPr lang="en-US" sz="900" dirty="0"/>
              <a:t>identifies instructional tools to support </a:t>
            </a:r>
            <a:r>
              <a:rPr lang="en-US" sz="900" b="1" i="1" dirty="0"/>
              <a:t>how </a:t>
            </a:r>
            <a:r>
              <a:rPr lang="en-US" sz="900" dirty="0"/>
              <a:t>to teach this content -  based on over a decade of research on academic instruction, communication, and learner characteristics of students with the most significant cognitive disabilities.</a:t>
            </a:r>
          </a:p>
          <a:p>
            <a:pPr defTabSz="897243">
              <a:defRPr/>
            </a:pPr>
            <a:endParaRPr lang="en-US" sz="90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21</a:t>
            </a:fld>
            <a:endParaRPr lang="en-US" dirty="0"/>
          </a:p>
        </p:txBody>
      </p:sp>
    </p:spTree>
    <p:extLst>
      <p:ext uri="{BB962C8B-B14F-4D97-AF65-F5344CB8AC3E}">
        <p14:creationId xmlns:p14="http://schemas.microsoft.com/office/powerpoint/2010/main" val="384794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343400"/>
          </a:xfrm>
        </p:spPr>
        <p:txBody>
          <a:bodyPr>
            <a:normAutofit fontScale="92500" lnSpcReduction="20000"/>
          </a:bodyPr>
          <a:lstStyle/>
          <a:p>
            <a:pPr defTabSz="897301" fontAlgn="auto">
              <a:spcBef>
                <a:spcPts val="0"/>
              </a:spcBef>
              <a:spcAft>
                <a:spcPts val="0"/>
              </a:spcAft>
              <a:buFont typeface="Arial" pitchFamily="34" charset="0"/>
              <a:buChar char="•"/>
              <a:defRPr/>
            </a:pPr>
            <a:r>
              <a:rPr lang="en-US" sz="1400" dirty="0"/>
              <a:t>This project uses a developed learning progression framework (Hess et al., 2010) in ELA and math to inform what content is taught as well as the stream of content that helps students reach the concept/big idea;</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LPF is a hypothesized pathway that typical peers may take, and is meant to inform what typical peers will be working on grade by grade. In the past, we have struggled to understand how to choose content grade by grade to ensure inclusion of students with the most significant cognitive disabilities in grade AND age appropriate content even though they may not have built all the skills in a previous grade. </a:t>
            </a:r>
          </a:p>
          <a:p>
            <a:pPr defTabSz="897301" fontAlgn="auto">
              <a:spcBef>
                <a:spcPts val="0"/>
              </a:spcBef>
              <a:spcAft>
                <a:spcPts val="0"/>
              </a:spcAft>
              <a:buFont typeface="Arial" pitchFamily="34" charset="0"/>
              <a:buChar char="•"/>
              <a:defRPr/>
            </a:pPr>
            <a:endParaRPr lang="en-US" sz="1400" dirty="0"/>
          </a:p>
          <a:p>
            <a:pPr defTabSz="897301" fontAlgn="auto">
              <a:spcBef>
                <a:spcPts val="0"/>
              </a:spcBef>
              <a:spcAft>
                <a:spcPts val="0"/>
              </a:spcAft>
              <a:buFont typeface="Arial" pitchFamily="34" charset="0"/>
              <a:buChar char="•"/>
              <a:defRPr/>
            </a:pPr>
            <a:r>
              <a:rPr lang="en-US" sz="1400" dirty="0"/>
              <a:t>The LPFs give us the educational logic to help move these students along with their peers in a logical, educationally sound way. </a:t>
            </a:r>
          </a:p>
          <a:p>
            <a:pPr fontAlgn="auto">
              <a:spcBef>
                <a:spcPts val="0"/>
              </a:spcBef>
              <a:spcAft>
                <a:spcPts val="0"/>
              </a:spcAft>
              <a:buFont typeface="Arial" pitchFamily="34" charset="0"/>
              <a:buNone/>
              <a:defRPr/>
            </a:pPr>
            <a:endParaRPr lang="en-US" sz="1400" dirty="0"/>
          </a:p>
          <a:p>
            <a:pPr fontAlgn="auto">
              <a:spcBef>
                <a:spcPts val="0"/>
              </a:spcBef>
              <a:spcAft>
                <a:spcPts val="0"/>
              </a:spcAft>
              <a:buFont typeface="Arial" pitchFamily="34" charset="0"/>
              <a:buChar char="•"/>
              <a:defRPr/>
            </a:pPr>
            <a:r>
              <a:rPr lang="en-US" sz="1400" dirty="0"/>
              <a:t>The LPF contain learning targets and progress indicators that are referenced in C &amp; I materials</a:t>
            </a:r>
            <a:r>
              <a:rPr lang="en-US" sz="1400" dirty="0" smtClean="0"/>
              <a:t>.</a:t>
            </a:r>
            <a:endParaRPr lang="en-US" sz="1400" dirty="0"/>
          </a:p>
          <a:p>
            <a:pPr lvl="1" fontAlgn="auto">
              <a:spcBef>
                <a:spcPts val="0"/>
              </a:spcBef>
              <a:spcAft>
                <a:spcPts val="0"/>
              </a:spcAft>
              <a:buFont typeface="Arial" pitchFamily="34" charset="0"/>
              <a:buChar char="•"/>
              <a:defRPr/>
            </a:pPr>
            <a:r>
              <a:rPr lang="en-US" sz="1400" dirty="0"/>
              <a:t>Learning targets(general/broad performance descriptors) are defined by grade spans, K-4, 5-8 an high school. </a:t>
            </a:r>
          </a:p>
          <a:p>
            <a:pPr lvl="1" fontAlgn="auto">
              <a:spcBef>
                <a:spcPts val="0"/>
              </a:spcBef>
              <a:spcAft>
                <a:spcPts val="0"/>
              </a:spcAft>
              <a:buFont typeface="Arial" pitchFamily="34" charset="0"/>
              <a:buChar char="•"/>
              <a:defRPr/>
            </a:pPr>
            <a:r>
              <a:rPr lang="en-US" sz="1400" dirty="0"/>
              <a:t>The related specific skills and concepts are called the progress indicators (PIs).</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Curriculum and Instructional materials were developed to help promote how students can engage in the CCSS while following the learning progressions. </a:t>
            </a:r>
          </a:p>
          <a:p>
            <a:pPr fontAlgn="auto">
              <a:spcBef>
                <a:spcPts val="0"/>
              </a:spcBef>
              <a:spcAft>
                <a:spcPts val="0"/>
              </a:spcAft>
              <a:buFont typeface="Arial" pitchFamily="34" charset="0"/>
              <a:buChar char="•"/>
              <a:defRPr/>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DFD7E-22CD-4426-BE67-5207BE70F000}"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Char char="•"/>
            </a:pPr>
            <a:r>
              <a:rPr lang="en-US" sz="1400" dirty="0" smtClean="0"/>
              <a:t>The CCCs represent</a:t>
            </a:r>
            <a:r>
              <a:rPr lang="en-US" sz="1400" baseline="0" dirty="0" smtClean="0"/>
              <a:t> </a:t>
            </a:r>
            <a:r>
              <a:rPr lang="en-US" sz="1400" dirty="0" smtClean="0"/>
              <a:t>academic content designed to frame the instruction and assessment of students with the most significant cognitive disabilities in Kindergarten through high school while retaining the grade level content focus of the CCSS and the LPFs.</a:t>
            </a:r>
          </a:p>
          <a:p>
            <a:pPr defTabSz="896938">
              <a:spcBef>
                <a:spcPct val="0"/>
              </a:spcBef>
            </a:pPr>
            <a:endParaRPr lang="en-US" sz="1400" dirty="0" smtClean="0"/>
          </a:p>
          <a:p>
            <a:pPr defTabSz="896938">
              <a:spcBef>
                <a:spcPct val="0"/>
              </a:spcBef>
              <a:buFontTx/>
              <a:buChar char="•"/>
            </a:pPr>
            <a:r>
              <a:rPr lang="en-US" sz="1400" dirty="0" smtClean="0"/>
              <a:t>The CCCs preserve the sequence of learning outlined in the LPF to the extent possible while identifying the basic parts of the progress indicators into teachable and assessable segments of content. </a:t>
            </a:r>
          </a:p>
          <a:p>
            <a:pPr defTabSz="896938">
              <a:spcBef>
                <a:spcPct val="0"/>
              </a:spcBef>
              <a:buFontTx/>
              <a:buChar char="•"/>
            </a:pPr>
            <a:endParaRPr lang="en-US" dirty="0" smtClean="0"/>
          </a:p>
          <a:p>
            <a:pPr defTabSz="896938">
              <a:spcBef>
                <a:spcPct val="0"/>
              </a:spcBef>
              <a:buFontTx/>
              <a:buChar char="•"/>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pPr>
            <a:endParaRPr lang="en-US" dirty="0" smtClean="0"/>
          </a:p>
          <a:p>
            <a:pPr defTabSz="896938">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CC5C4-6C47-43AE-B643-C98DE569674B}"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6AD6-E800-4EA0-B9E8-9283619EBB57}"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The instructional resources tab of the NCSC wiki (an online tool developed collaboratively by a community of users like wikipedia)  provides links to all the instructional resources in the “how to teach” section of the schema:</a:t>
            </a:r>
          </a:p>
          <a:p>
            <a:pPr>
              <a:spcBef>
                <a:spcPct val="0"/>
              </a:spcBef>
            </a:pPr>
            <a:r>
              <a:rPr lang="en-US" sz="1400" dirty="0" smtClean="0"/>
              <a:t>The Curriculum Resource Guides</a:t>
            </a:r>
          </a:p>
          <a:p>
            <a:pPr>
              <a:spcBef>
                <a:spcPct val="0"/>
              </a:spcBef>
            </a:pPr>
            <a:r>
              <a:rPr lang="en-US" sz="1400" dirty="0" smtClean="0"/>
              <a:t>Instructional Units</a:t>
            </a:r>
          </a:p>
          <a:p>
            <a:pPr>
              <a:spcBef>
                <a:spcPct val="0"/>
              </a:spcBef>
            </a:pPr>
            <a:r>
              <a:rPr lang="en-US" sz="1400" dirty="0" smtClean="0"/>
              <a:t>Graduated Understandings, housing both the Instructional Families and the Element Cards</a:t>
            </a:r>
          </a:p>
          <a:p>
            <a:pPr>
              <a:spcBef>
                <a:spcPct val="0"/>
              </a:spcBef>
            </a:pPr>
            <a:r>
              <a:rPr lang="en-US" sz="1400" dirty="0" smtClean="0"/>
              <a:t>The Instructional Resource Guide</a:t>
            </a:r>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33F64D-2CEA-46AC-AF52-8A7E6E13533A}"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16540-3031-42D9-918C-AB8BB83C65D5}" type="slidenum">
              <a:rPr lang="en-US">
                <a:cs typeface="Arial" charset="0"/>
              </a:rPr>
              <a:pPr fontAlgn="base">
                <a:spcBef>
                  <a:spcPct val="0"/>
                </a:spcBef>
                <a:spcAft>
                  <a:spcPct val="0"/>
                </a:spcAft>
              </a:pPr>
              <a:t>27</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62FDB-806B-4DB1-8ABD-5A4886568DBE}" type="slidenum">
              <a:rPr lang="en-US">
                <a:cs typeface="Arial" charset="0"/>
              </a:rPr>
              <a:pPr fontAlgn="base">
                <a:spcBef>
                  <a:spcPct val="0"/>
                </a:spcBef>
                <a:spcAft>
                  <a:spcPct val="0"/>
                </a:spcAft>
              </a:pPr>
              <a:t>28</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EE731A-8D95-4032-9D1F-68FA7AB0FC87}" type="slidenum">
              <a:rPr lang="en-US">
                <a:cs typeface="Arial" charset="0"/>
              </a:rPr>
              <a:pPr fontAlgn="base">
                <a:spcBef>
                  <a:spcPct val="0"/>
                </a:spcBef>
                <a:spcAft>
                  <a:spcPct val="0"/>
                </a:spcAft>
              </a:pPr>
              <a:t>29</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A889E3-5E5A-491C-8900-4E9CCC30360E}" type="slidenum">
              <a:rPr lang="en-US">
                <a:cs typeface="Arial" charset="0"/>
              </a:rPr>
              <a:pPr fontAlgn="base">
                <a:spcBef>
                  <a:spcPct val="0"/>
                </a:spcBef>
                <a:spcAft>
                  <a:spcPct val="0"/>
                </a:spcAft>
              </a:pPr>
              <a:t>30</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CF35C-B833-4522-AA0C-6471CC1D21FD}" type="slidenum">
              <a:rPr lang="en-US">
                <a:cs typeface="Arial" charset="0"/>
              </a:rPr>
              <a:pPr fontAlgn="base">
                <a:spcBef>
                  <a:spcPct val="0"/>
                </a:spcBef>
                <a:spcAft>
                  <a:spcPct val="0"/>
                </a:spcAft>
              </a:pPr>
              <a:t>31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3E114-F5C7-4E5F-A18E-0BA241D0E8E4}" type="slidenum">
              <a:rPr lang="en-US">
                <a:cs typeface="Arial" charset="0"/>
              </a:rPr>
              <a:pPr fontAlgn="base">
                <a:spcBef>
                  <a:spcPct val="0"/>
                </a:spcBef>
                <a:spcAft>
                  <a:spcPct val="0"/>
                </a:spcAft>
              </a:pPr>
              <a:t>32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NCSC promotes an opportunity to ensure that students with the most significant cognitive disabilities benefit from the national movement toward Common Core State Standards designed to prepare all students for success in college and careers (and community).</a:t>
            </a:r>
          </a:p>
          <a:p>
            <a:pPr>
              <a:spcBef>
                <a:spcPct val="0"/>
              </a:spcBef>
            </a:pPr>
            <a:endParaRPr lang="en-US" sz="1400" dirty="0" smtClean="0"/>
          </a:p>
          <a:p>
            <a:pPr>
              <a:spcBef>
                <a:spcPct val="0"/>
              </a:spcBef>
              <a:buFontTx/>
              <a:buChar char="•"/>
            </a:pPr>
            <a:r>
              <a:rPr lang="en-US" sz="1400" dirty="0" smtClean="0"/>
              <a:t>NCSC supports educators as they plan for and provide appropriate instruction that is based on the Common Core State Standards (CCSS) in English Language Arts (reading and writing) and mathematics in grades K – 8 and high school.</a:t>
            </a:r>
          </a:p>
          <a:p>
            <a:pPr>
              <a:spcBef>
                <a:spcPct val="0"/>
              </a:spcBef>
            </a:pPr>
            <a:endParaRPr lang="en-US" sz="1400" dirty="0" smtClean="0"/>
          </a:p>
          <a:p>
            <a:pPr>
              <a:spcBef>
                <a:spcPct val="0"/>
              </a:spcBef>
              <a:buFontTx/>
              <a:buChar char="•"/>
            </a:pPr>
            <a:r>
              <a:rPr lang="en-US" sz="1400" dirty="0" smtClean="0"/>
              <a:t>The Common Core State Standards intentionally leave room to determine how academic goals should be reached and what additional topics should be addressed. </a:t>
            </a:r>
          </a:p>
          <a:p>
            <a:pPr>
              <a:spcBef>
                <a:spcPct val="0"/>
              </a:spcBef>
              <a:buFontTx/>
              <a:buChar char="•"/>
            </a:pPr>
            <a:endParaRPr lang="en-US" sz="1400" dirty="0" smtClean="0"/>
          </a:p>
          <a:p>
            <a:pPr>
              <a:spcBef>
                <a:spcPct val="0"/>
              </a:spcBef>
              <a:buFontTx/>
              <a:buChar char="•"/>
            </a:pPr>
            <a:r>
              <a:rPr lang="en-US" sz="1400" dirty="0" smtClean="0"/>
              <a:t>The Curriculum and Instruction  (C &amp; I) resources provide evidenced-based strategies and tools to support </a:t>
            </a:r>
            <a:r>
              <a:rPr lang="en-US" sz="1400" b="1" i="1" dirty="0" smtClean="0"/>
              <a:t>how</a:t>
            </a:r>
            <a:r>
              <a:rPr lang="en-US" sz="1400" dirty="0" smtClean="0"/>
              <a:t> to teach this content that are based on over a decade of research on academic instruction, communication, and learner characteristics of students with the most significant cognitive disabilities.</a:t>
            </a:r>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buFontTx/>
              <a:buChar cha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A0186-BEE2-469D-A303-DEDCCE951C12}"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CCA1B-90A7-42B3-8E19-041B4AAF6733}" type="slidenum">
              <a:rPr lang="en-US" smtClean="0"/>
              <a:t>11</a:t>
            </a:fld>
            <a:endParaRPr lang="en-US" dirty="0"/>
          </a:p>
        </p:txBody>
      </p:sp>
    </p:spTree>
    <p:extLst>
      <p:ext uri="{BB962C8B-B14F-4D97-AF65-F5344CB8AC3E}">
        <p14:creationId xmlns:p14="http://schemas.microsoft.com/office/powerpoint/2010/main" val="32558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There are many misperceptions about students with take an AA-AAS. </a:t>
            </a:r>
          </a:p>
          <a:p>
            <a:pPr>
              <a:spcBef>
                <a:spcPct val="0"/>
              </a:spcBef>
            </a:pPr>
            <a:endParaRPr lang="en-US" sz="1400" dirty="0"/>
          </a:p>
          <a:p>
            <a:pPr>
              <a:spcBef>
                <a:spcPct val="0"/>
              </a:spcBef>
            </a:pPr>
            <a:r>
              <a:rPr lang="en-US" sz="1400" dirty="0" smtClean="0"/>
              <a:t>Most of them already have basic communication and academic skills. </a:t>
            </a:r>
          </a:p>
          <a:p>
            <a:pPr>
              <a:spcBef>
                <a:spcPct val="0"/>
              </a:spcBef>
            </a:pPr>
            <a:endParaRPr lang="en-US" sz="1400" dirty="0"/>
          </a:p>
          <a:p>
            <a:pPr>
              <a:spcBef>
                <a:spcPct val="0"/>
              </a:spcBef>
            </a:pPr>
            <a:r>
              <a:rPr lang="en-US" sz="1400" dirty="0" smtClean="0"/>
              <a:t>Although 31% do not have symbolic language, about 20% have identifiable communication methods (e.g. consistent patterns of gestures or sounds) The remaining 10% of students also communicate. However, they do so in ways that may be difficult to identify or understand. </a:t>
            </a:r>
          </a:p>
          <a:p>
            <a:pPr>
              <a:spcBef>
                <a:spcPct val="0"/>
              </a:spcBef>
            </a:pPr>
            <a:endParaRPr lang="en-US" sz="1400" dirty="0"/>
          </a:p>
          <a:p>
            <a:pPr>
              <a:spcBef>
                <a:spcPct val="0"/>
              </a:spcBef>
            </a:pPr>
            <a:r>
              <a:rPr lang="en-US" sz="1400" dirty="0" smtClean="0"/>
              <a:t>The skills for all the students who take an AA-AAS can be improved with appropriate communication interventions and  instruction linked to grade level standards.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8045A1-BCD3-4ABE-8AA8-D8118E025B02}"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Communicative competence means to come to school with a communication system that enables the student to express </a:t>
            </a:r>
            <a:r>
              <a:rPr lang="en-US" sz="1400" dirty="0"/>
              <a:t>personal </a:t>
            </a:r>
            <a:r>
              <a:rPr lang="en-US" sz="1400" dirty="0" smtClean="0"/>
              <a:t>needs and share </a:t>
            </a:r>
            <a:r>
              <a:rPr lang="en-US" sz="1400" dirty="0"/>
              <a:t>information, ideas, questions, and comments about daily life and the world in which they live. </a:t>
            </a:r>
            <a:r>
              <a:rPr lang="en-US" sz="1400" dirty="0" smtClean="0"/>
              <a:t> Communicative competence is necessary in order to have access to the curriculum</a:t>
            </a:r>
            <a:r>
              <a:rPr lang="en-US" dirty="0" smtClean="0"/>
              <a:t>.</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67CD4-3D0D-473C-9F7D-A22CD3ACAC53}"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Regardless of student’s ability level or post-school goals there are benefits that can be derived from academic instruction.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6DFE5-C240-4C32-B360-63AC0E227A51}"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80595-D061-4629-986A-15680B6C4E38}"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685800" y="4343400"/>
            <a:ext cx="5486400" cy="4572000"/>
          </a:xfrm>
          <a:extLst/>
        </p:spPr>
        <p:txBody>
          <a:bodyPr wrap="square" numCol="1" anchor="t" anchorCtr="0" compatLnSpc="1">
            <a:prstTxWarp prst="textNoShape">
              <a:avLst/>
            </a:prstTxWarp>
            <a:normAutofit/>
          </a:bodyPr>
          <a:lstStyle/>
          <a:p>
            <a:pPr defTabSz="897156" fontAlgn="auto">
              <a:spcBef>
                <a:spcPts val="0"/>
              </a:spcBef>
              <a:spcAft>
                <a:spcPts val="0"/>
              </a:spcAft>
              <a:buFont typeface="Arial" pitchFamily="34" charset="0"/>
              <a:buChar char="•"/>
              <a:defRPr/>
            </a:pPr>
            <a:r>
              <a:rPr lang="en-US" sz="1400" u="sng" dirty="0"/>
              <a:t>Each component of the triangle (curriculum, instruction and assessment) is used to inform the other components </a:t>
            </a:r>
            <a:r>
              <a:rPr lang="en-US" sz="1400" dirty="0"/>
              <a:t>which are all directed toward the goal of College, Career, and Community readiness. </a:t>
            </a: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87F88F-A13F-4375-9AF1-62BEB3072DD3}" type="slidenum">
              <a:rPr lang="en-US">
                <a:solidFill>
                  <a:srgbClr val="000000"/>
                </a:solidFill>
                <a:latin typeface="Arial" charset="0"/>
                <a:ea typeface="ヒラギノ角ゴ Pro W3"/>
                <a:cs typeface="ヒラギノ角ゴ Pro W3"/>
              </a:rPr>
              <a:pPr fontAlgn="base">
                <a:spcBef>
                  <a:spcPct val="0"/>
                </a:spcBef>
                <a:spcAft>
                  <a:spcPct val="0"/>
                </a:spcAft>
              </a:pPr>
              <a:t>18</a:t>
            </a:fld>
            <a:endParaRPr lang="en-US" dirty="0">
              <a:solidFill>
                <a:srgbClr val="000000"/>
              </a:solidFill>
              <a:latin typeface="Arial"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extLst>
      <p:ext uri="{BB962C8B-B14F-4D97-AF65-F5344CB8AC3E}">
        <p14:creationId xmlns:p14="http://schemas.microsoft.com/office/powerpoint/2010/main" val="16729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AB0218-30C4-429D-A127-8F111ACE121E}" type="slidenum">
              <a:rPr lang="en-US" smtClean="0"/>
              <a:pPr>
                <a:defRPr/>
              </a:pPr>
              <a:t>‹#›</a:t>
            </a:fld>
            <a:endParaRPr lang="en-US" dirty="0"/>
          </a:p>
        </p:txBody>
      </p:sp>
    </p:spTree>
    <p:extLst>
      <p:ext uri="{BB962C8B-B14F-4D97-AF65-F5344CB8AC3E}">
        <p14:creationId xmlns:p14="http://schemas.microsoft.com/office/powerpoint/2010/main" val="7310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D1AFD9-7FEE-4958-9476-738777D7CF7E}" type="slidenum">
              <a:rPr lang="en-US" smtClean="0"/>
              <a:pPr>
                <a:defRPr/>
              </a:pPr>
              <a:t>‹#›</a:t>
            </a:fld>
            <a:endParaRPr lang="en-US" dirty="0"/>
          </a:p>
        </p:txBody>
      </p:sp>
    </p:spTree>
    <p:extLst>
      <p:ext uri="{BB962C8B-B14F-4D97-AF65-F5344CB8AC3E}">
        <p14:creationId xmlns:p14="http://schemas.microsoft.com/office/powerpoint/2010/main" val="218214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56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A371C9-0095-4BA2-863A-DE4B92BB54A2}" type="slidenum">
              <a:rPr lang="en-US" smtClean="0"/>
              <a:pPr>
                <a:defRPr/>
              </a:pPr>
              <a:t>‹#›</a:t>
            </a:fld>
            <a:endParaRPr lang="en-US" dirty="0"/>
          </a:p>
        </p:txBody>
      </p:sp>
    </p:spTree>
    <p:extLst>
      <p:ext uri="{BB962C8B-B14F-4D97-AF65-F5344CB8AC3E}">
        <p14:creationId xmlns:p14="http://schemas.microsoft.com/office/powerpoint/2010/main" val="70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A73B7E7-512D-4B02-8235-D3F805079017}" type="slidenum">
              <a:rPr lang="en-US" smtClean="0"/>
              <a:pPr>
                <a:defRPr/>
              </a:pPr>
              <a:t>‹#›</a:t>
            </a:fld>
            <a:endParaRPr lang="en-US" dirty="0"/>
          </a:p>
        </p:txBody>
      </p:sp>
    </p:spTree>
    <p:extLst>
      <p:ext uri="{BB962C8B-B14F-4D97-AF65-F5344CB8AC3E}">
        <p14:creationId xmlns:p14="http://schemas.microsoft.com/office/powerpoint/2010/main" val="203827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CF23C98-4659-43F9-A391-D7103223A1C4}" type="slidenum">
              <a:rPr lang="en-US" smtClean="0"/>
              <a:pPr>
                <a:defRPr/>
              </a:pPr>
              <a:t>‹#›</a:t>
            </a:fld>
            <a:endParaRPr lang="en-US" dirty="0"/>
          </a:p>
        </p:txBody>
      </p:sp>
    </p:spTree>
    <p:extLst>
      <p:ext uri="{BB962C8B-B14F-4D97-AF65-F5344CB8AC3E}">
        <p14:creationId xmlns:p14="http://schemas.microsoft.com/office/powerpoint/2010/main" val="308616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808C0C-18BC-43BD-BF39-F66E6E6D2485}" type="slidenum">
              <a:rPr lang="en-US" smtClean="0"/>
              <a:pPr>
                <a:defRPr/>
              </a:pPr>
              <a:t>‹#›</a:t>
            </a:fld>
            <a:endParaRPr lang="en-US" dirty="0"/>
          </a:p>
        </p:txBody>
      </p:sp>
    </p:spTree>
    <p:extLst>
      <p:ext uri="{BB962C8B-B14F-4D97-AF65-F5344CB8AC3E}">
        <p14:creationId xmlns:p14="http://schemas.microsoft.com/office/powerpoint/2010/main" val="387178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E87233C-684D-412C-885E-8B6F74BB0C36}" type="slidenum">
              <a:rPr lang="en-US" smtClean="0"/>
              <a:pPr>
                <a:defRPr/>
              </a:pPr>
              <a:t>‹#›</a:t>
            </a:fld>
            <a:endParaRPr lang="en-US" dirty="0"/>
          </a:p>
        </p:txBody>
      </p:sp>
    </p:spTree>
    <p:extLst>
      <p:ext uri="{BB962C8B-B14F-4D97-AF65-F5344CB8AC3E}">
        <p14:creationId xmlns:p14="http://schemas.microsoft.com/office/powerpoint/2010/main" val="131499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14FF4B-D35F-4D73-ADE3-212DB942E6AD}" type="slidenum">
              <a:rPr lang="en-US" smtClean="0"/>
              <a:pPr>
                <a:defRPr/>
              </a:pPr>
              <a:t>‹#›</a:t>
            </a:fld>
            <a:endParaRPr lang="en-US" dirty="0"/>
          </a:p>
        </p:txBody>
      </p:sp>
    </p:spTree>
    <p:extLst>
      <p:ext uri="{BB962C8B-B14F-4D97-AF65-F5344CB8AC3E}">
        <p14:creationId xmlns:p14="http://schemas.microsoft.com/office/powerpoint/2010/main" val="21487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E42780-D65E-41E5-A9DB-568C17915045}" type="slidenum">
              <a:rPr lang="en-US" smtClean="0"/>
              <a:pPr>
                <a:defRPr/>
              </a:pPr>
              <a:t>‹#›</a:t>
            </a:fld>
            <a:endParaRPr lang="en-US" dirty="0"/>
          </a:p>
        </p:txBody>
      </p:sp>
    </p:spTree>
    <p:extLst>
      <p:ext uri="{BB962C8B-B14F-4D97-AF65-F5344CB8AC3E}">
        <p14:creationId xmlns:p14="http://schemas.microsoft.com/office/powerpoint/2010/main" val="429197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20C4F691-952F-4F7C-B813-297D19E506F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05000" y="3352800"/>
            <a:ext cx="5181600" cy="685800"/>
          </a:xfrm>
        </p:spPr>
        <p:txBody>
          <a:bodyPr/>
          <a:lstStyle/>
          <a:p>
            <a:r>
              <a:rPr lang="en-US" b="1" smtClean="0">
                <a:solidFill>
                  <a:schemeClr val="accent1"/>
                </a:solidFill>
              </a:rPr>
              <a:t>June </a:t>
            </a:r>
            <a:r>
              <a:rPr lang="en-US" b="1" dirty="0" smtClean="0">
                <a:solidFill>
                  <a:schemeClr val="accent1"/>
                </a:solidFill>
              </a:rPr>
              <a:t>2014</a:t>
            </a:r>
            <a:endParaRPr lang="en-US" b="1" dirty="0">
              <a:solidFill>
                <a:schemeClr val="accent1"/>
              </a:solidFill>
            </a:endParaRPr>
          </a:p>
        </p:txBody>
      </p:sp>
      <p:sp>
        <p:nvSpPr>
          <p:cNvPr id="3" name="Title 2"/>
          <p:cNvSpPr>
            <a:spLocks noGrp="1"/>
          </p:cNvSpPr>
          <p:nvPr>
            <p:ph type="title"/>
          </p:nvPr>
        </p:nvSpPr>
        <p:spPr>
          <a:xfrm>
            <a:off x="457200" y="1524000"/>
            <a:ext cx="8229600" cy="1676400"/>
          </a:xfrm>
        </p:spPr>
        <p:txBody>
          <a:bodyPr>
            <a:normAutofit fontScale="90000"/>
          </a:bodyPr>
          <a:lstStyle/>
          <a:p>
            <a:r>
              <a:rPr lang="en-US" dirty="0" smtClean="0"/>
              <a:t>NCSC Alternate Assessment on Alternate Academic Achievement Standards(AA-AAS)</a:t>
            </a:r>
            <a:endParaRPr lang="en-US" dirty="0"/>
          </a:p>
        </p:txBody>
      </p:sp>
    </p:spTree>
    <p:extLst>
      <p:ext uri="{BB962C8B-B14F-4D97-AF65-F5344CB8AC3E}">
        <p14:creationId xmlns:p14="http://schemas.microsoft.com/office/powerpoint/2010/main" val="204512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76"/>
            <a:ext cx="8686800" cy="5734050"/>
          </a:xfrm>
        </p:spPr>
        <p:txBody>
          <a:bodyPr rtlCol="0">
            <a:noAutofit/>
          </a:bodyPr>
          <a:lstStyle/>
          <a:p>
            <a:pPr fontAlgn="auto">
              <a:spcAft>
                <a:spcPts val="0"/>
              </a:spcAft>
              <a:buFont typeface="Arial" pitchFamily="34" charset="0"/>
              <a:buChar char="•"/>
              <a:defRPr/>
            </a:pPr>
            <a:r>
              <a:rPr lang="en-US" sz="2800" dirty="0" smtClean="0">
                <a:cs typeface="Arial" pitchFamily="34" charset="0"/>
              </a:rPr>
              <a:t>Define what students are expected to know and do for each grade level in math and English language arts (ELA)</a:t>
            </a:r>
          </a:p>
          <a:p>
            <a:pPr fontAlgn="auto">
              <a:spcAft>
                <a:spcPts val="0"/>
              </a:spcAft>
              <a:buFont typeface="Arial" pitchFamily="34" charset="0"/>
              <a:buChar char="•"/>
              <a:defRPr/>
            </a:pPr>
            <a:r>
              <a:rPr lang="en-US" sz="2800" dirty="0" smtClean="0">
                <a:cs typeface="Arial" pitchFamily="34" charset="0"/>
              </a:rPr>
              <a:t>Focus </a:t>
            </a:r>
            <a:r>
              <a:rPr lang="en-US" sz="2800" dirty="0">
                <a:cs typeface="Arial" pitchFamily="34" charset="0"/>
              </a:rPr>
              <a:t>on what is most essential, </a:t>
            </a:r>
            <a:r>
              <a:rPr lang="en-US" sz="2800" dirty="0" smtClean="0">
                <a:cs typeface="Arial" pitchFamily="34" charset="0"/>
              </a:rPr>
              <a:t>not all </a:t>
            </a:r>
            <a:r>
              <a:rPr lang="en-US" sz="2800" dirty="0">
                <a:cs typeface="Arial" pitchFamily="34" charset="0"/>
              </a:rPr>
              <a:t>that can or should be taught </a:t>
            </a:r>
            <a:r>
              <a:rPr lang="en-US" sz="2800" dirty="0" smtClean="0">
                <a:cs typeface="Arial" pitchFamily="34" charset="0"/>
              </a:rPr>
              <a:t>or “</a:t>
            </a:r>
            <a:r>
              <a:rPr lang="en-US" sz="2800" dirty="0">
                <a:cs typeface="Arial" pitchFamily="34" charset="0"/>
              </a:rPr>
              <a:t>how” to teach</a:t>
            </a:r>
            <a:endParaRPr lang="en-US" sz="2800" dirty="0" smtClean="0">
              <a:cs typeface="Arial" pitchFamily="34" charset="0"/>
            </a:endParaRPr>
          </a:p>
          <a:p>
            <a:pPr fontAlgn="auto">
              <a:spcAft>
                <a:spcPts val="0"/>
              </a:spcAft>
              <a:buFont typeface="Arial" pitchFamily="34" charset="0"/>
              <a:buChar char="•"/>
              <a:defRPr/>
            </a:pPr>
            <a:r>
              <a:rPr lang="en-US" sz="2800" dirty="0" smtClean="0">
                <a:cs typeface="Arial" pitchFamily="34" charset="0"/>
              </a:rPr>
              <a:t>Are linked to expectations for college and career success</a:t>
            </a:r>
          </a:p>
          <a:p>
            <a:pPr fontAlgn="auto">
              <a:spcAft>
                <a:spcPts val="0"/>
              </a:spcAft>
              <a:buFont typeface="Arial" pitchFamily="34" charset="0"/>
              <a:buChar char="•"/>
              <a:defRPr/>
            </a:pPr>
            <a:r>
              <a:rPr lang="en-US" sz="2800" dirty="0" smtClean="0">
                <a:cs typeface="Arial" pitchFamily="34" charset="0"/>
              </a:rPr>
              <a:t>Most states have adopted the CCSS and must provide instruction and assessments for ALL students based on these standards. </a:t>
            </a:r>
          </a:p>
          <a:p>
            <a:pPr fontAlgn="auto">
              <a:spcAft>
                <a:spcPts val="0"/>
              </a:spcAft>
              <a:buFont typeface="Arial" pitchFamily="34" charset="0"/>
              <a:buChar char="•"/>
              <a:defRPr/>
            </a:pPr>
            <a:r>
              <a:rPr lang="en-US" sz="2800" dirty="0" smtClean="0">
                <a:cs typeface="Arial" pitchFamily="34" charset="0"/>
              </a:rPr>
              <a:t>The other states have similar college and career ready standards and related assessments</a:t>
            </a:r>
          </a:p>
          <a:p>
            <a:pPr fontAlgn="auto">
              <a:spcAft>
                <a:spcPts val="0"/>
              </a:spcAft>
              <a:buFont typeface="Arial" pitchFamily="34" charset="0"/>
              <a:buChar char="•"/>
              <a:defRPr/>
            </a:pPr>
            <a:endParaRPr lang="en-US" sz="2800" dirty="0" smtClean="0"/>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endParaRPr lang="en-US" sz="2800" dirty="0" smtClean="0">
              <a:hlinkClick r:id="rId3"/>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3FCE4CC6-082E-42BB-96BA-B0E88029B65F}" type="slidenum">
              <a:rPr lang="en-US"/>
              <a:pPr>
                <a:defRPr/>
              </a:pPr>
              <a:t>10</a:t>
            </a:fld>
            <a:endParaRPr lang="en-US" dirty="0"/>
          </a:p>
        </p:txBody>
      </p:sp>
      <p:sp>
        <p:nvSpPr>
          <p:cNvPr id="54274" name="TextBox 4"/>
          <p:cNvSpPr txBox="1">
            <a:spLocks noChangeArrowheads="1"/>
          </p:cNvSpPr>
          <p:nvPr/>
        </p:nvSpPr>
        <p:spPr bwMode="auto">
          <a:xfrm>
            <a:off x="457200" y="381000"/>
            <a:ext cx="7010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4277" name="TextBox 3"/>
          <p:cNvSpPr txBox="1">
            <a:spLocks noChangeArrowheads="1"/>
          </p:cNvSpPr>
          <p:nvPr/>
        </p:nvSpPr>
        <p:spPr bwMode="auto">
          <a:xfrm>
            <a:off x="1076325" y="449263"/>
            <a:ext cx="7283450" cy="646112"/>
          </a:xfrm>
          <a:prstGeom prst="rect">
            <a:avLst/>
          </a:prstGeom>
          <a:noFill/>
          <a:ln w="9525">
            <a:noFill/>
            <a:miter lim="800000"/>
            <a:headEnd/>
            <a:tailEnd/>
          </a:ln>
        </p:spPr>
        <p:txBody>
          <a:bodyPr>
            <a:spAutoFit/>
          </a:bodyPr>
          <a:lstStyle/>
          <a:p>
            <a:r>
              <a:rPr lang="en-US" sz="3600" b="1" dirty="0">
                <a:solidFill>
                  <a:schemeClr val="accent1"/>
                </a:solidFill>
                <a:latin typeface="Calibri" pitchFamily="34" charset="0"/>
              </a:rPr>
              <a:t>Common Core State Standards (CCSS)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NCSC’s Value in States Without CCSS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95400"/>
            <a:ext cx="8839200" cy="541020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The main focus of any set of academic  standards addresses similar content in math and ELA (e.g. equations, elements of fiction)</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NCSC resources are not meant to “be” the curriculum – they </a:t>
            </a:r>
            <a:r>
              <a:rPr lang="en-US" sz="2800" dirty="0" smtClean="0">
                <a:latin typeface="Arial" panose="020B0604020202020204" pitchFamily="34" charset="0"/>
                <a:cs typeface="Arial" panose="020B0604020202020204" pitchFamily="34" charset="0"/>
              </a:rPr>
              <a:t>are  models of curriculum and instructional resources that happen to be based on the CCSS</a:t>
            </a:r>
          </a:p>
          <a:p>
            <a:r>
              <a:rPr lang="en-US" sz="2800" dirty="0" smtClean="0">
                <a:latin typeface="Arial" panose="020B0604020202020204" pitchFamily="34" charset="0"/>
                <a:cs typeface="Arial" panose="020B0604020202020204" pitchFamily="34" charset="0"/>
              </a:rPr>
              <a:t>These models also demonstrate </a:t>
            </a:r>
            <a:r>
              <a:rPr lang="en-US" sz="2800" dirty="0">
                <a:latin typeface="Arial" panose="020B0604020202020204" pitchFamily="34" charset="0"/>
                <a:cs typeface="Arial" panose="020B0604020202020204" pitchFamily="34" charset="0"/>
              </a:rPr>
              <a:t>how to develop </a:t>
            </a:r>
            <a:r>
              <a:rPr lang="en-US" sz="2800" dirty="0" smtClean="0">
                <a:latin typeface="Arial" panose="020B0604020202020204" pitchFamily="34" charset="0"/>
                <a:cs typeface="Arial" panose="020B0604020202020204" pitchFamily="34" charset="0"/>
              </a:rPr>
              <a:t>curriculum and instructional resources based </a:t>
            </a:r>
            <a:r>
              <a:rPr lang="en-US" sz="2800" dirty="0">
                <a:latin typeface="Arial" panose="020B0604020202020204" pitchFamily="34" charset="0"/>
                <a:cs typeface="Arial" panose="020B0604020202020204" pitchFamily="34" charset="0"/>
              </a:rPr>
              <a:t>on whatever standards </a:t>
            </a:r>
            <a:r>
              <a:rPr lang="en-US" sz="2800" dirty="0" smtClean="0">
                <a:latin typeface="Arial" panose="020B0604020202020204" pitchFamily="34" charset="0"/>
                <a:cs typeface="Arial" panose="020B0604020202020204" pitchFamily="34" charset="0"/>
              </a:rPr>
              <a:t>a state is using</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richness of the NCSC resources for students with significant cognitive disabilities and their usefulness for professional development are valuable in any state</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11</a:t>
            </a:fld>
            <a:endParaRPr lang="en-US" dirty="0"/>
          </a:p>
        </p:txBody>
      </p:sp>
    </p:spTree>
    <p:extLst>
      <p:ext uri="{BB962C8B-B14F-4D97-AF65-F5344CB8AC3E}">
        <p14:creationId xmlns:p14="http://schemas.microsoft.com/office/powerpoint/2010/main" val="133799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rtlCol="0">
            <a:normAutofit/>
          </a:bodyPr>
          <a:lstStyle/>
          <a:p>
            <a:pPr fontAlgn="auto">
              <a:spcAft>
                <a:spcPts val="0"/>
              </a:spcAft>
              <a:defRPr/>
            </a:pPr>
            <a:r>
              <a:rPr lang="en-US" dirty="0" smtClean="0"/>
              <a:t>Survey of Learner Characteristics for Students Taking an AA-AAS</a:t>
            </a:r>
            <a:br>
              <a:rPr lang="en-US" dirty="0" smtClean="0"/>
            </a:br>
            <a:r>
              <a:rPr lang="en-US" sz="2200" dirty="0" smtClean="0"/>
              <a:t>From 18 NCSC States during </a:t>
            </a:r>
            <a:r>
              <a:rPr lang="en-US" sz="2200" dirty="0"/>
              <a:t>the 2010-2011 or 2011-2012 academic year</a:t>
            </a:r>
          </a:p>
        </p:txBody>
      </p:sp>
      <p:sp>
        <p:nvSpPr>
          <p:cNvPr id="23554" name="Content Placeholder 2"/>
          <p:cNvSpPr>
            <a:spLocks noGrp="1"/>
          </p:cNvSpPr>
          <p:nvPr>
            <p:ph idx="1"/>
          </p:nvPr>
        </p:nvSpPr>
        <p:spPr>
          <a:xfrm>
            <a:off x="457200" y="1828800"/>
            <a:ext cx="8229600" cy="4760913"/>
          </a:xfrm>
        </p:spPr>
        <p:txBody>
          <a:bodyPr/>
          <a:lstStyle/>
          <a:p>
            <a:endParaRPr lang="en-US" dirty="0" smtClean="0"/>
          </a:p>
          <a:p>
            <a:r>
              <a:rPr lang="en-US" sz="2800" dirty="0" smtClean="0"/>
              <a:t>65% of students could read written text or Braille at some level</a:t>
            </a:r>
          </a:p>
          <a:p>
            <a:r>
              <a:rPr lang="en-US" sz="2800" dirty="0" smtClean="0"/>
              <a:t>42% of students performed computation (some with a calculator)</a:t>
            </a:r>
          </a:p>
          <a:p>
            <a:r>
              <a:rPr lang="en-US" sz="2800" dirty="0" smtClean="0"/>
              <a:t>69% used symbolic language (verbal or written words, signs, Braille, or language-based augmentative systems) to communicate</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429DA8DE-1DFC-4D6E-84BE-295E0F288420}"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676400"/>
          </a:xfrm>
        </p:spPr>
        <p:txBody>
          <a:bodyPr/>
          <a:lstStyle/>
          <a:p>
            <a:r>
              <a:rPr lang="en-US" b="1" dirty="0" smtClean="0">
                <a:solidFill>
                  <a:schemeClr val="accent1"/>
                </a:solidFill>
              </a:rPr>
              <a:t>What does College and Career Readiness Mean for Students with Significant Cognitive Disabilities?</a:t>
            </a:r>
            <a:endParaRPr lang="en-US" b="1" dirty="0">
              <a:solidFill>
                <a:schemeClr val="accent1"/>
              </a:solidFill>
            </a:endParaRPr>
          </a:p>
        </p:txBody>
      </p:sp>
      <p:sp>
        <p:nvSpPr>
          <p:cNvPr id="2" name="Slide Number Placeholder 1"/>
          <p:cNvSpPr>
            <a:spLocks noGrp="1"/>
          </p:cNvSpPr>
          <p:nvPr>
            <p:ph type="sldNum" sz="quarter" idx="12"/>
          </p:nvPr>
        </p:nvSpPr>
        <p:spPr/>
        <p:txBody>
          <a:bodyPr/>
          <a:lstStyle/>
          <a:p>
            <a:pPr>
              <a:defRPr/>
            </a:pPr>
            <a:fld id="{6F808C0C-18BC-43BD-BF39-F66E6E6D2485}" type="slidenum">
              <a:rPr lang="en-US" smtClean="0"/>
              <a:pPr>
                <a:defRPr/>
              </a:pPr>
              <a:t>13</a:t>
            </a:fld>
            <a:endParaRPr lang="en-US" dirty="0"/>
          </a:p>
        </p:txBody>
      </p:sp>
    </p:spTree>
    <p:extLst>
      <p:ext uri="{BB962C8B-B14F-4D97-AF65-F5344CB8AC3E}">
        <p14:creationId xmlns:p14="http://schemas.microsoft.com/office/powerpoint/2010/main" val="71292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Which Skills Promote College </a:t>
            </a:r>
            <a:r>
              <a:rPr lang="en-US" dirty="0"/>
              <a:t>and </a:t>
            </a:r>
            <a:r>
              <a:rPr lang="en-US" dirty="0" smtClean="0"/>
              <a:t>Career Readiness?</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Communicative </a:t>
            </a:r>
            <a:r>
              <a:rPr lang="en-US" dirty="0"/>
              <a:t>competence</a:t>
            </a:r>
          </a:p>
          <a:p>
            <a:pPr fontAlgn="auto">
              <a:spcAft>
                <a:spcPts val="0"/>
              </a:spcAft>
              <a:buFont typeface="Arial" pitchFamily="34" charset="0"/>
              <a:buChar char="•"/>
              <a:defRPr/>
            </a:pPr>
            <a:r>
              <a:rPr lang="en-US" dirty="0"/>
              <a:t>Social skills to </a:t>
            </a:r>
            <a:r>
              <a:rPr lang="en-US" dirty="0" smtClean="0"/>
              <a:t>function </a:t>
            </a:r>
            <a:r>
              <a:rPr lang="en-US" dirty="0"/>
              <a:t>well in small groups</a:t>
            </a:r>
          </a:p>
          <a:p>
            <a:pPr fontAlgn="auto">
              <a:spcAft>
                <a:spcPts val="0"/>
              </a:spcAft>
              <a:buFont typeface="Arial" pitchFamily="34" charset="0"/>
              <a:buChar char="•"/>
              <a:defRPr/>
            </a:pPr>
            <a:r>
              <a:rPr lang="en-US" dirty="0"/>
              <a:t>Independent work </a:t>
            </a:r>
            <a:r>
              <a:rPr lang="en-US" dirty="0" smtClean="0"/>
              <a:t>skills</a:t>
            </a:r>
            <a:endParaRPr lang="en-US" dirty="0"/>
          </a:p>
          <a:p>
            <a:pPr fontAlgn="auto">
              <a:spcAft>
                <a:spcPts val="0"/>
              </a:spcAft>
              <a:buFont typeface="Arial" pitchFamily="34" charset="0"/>
              <a:buChar char="•"/>
              <a:defRPr/>
            </a:pPr>
            <a:r>
              <a:rPr lang="en-US" dirty="0"/>
              <a:t>Problem Solving</a:t>
            </a:r>
          </a:p>
          <a:p>
            <a:pPr fontAlgn="auto">
              <a:spcAft>
                <a:spcPts val="0"/>
              </a:spcAft>
              <a:buFont typeface="Arial" pitchFamily="34" charset="0"/>
              <a:buChar char="•"/>
              <a:defRPr/>
            </a:pPr>
            <a:r>
              <a:rPr lang="en-US" dirty="0" smtClean="0"/>
              <a:t>Reading/writing/math</a:t>
            </a:r>
            <a:endParaRPr lang="en-US" dirty="0"/>
          </a:p>
          <a:p>
            <a:pPr fontAlgn="auto">
              <a:spcAft>
                <a:spcPts val="0"/>
              </a:spcAft>
              <a:buFont typeface="Arial" pitchFamily="34" charset="0"/>
              <a:buChar char="•"/>
              <a:defRPr/>
            </a:pPr>
            <a:r>
              <a:rPr lang="en-US" dirty="0" smtClean="0"/>
              <a:t>Knowing when and how to seek assistance</a:t>
            </a:r>
          </a:p>
          <a:p>
            <a:pPr marL="0" indent="0" algn="ctr" fontAlgn="auto">
              <a:spcAft>
                <a:spcPts val="0"/>
              </a:spcAft>
              <a:buFont typeface="Arial" pitchFamily="34" charset="0"/>
              <a:buNone/>
              <a:defRPr/>
            </a:pPr>
            <a:endParaRPr lang="en-US" sz="3000" dirty="0" smtClean="0">
              <a:solidFill>
                <a:srgbClr val="0070C0"/>
              </a:solidFill>
            </a:endParaRPr>
          </a:p>
          <a:p>
            <a:pPr marL="0" indent="0" algn="ctr" fontAlgn="auto">
              <a:spcAft>
                <a:spcPts val="0"/>
              </a:spcAft>
              <a:buFont typeface="Arial" pitchFamily="34" charset="0"/>
              <a:buNone/>
              <a:defRPr/>
            </a:pPr>
            <a:r>
              <a:rPr lang="en-US" sz="3000" dirty="0" smtClean="0">
                <a:solidFill>
                  <a:srgbClr val="0070C0"/>
                </a:solidFill>
              </a:rPr>
              <a:t>The NCSC model includes community readiness in its definition of college and career</a:t>
            </a:r>
          </a:p>
          <a:p>
            <a:pPr marL="0" indent="0" algn="ctr" fontAlgn="auto">
              <a:spcAft>
                <a:spcPts val="0"/>
              </a:spcAft>
              <a:buFont typeface="Arial" pitchFamily="34" charset="0"/>
              <a:buNone/>
              <a:defRPr/>
            </a:pPr>
            <a:r>
              <a:rPr lang="en-US" sz="3000" dirty="0">
                <a:solidFill>
                  <a:srgbClr val="0070C0"/>
                </a:solidFill>
              </a:rPr>
              <a:t>r</a:t>
            </a:r>
            <a:r>
              <a:rPr lang="en-US" sz="3000" dirty="0" smtClean="0">
                <a:solidFill>
                  <a:srgbClr val="0070C0"/>
                </a:solidFill>
              </a:rPr>
              <a:t>eadiness.</a:t>
            </a:r>
            <a:endParaRPr lang="en-US" sz="3000" dirty="0">
              <a:solidFill>
                <a:srgbClr val="0070C0"/>
              </a:solidFill>
            </a:endParaRPr>
          </a:p>
          <a:p>
            <a:pPr marL="0" indent="0" fontAlgn="auto">
              <a:spcAft>
                <a:spcPts val="0"/>
              </a:spcAft>
              <a:buFont typeface="Arial" pitchFamily="34" charset="0"/>
              <a:buNone/>
              <a:defRPr/>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EB6D90FA-BF7B-4EF4-9C98-AD58C851B03D}"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200" y="228600"/>
            <a:ext cx="8839200" cy="1143000"/>
          </a:xfrm>
        </p:spPr>
        <p:txBody>
          <a:bodyPr>
            <a:normAutofit fontScale="90000"/>
          </a:bodyPr>
          <a:lstStyle/>
          <a:p>
            <a:r>
              <a:rPr lang="en-US" dirty="0" smtClean="0"/>
              <a:t>Working towards College and Career Readiness in English Language Arts is Important for ….</a:t>
            </a:r>
          </a:p>
        </p:txBody>
      </p:sp>
      <p:sp>
        <p:nvSpPr>
          <p:cNvPr id="23555" name="Content Placeholder 2"/>
          <p:cNvSpPr>
            <a:spLocks noGrp="1"/>
          </p:cNvSpPr>
          <p:nvPr>
            <p:ph idx="1"/>
          </p:nvPr>
        </p:nvSpPr>
        <p:spPr>
          <a:xfrm>
            <a:off x="228600" y="1563687"/>
            <a:ext cx="8458200" cy="5294313"/>
          </a:xfrm>
        </p:spPr>
        <p:txBody>
          <a:bodyPr rtlCol="0">
            <a:noAutofit/>
          </a:bodyPr>
          <a:lstStyle/>
          <a:p>
            <a:pPr lvl="1" fontAlgn="auto">
              <a:spcAft>
                <a:spcPts val="0"/>
              </a:spcAft>
              <a:buFont typeface="Arial" pitchFamily="34" charset="0"/>
              <a:buChar char="•"/>
              <a:defRPr/>
            </a:pPr>
            <a:r>
              <a:rPr lang="en-US" dirty="0" smtClean="0">
                <a:latin typeface="Arial" pitchFamily="34" charset="0"/>
                <a:cs typeface="Arial" pitchFamily="34" charset="0"/>
              </a:rPr>
              <a:t>Communicating with family, friends, </a:t>
            </a:r>
            <a:r>
              <a:rPr lang="en-US" dirty="0">
                <a:latin typeface="Arial" pitchFamily="34" charset="0"/>
                <a:cs typeface="Arial" pitchFamily="34" charset="0"/>
              </a:rPr>
              <a:t>support staff, medical </a:t>
            </a:r>
            <a:r>
              <a:rPr lang="en-US" dirty="0" smtClean="0">
                <a:latin typeface="Arial" pitchFamily="34" charset="0"/>
                <a:cs typeface="Arial" pitchFamily="34" charset="0"/>
              </a:rPr>
              <a:t>personnel, co-workers, etc.</a:t>
            </a:r>
          </a:p>
          <a:p>
            <a:pPr lvl="1" fontAlgn="auto">
              <a:spcAft>
                <a:spcPts val="0"/>
              </a:spcAft>
              <a:buFont typeface="Arial" pitchFamily="34" charset="0"/>
              <a:buChar char="•"/>
              <a:defRPr/>
            </a:pPr>
            <a:r>
              <a:rPr lang="en-US" dirty="0" smtClean="0">
                <a:latin typeface="Arial" pitchFamily="34" charset="0"/>
                <a:cs typeface="Arial" pitchFamily="34" charset="0"/>
              </a:rPr>
              <a:t>Comparing information to make decisions </a:t>
            </a:r>
            <a:r>
              <a:rPr lang="en-US" dirty="0">
                <a:latin typeface="Arial" pitchFamily="34" charset="0"/>
                <a:cs typeface="Arial" pitchFamily="34" charset="0"/>
              </a:rPr>
              <a:t>(including voting</a:t>
            </a:r>
            <a:r>
              <a:rPr lang="en-US" dirty="0" smtClean="0">
                <a:latin typeface="Arial" pitchFamily="34" charset="0"/>
                <a:cs typeface="Arial" pitchFamily="34" charset="0"/>
              </a:rPr>
              <a:t>) </a:t>
            </a:r>
          </a:p>
          <a:p>
            <a:pPr lvl="1" fontAlgn="auto">
              <a:spcAft>
                <a:spcPts val="0"/>
              </a:spcAft>
              <a:buFont typeface="Arial" pitchFamily="34" charset="0"/>
              <a:buChar char="•"/>
              <a:defRPr/>
            </a:pPr>
            <a:r>
              <a:rPr lang="en-US" dirty="0" smtClean="0">
                <a:latin typeface="Arial" pitchFamily="34" charset="0"/>
                <a:cs typeface="Arial" pitchFamily="34" charset="0"/>
              </a:rPr>
              <a:t>Self-determination and self-advocacy</a:t>
            </a:r>
          </a:p>
          <a:p>
            <a:pPr lvl="1" fontAlgn="auto">
              <a:spcAft>
                <a:spcPts val="0"/>
              </a:spcAft>
              <a:buFont typeface="Arial" pitchFamily="34" charset="0"/>
              <a:buChar char="•"/>
              <a:defRPr/>
            </a:pPr>
            <a:r>
              <a:rPr lang="en-US" dirty="0" smtClean="0">
                <a:latin typeface="Arial" pitchFamily="34" charset="0"/>
                <a:cs typeface="Arial" pitchFamily="34" charset="0"/>
              </a:rPr>
              <a:t>Traveling </a:t>
            </a:r>
            <a:r>
              <a:rPr lang="en-US" dirty="0">
                <a:latin typeface="Arial" pitchFamily="34" charset="0"/>
                <a:cs typeface="Arial" pitchFamily="34" charset="0"/>
              </a:rPr>
              <a:t>in the </a:t>
            </a:r>
            <a:r>
              <a:rPr lang="en-US" dirty="0" smtClean="0">
                <a:latin typeface="Arial" pitchFamily="34" charset="0"/>
                <a:cs typeface="Arial" pitchFamily="34" charset="0"/>
              </a:rPr>
              <a:t>community</a:t>
            </a:r>
          </a:p>
          <a:p>
            <a:pPr lvl="1" fontAlgn="auto">
              <a:spcAft>
                <a:spcPts val="0"/>
              </a:spcAft>
              <a:buFont typeface="Arial" pitchFamily="34" charset="0"/>
              <a:buChar char="•"/>
              <a:defRPr/>
            </a:pPr>
            <a:r>
              <a:rPr lang="en-US" dirty="0" smtClean="0">
                <a:latin typeface="Arial" pitchFamily="34" charset="0"/>
                <a:cs typeface="Arial" pitchFamily="34" charset="0"/>
              </a:rPr>
              <a:t>Understanding </a:t>
            </a:r>
            <a:r>
              <a:rPr lang="en-US" dirty="0">
                <a:latin typeface="Arial" pitchFamily="34" charset="0"/>
                <a:cs typeface="Arial" pitchFamily="34" charset="0"/>
              </a:rPr>
              <a:t>books, movies, TV shows and </a:t>
            </a:r>
            <a:r>
              <a:rPr lang="en-US" dirty="0" smtClean="0">
                <a:latin typeface="Arial" pitchFamily="34" charset="0"/>
                <a:cs typeface="Arial" pitchFamily="34" charset="0"/>
              </a:rPr>
              <a:t>songs</a:t>
            </a:r>
          </a:p>
          <a:p>
            <a:pPr lvl="1" fontAlgn="auto">
              <a:spcAft>
                <a:spcPts val="0"/>
              </a:spcAft>
              <a:buFont typeface="Arial" pitchFamily="34" charset="0"/>
              <a:buChar char="•"/>
              <a:defRPr/>
            </a:pPr>
            <a:r>
              <a:rPr lang="en-US" dirty="0" smtClean="0">
                <a:latin typeface="Arial" pitchFamily="34" charset="0"/>
                <a:cs typeface="Arial" pitchFamily="34" charset="0"/>
              </a:rPr>
              <a:t>Attending college</a:t>
            </a:r>
          </a:p>
          <a:p>
            <a:pPr lvl="1" fontAlgn="auto">
              <a:spcAft>
                <a:spcPts val="0"/>
              </a:spcAft>
              <a:buFont typeface="Arial" pitchFamily="34" charset="0"/>
              <a:buChar char="•"/>
              <a:defRPr/>
            </a:pPr>
            <a:r>
              <a:rPr lang="en-US" dirty="0" smtClean="0">
                <a:latin typeface="Arial" pitchFamily="34" charset="0"/>
                <a:cs typeface="Arial" pitchFamily="34" charset="0"/>
              </a:rPr>
              <a:t>Finding and maintaining employment</a:t>
            </a:r>
            <a:endParaRPr lang="en-US" dirty="0">
              <a:latin typeface="Arial" pitchFamily="34" charset="0"/>
              <a:cs typeface="Arial" pitchFamily="34" charset="0"/>
            </a:endParaRPr>
          </a:p>
          <a:p>
            <a:pPr lvl="1" fontAlgn="auto">
              <a:spcAft>
                <a:spcPts val="0"/>
              </a:spcAft>
              <a:buFont typeface="Arial" pitchFamily="34" charset="0"/>
              <a:buChar char="–"/>
              <a:defRPr/>
            </a:pPr>
            <a:endParaRPr lang="en-US" dirty="0" smtClean="0">
              <a:latin typeface="Arial" pitchFamily="34" charset="0"/>
              <a:cs typeface="Arial" pitchFamily="34" charset="0"/>
            </a:endParaRP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D9C58CB3-9CC9-4751-B5AC-25CDE3DC4177}"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304800"/>
            <a:ext cx="8229600" cy="1143000"/>
          </a:xfrm>
        </p:spPr>
        <p:txBody>
          <a:bodyPr>
            <a:normAutofit fontScale="90000"/>
          </a:bodyPr>
          <a:lstStyle/>
          <a:p>
            <a:r>
              <a:rPr lang="en-US" dirty="0" smtClean="0"/>
              <a:t>Working towards College and Career Readiness in Math is Important for…</a:t>
            </a:r>
          </a:p>
        </p:txBody>
      </p:sp>
      <p:sp>
        <p:nvSpPr>
          <p:cNvPr id="3" name="Content Placeholder 2"/>
          <p:cNvSpPr>
            <a:spLocks noGrp="1"/>
          </p:cNvSpPr>
          <p:nvPr>
            <p:ph idx="1"/>
          </p:nvPr>
        </p:nvSpPr>
        <p:spPr>
          <a:xfrm>
            <a:off x="457200" y="1371600"/>
            <a:ext cx="8229600" cy="5294313"/>
          </a:xfrm>
        </p:spPr>
        <p:txBody>
          <a:bodyPr rtlCol="0">
            <a:noAutofit/>
          </a:bodyPr>
          <a:lstStyle/>
          <a:p>
            <a:pPr fontAlgn="auto">
              <a:spcAft>
                <a:spcPts val="0"/>
              </a:spcAft>
              <a:buFont typeface="Arial" pitchFamily="34" charset="0"/>
              <a:buChar char="•"/>
              <a:defRPr/>
            </a:pPr>
            <a:r>
              <a:rPr lang="en-US" sz="2800" dirty="0" smtClean="0">
                <a:latin typeface="Arial" pitchFamily="34" charset="0"/>
                <a:cs typeface="Arial" pitchFamily="34" charset="0"/>
              </a:rPr>
              <a:t>Telling  time</a:t>
            </a:r>
          </a:p>
          <a:p>
            <a:pPr fontAlgn="auto">
              <a:spcAft>
                <a:spcPts val="0"/>
              </a:spcAft>
              <a:buFont typeface="Arial" pitchFamily="34" charset="0"/>
              <a:buChar char="•"/>
              <a:defRPr/>
            </a:pPr>
            <a:r>
              <a:rPr lang="en-US" sz="2800" dirty="0" smtClean="0">
                <a:latin typeface="Arial" pitchFamily="34" charset="0"/>
                <a:cs typeface="Arial" pitchFamily="34" charset="0"/>
              </a:rPr>
              <a:t>Making and following a schedule</a:t>
            </a:r>
          </a:p>
          <a:p>
            <a:pPr fontAlgn="auto">
              <a:spcAft>
                <a:spcPts val="0"/>
              </a:spcAft>
              <a:buFont typeface="Arial" pitchFamily="34" charset="0"/>
              <a:buChar char="•"/>
              <a:defRPr/>
            </a:pPr>
            <a:r>
              <a:rPr lang="en-US" sz="2800" dirty="0" smtClean="0">
                <a:latin typeface="Arial" pitchFamily="34" charset="0"/>
                <a:cs typeface="Arial" pitchFamily="34" charset="0"/>
              </a:rPr>
              <a:t>Managing money</a:t>
            </a:r>
          </a:p>
          <a:p>
            <a:pPr fontAlgn="auto">
              <a:spcAft>
                <a:spcPts val="0"/>
              </a:spcAft>
              <a:buFont typeface="Arial" pitchFamily="34" charset="0"/>
              <a:buChar char="•"/>
              <a:defRPr/>
            </a:pPr>
            <a:r>
              <a:rPr lang="en-US" sz="2800" dirty="0" smtClean="0">
                <a:latin typeface="Arial" pitchFamily="34" charset="0"/>
                <a:cs typeface="Arial" pitchFamily="34" charset="0"/>
              </a:rPr>
              <a:t>Arranging and using transportation</a:t>
            </a:r>
          </a:p>
          <a:p>
            <a:pPr fontAlgn="auto">
              <a:spcAft>
                <a:spcPts val="0"/>
              </a:spcAft>
              <a:buFont typeface="Arial" pitchFamily="34" charset="0"/>
              <a:buChar char="•"/>
              <a:defRPr/>
            </a:pPr>
            <a:r>
              <a:rPr lang="en-US" sz="2800" dirty="0" smtClean="0">
                <a:latin typeface="Arial" pitchFamily="34" charset="0"/>
                <a:cs typeface="Arial" pitchFamily="34" charset="0"/>
              </a:rPr>
              <a:t>Taking medication</a:t>
            </a:r>
          </a:p>
          <a:p>
            <a:pPr fontAlgn="auto">
              <a:spcAft>
                <a:spcPts val="0"/>
              </a:spcAft>
              <a:buFont typeface="Arial" pitchFamily="34" charset="0"/>
              <a:buChar char="•"/>
              <a:defRPr/>
            </a:pPr>
            <a:r>
              <a:rPr lang="en-US" sz="2800" dirty="0" smtClean="0">
                <a:latin typeface="Arial" pitchFamily="34" charset="0"/>
                <a:cs typeface="Arial" pitchFamily="34" charset="0"/>
              </a:rPr>
              <a:t>Planning and making meals</a:t>
            </a:r>
          </a:p>
          <a:p>
            <a:pPr fontAlgn="auto">
              <a:spcAft>
                <a:spcPts val="0"/>
              </a:spcAft>
              <a:buFont typeface="Arial" pitchFamily="34" charset="0"/>
              <a:buChar char="•"/>
              <a:defRPr/>
            </a:pPr>
            <a:r>
              <a:rPr lang="en-US" sz="2800" dirty="0" smtClean="0">
                <a:latin typeface="Arial" pitchFamily="34" charset="0"/>
                <a:cs typeface="Arial" pitchFamily="34" charset="0"/>
              </a:rPr>
              <a:t>Shopping</a:t>
            </a:r>
          </a:p>
          <a:p>
            <a:pPr fontAlgn="auto">
              <a:spcAft>
                <a:spcPts val="0"/>
              </a:spcAft>
              <a:buFont typeface="Arial" pitchFamily="34" charset="0"/>
              <a:buChar char="•"/>
              <a:defRPr/>
            </a:pPr>
            <a:r>
              <a:rPr lang="en-US" sz="2800" dirty="0" smtClean="0">
                <a:latin typeface="Arial" pitchFamily="34" charset="0"/>
                <a:cs typeface="Arial" pitchFamily="34" charset="0"/>
              </a:rPr>
              <a:t>Attending college</a:t>
            </a:r>
          </a:p>
          <a:p>
            <a:pPr fontAlgn="auto">
              <a:spcAft>
                <a:spcPts val="0"/>
              </a:spcAft>
              <a:buFont typeface="Arial" pitchFamily="34" charset="0"/>
              <a:buChar char="•"/>
              <a:defRPr/>
            </a:pPr>
            <a:r>
              <a:rPr lang="en-US" sz="2800" dirty="0" smtClean="0">
                <a:latin typeface="Arial" pitchFamily="34" charset="0"/>
                <a:cs typeface="Arial" pitchFamily="34" charset="0"/>
              </a:rPr>
              <a:t>Finding and maintaining employment</a:t>
            </a:r>
          </a:p>
          <a:p>
            <a:pPr fontAlgn="auto">
              <a:spcAft>
                <a:spcPts val="0"/>
              </a:spcAft>
              <a:buFont typeface="Arial" pitchFamily="34" charset="0"/>
              <a:buChar char="•"/>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endParaRPr lang="en-US" dirty="0" smtClean="0">
              <a:latin typeface="Arial" pitchFamily="34" charset="0"/>
              <a:cs typeface="Arial" pitchFamily="34" charset="0"/>
            </a:endParaRPr>
          </a:p>
          <a:p>
            <a:pPr fontAlgn="auto">
              <a:spcAft>
                <a:spcPts val="0"/>
              </a:spcAft>
              <a:buFont typeface="Arial" pitchFamily="34" charset="0"/>
              <a:buChar char="•"/>
              <a:defRPr/>
            </a:pPr>
            <a:endParaRPr lang="en-US"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469046F-7764-466D-9EA7-0DA2B453D092}"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05000"/>
            <a:ext cx="8229600" cy="1828800"/>
          </a:xfrm>
        </p:spPr>
        <p:txBody>
          <a:bodyPr/>
          <a:lstStyle/>
          <a:p>
            <a:r>
              <a:rPr lang="en-US" b="1" dirty="0" smtClean="0">
                <a:solidFill>
                  <a:schemeClr val="accent1"/>
                </a:solidFill>
              </a:rPr>
              <a:t>NCSC Model for a Comprehensive System of Curriculum, Instruction and Assessment</a:t>
            </a:r>
            <a:endParaRPr lang="en-US" b="1" dirty="0">
              <a:solidFill>
                <a:schemeClr val="accent1"/>
              </a:solidFill>
            </a:endParaRPr>
          </a:p>
        </p:txBody>
      </p:sp>
      <p:sp>
        <p:nvSpPr>
          <p:cNvPr id="2" name="Slide Number Placeholder 1"/>
          <p:cNvSpPr>
            <a:spLocks noGrp="1"/>
          </p:cNvSpPr>
          <p:nvPr>
            <p:ph type="sldNum" sz="quarter" idx="12"/>
          </p:nvPr>
        </p:nvSpPr>
        <p:spPr/>
        <p:txBody>
          <a:bodyPr/>
          <a:lstStyle/>
          <a:p>
            <a:pPr>
              <a:defRPr/>
            </a:pPr>
            <a:fld id="{6F808C0C-18BC-43BD-BF39-F66E6E6D2485}" type="slidenum">
              <a:rPr lang="en-US" smtClean="0"/>
              <a:pPr>
                <a:defRPr/>
              </a:pPr>
              <a:t>17</a:t>
            </a:fld>
            <a:endParaRPr lang="en-US" dirty="0"/>
          </a:p>
        </p:txBody>
      </p:sp>
    </p:spTree>
    <p:extLst>
      <p:ext uri="{BB962C8B-B14F-4D97-AF65-F5344CB8AC3E}">
        <p14:creationId xmlns:p14="http://schemas.microsoft.com/office/powerpoint/2010/main" val="206651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52400"/>
            <a:ext cx="8763000" cy="6096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17"/>
          <p:cNvGrpSpPr>
            <a:grpSpLocks/>
          </p:cNvGrpSpPr>
          <p:nvPr/>
        </p:nvGrpSpPr>
        <p:grpSpPr bwMode="auto">
          <a:xfrm>
            <a:off x="241300" y="304800"/>
            <a:ext cx="8432800" cy="1230313"/>
            <a:chOff x="914400" y="304800"/>
            <a:chExt cx="7239000" cy="1295400"/>
          </a:xfrm>
        </p:grpSpPr>
        <p:grpSp>
          <p:nvGrpSpPr>
            <p:cNvPr id="44051" name="Group 16"/>
            <p:cNvGrpSpPr>
              <a:grpSpLocks/>
            </p:cNvGrpSpPr>
            <p:nvPr/>
          </p:nvGrpSpPr>
          <p:grpSpPr bwMode="auto">
            <a:xfrm>
              <a:off x="914400" y="304800"/>
              <a:ext cx="4572000" cy="1295400"/>
              <a:chOff x="914400" y="304800"/>
              <a:chExt cx="4572000" cy="1295400"/>
            </a:xfrm>
          </p:grpSpPr>
          <p:sp>
            <p:nvSpPr>
              <p:cNvPr id="5" name="Rounded Rectangle 4"/>
              <p:cNvSpPr/>
              <p:nvPr/>
            </p:nvSpPr>
            <p:spPr>
              <a:xfrm>
                <a:off x="914400"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College</a:t>
                </a:r>
              </a:p>
            </p:txBody>
          </p:sp>
          <p:sp>
            <p:nvSpPr>
              <p:cNvPr id="6" name="Rounded Rectangle 5"/>
              <p:cNvSpPr/>
              <p:nvPr/>
            </p:nvSpPr>
            <p:spPr>
              <a:xfrm>
                <a:off x="3581329" y="304800"/>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Career</a:t>
                </a:r>
              </a:p>
            </p:txBody>
          </p:sp>
        </p:grpSp>
        <p:sp>
          <p:nvSpPr>
            <p:cNvPr id="7" name="Rounded Rectangle 6"/>
            <p:cNvSpPr/>
            <p:nvPr/>
          </p:nvSpPr>
          <p:spPr>
            <a:xfrm>
              <a:off x="6248257"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Community</a:t>
              </a:r>
            </a:p>
          </p:txBody>
        </p:sp>
      </p:grpSp>
      <p:sp>
        <p:nvSpPr>
          <p:cNvPr id="4" name="Up Arrow Callout 3"/>
          <p:cNvSpPr/>
          <p:nvPr/>
        </p:nvSpPr>
        <p:spPr bwMode="auto">
          <a:xfrm>
            <a:off x="152400" y="5445125"/>
            <a:ext cx="8610600" cy="650875"/>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Communicative Competence</a:t>
            </a:r>
          </a:p>
        </p:txBody>
      </p:sp>
      <p:sp>
        <p:nvSpPr>
          <p:cNvPr id="8" name="Freeform 7"/>
          <p:cNvSpPr/>
          <p:nvPr/>
        </p:nvSpPr>
        <p:spPr bwMode="auto">
          <a:xfrm>
            <a:off x="2951933" y="132383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Curriculum</a:t>
            </a:r>
          </a:p>
          <a:p>
            <a:pPr algn="ctr" defTabSz="889000" fontAlgn="auto">
              <a:lnSpc>
                <a:spcPct val="90000"/>
              </a:lnSpc>
              <a:spcBef>
                <a:spcPts val="0"/>
              </a:spcBef>
              <a:spcAft>
                <a:spcPct val="35000"/>
              </a:spcAft>
              <a:defRPr/>
            </a:pPr>
            <a:r>
              <a:rPr lang="en-US" sz="1600" dirty="0">
                <a:solidFill>
                  <a:prstClr val="black"/>
                </a:solidFill>
              </a:rPr>
              <a:t>Common  Standards</a:t>
            </a:r>
          </a:p>
          <a:p>
            <a:pPr algn="ctr" defTabSz="889000" fontAlgn="auto">
              <a:lnSpc>
                <a:spcPct val="90000"/>
              </a:lnSpc>
              <a:spcBef>
                <a:spcPts val="0"/>
              </a:spcBef>
              <a:spcAft>
                <a:spcPct val="35000"/>
              </a:spcAft>
              <a:defRPr/>
            </a:pPr>
            <a:r>
              <a:rPr lang="en-US" sz="1600" dirty="0">
                <a:solidFill>
                  <a:prstClr val="black"/>
                </a:solidFill>
              </a:rPr>
              <a:t>Learning Progressions</a:t>
            </a:r>
          </a:p>
          <a:p>
            <a:pPr algn="ctr" defTabSz="889000" fontAlgn="auto">
              <a:lnSpc>
                <a:spcPct val="90000"/>
              </a:lnSpc>
              <a:spcBef>
                <a:spcPts val="0"/>
              </a:spcBef>
              <a:spcAft>
                <a:spcPct val="35000"/>
              </a:spcAft>
              <a:defRPr/>
            </a:pPr>
            <a:r>
              <a:rPr lang="en-US" sz="1600" dirty="0">
                <a:solidFill>
                  <a:prstClr val="black"/>
                </a:solidFill>
              </a:rPr>
              <a:t>Core Content Connectors</a:t>
            </a:r>
          </a:p>
        </p:txBody>
      </p:sp>
      <p:sp>
        <p:nvSpPr>
          <p:cNvPr id="12" name="Freeform 11"/>
          <p:cNvSpPr/>
          <p:nvPr/>
        </p:nvSpPr>
        <p:spPr bwMode="auto">
          <a:xfrm>
            <a:off x="420080" y="4103707"/>
            <a:ext cx="3011560" cy="1341418"/>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Instruction</a:t>
            </a:r>
          </a:p>
          <a:p>
            <a:pPr algn="ctr" defTabSz="889000" fontAlgn="auto">
              <a:lnSpc>
                <a:spcPct val="90000"/>
              </a:lnSpc>
              <a:spcBef>
                <a:spcPts val="0"/>
              </a:spcBef>
              <a:spcAft>
                <a:spcPct val="35000"/>
              </a:spcAft>
              <a:defRPr/>
            </a:pPr>
            <a:r>
              <a:rPr lang="en-US" sz="1500" dirty="0">
                <a:solidFill>
                  <a:prstClr val="black"/>
                </a:solidFill>
              </a:rPr>
              <a:t>Grade-level Lessons</a:t>
            </a:r>
          </a:p>
          <a:p>
            <a:pPr algn="ctr" defTabSz="889000" fontAlgn="auto">
              <a:lnSpc>
                <a:spcPct val="90000"/>
              </a:lnSpc>
              <a:spcBef>
                <a:spcPts val="0"/>
              </a:spcBef>
              <a:spcAft>
                <a:spcPct val="35000"/>
              </a:spcAft>
              <a:defRPr/>
            </a:pPr>
            <a:r>
              <a:rPr lang="en-US" sz="1500" dirty="0">
                <a:solidFill>
                  <a:prstClr val="black"/>
                </a:solidFill>
              </a:rPr>
              <a:t>Accommodations</a:t>
            </a:r>
          </a:p>
          <a:p>
            <a:pPr algn="ctr" defTabSz="889000" fontAlgn="auto">
              <a:lnSpc>
                <a:spcPct val="90000"/>
              </a:lnSpc>
              <a:spcBef>
                <a:spcPts val="0"/>
              </a:spcBef>
              <a:spcAft>
                <a:spcPct val="35000"/>
              </a:spcAft>
              <a:defRPr/>
            </a:pPr>
            <a:r>
              <a:rPr lang="en-US" sz="1500" dirty="0">
                <a:solidFill>
                  <a:prstClr val="black"/>
                </a:solidFill>
              </a:rPr>
              <a:t>Systematic </a:t>
            </a:r>
            <a:r>
              <a:rPr lang="en-US" sz="1500" dirty="0" smtClean="0">
                <a:solidFill>
                  <a:prstClr val="black"/>
                </a:solidFill>
              </a:rPr>
              <a:t>Instruction (carefully planned sequence for instruction)</a:t>
            </a:r>
            <a:endParaRPr lang="en-US" sz="1500" dirty="0">
              <a:solidFill>
                <a:prstClr val="black"/>
              </a:solidFill>
            </a:endParaRPr>
          </a:p>
        </p:txBody>
      </p:sp>
      <p:sp>
        <p:nvSpPr>
          <p:cNvPr id="10" name="Freeform 9"/>
          <p:cNvSpPr/>
          <p:nvPr/>
        </p:nvSpPr>
        <p:spPr bwMode="auto">
          <a:xfrm>
            <a:off x="5531673" y="4188244"/>
            <a:ext cx="3011560" cy="1256881"/>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Assessment</a:t>
            </a:r>
          </a:p>
          <a:p>
            <a:pPr algn="ctr" defTabSz="889000" fontAlgn="auto">
              <a:lnSpc>
                <a:spcPct val="90000"/>
              </a:lnSpc>
              <a:spcBef>
                <a:spcPts val="0"/>
              </a:spcBef>
              <a:spcAft>
                <a:spcPct val="35000"/>
              </a:spcAft>
              <a:defRPr/>
            </a:pPr>
            <a:r>
              <a:rPr lang="en-US" sz="1500" dirty="0" smtClean="0">
                <a:solidFill>
                  <a:prstClr val="black"/>
                </a:solidFill>
              </a:rPr>
              <a:t>Formative (ongoing during school year, monitors learning)</a:t>
            </a:r>
          </a:p>
          <a:p>
            <a:pPr algn="ctr" defTabSz="889000" fontAlgn="auto">
              <a:lnSpc>
                <a:spcPct val="90000"/>
              </a:lnSpc>
              <a:spcBef>
                <a:spcPts val="0"/>
              </a:spcBef>
              <a:spcAft>
                <a:spcPct val="35000"/>
              </a:spcAft>
              <a:defRPr/>
            </a:pPr>
            <a:r>
              <a:rPr lang="en-US" sz="1500" dirty="0" smtClean="0">
                <a:solidFill>
                  <a:prstClr val="black"/>
                </a:solidFill>
              </a:rPr>
              <a:t>Summative (end of year or course, evaluates learning)</a:t>
            </a:r>
            <a:endParaRPr lang="en-US" sz="1500" dirty="0">
              <a:solidFill>
                <a:prstClr val="black"/>
              </a:solidFill>
            </a:endParaRPr>
          </a:p>
        </p:txBody>
      </p:sp>
      <p:grpSp>
        <p:nvGrpSpPr>
          <p:cNvPr id="44045" name="Group 20"/>
          <p:cNvGrpSpPr>
            <a:grpSpLocks/>
          </p:cNvGrpSpPr>
          <p:nvPr/>
        </p:nvGrpSpPr>
        <p:grpSpPr bwMode="auto">
          <a:xfrm>
            <a:off x="2928938" y="2732088"/>
            <a:ext cx="3013075" cy="2244725"/>
            <a:chOff x="3221049" y="2859088"/>
            <a:chExt cx="2587625" cy="2363787"/>
          </a:xfrm>
        </p:grpSpPr>
        <p:sp>
          <p:nvSpPr>
            <p:cNvPr id="11" name="Freeform 10"/>
            <p:cNvSpPr/>
            <p:nvPr/>
          </p:nvSpPr>
          <p:spPr>
            <a:xfrm>
              <a:off x="3820920" y="4769843"/>
              <a:ext cx="1349710" cy="453032"/>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1348282" y="226200"/>
                  </a:moveTo>
                  <a:lnTo>
                    <a:pt x="1122082" y="452399"/>
                  </a:lnTo>
                  <a:lnTo>
                    <a:pt x="1122082" y="361919"/>
                  </a:lnTo>
                  <a:lnTo>
                    <a:pt x="226200" y="361919"/>
                  </a:lnTo>
                  <a:lnTo>
                    <a:pt x="226200" y="452399"/>
                  </a:lnTo>
                  <a:lnTo>
                    <a:pt x="0" y="226200"/>
                  </a:lnTo>
                  <a:lnTo>
                    <a:pt x="226200" y="1"/>
                  </a:lnTo>
                  <a:lnTo>
                    <a:pt x="226200" y="90481"/>
                  </a:lnTo>
                  <a:lnTo>
                    <a:pt x="1122082" y="90481"/>
                  </a:lnTo>
                  <a:lnTo>
                    <a:pt x="1122082" y="1"/>
                  </a:lnTo>
                  <a:lnTo>
                    <a:pt x="1348282"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81" rIns="135721"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9" name="Freeform 8"/>
            <p:cNvSpPr/>
            <p:nvPr/>
          </p:nvSpPr>
          <p:spPr>
            <a:xfrm rot="3539418">
              <a:off x="4907827"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solidFill>
              <a:schemeClr val="accent1">
                <a:lumMod val="20000"/>
                <a:lumOff val="80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13" name="Freeform 12"/>
            <p:cNvSpPr/>
            <p:nvPr/>
          </p:nvSpPr>
          <p:spPr>
            <a:xfrm rot="18115223">
              <a:off x="2772832"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grpSp>
      <p:sp>
        <p:nvSpPr>
          <p:cNvPr id="3" name="Slide Number Placeholder 2"/>
          <p:cNvSpPr>
            <a:spLocks noGrp="1"/>
          </p:cNvSpPr>
          <p:nvPr>
            <p:ph type="sldNum" sz="quarter" idx="4294967295"/>
          </p:nvPr>
        </p:nvSpPr>
        <p:spPr>
          <a:xfrm>
            <a:off x="0" y="5618163"/>
            <a:ext cx="762000" cy="365125"/>
          </a:xfrm>
        </p:spPr>
        <p:txBody>
          <a:bodyPr/>
          <a:lstStyle/>
          <a:p>
            <a:pPr>
              <a:defRPr/>
            </a:pPr>
            <a:fld id="{885852C3-553F-4E26-BF11-7C97111D6802}" type="slidenum">
              <a:rPr lang="en-US"/>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normAutofit fontScale="90000"/>
          </a:bodyPr>
          <a:lstStyle/>
          <a:p>
            <a:r>
              <a:rPr lang="en-US" dirty="0" smtClean="0"/>
              <a:t>NCSC Framework for Assessments, Curriculum and Instruction</a:t>
            </a:r>
            <a:endParaRPr lang="en-US" dirty="0"/>
          </a:p>
        </p:txBody>
      </p:sp>
      <p:sp>
        <p:nvSpPr>
          <p:cNvPr id="3" name="Content Placeholder 2"/>
          <p:cNvSpPr>
            <a:spLocks noGrp="1"/>
          </p:cNvSpPr>
          <p:nvPr>
            <p:ph idx="1"/>
          </p:nvPr>
        </p:nvSpPr>
        <p:spPr>
          <a:xfrm>
            <a:off x="76200" y="1371600"/>
            <a:ext cx="8839200" cy="5334000"/>
          </a:xfrm>
        </p:spPr>
        <p:txBody>
          <a:bodyPr>
            <a:normAutofit lnSpcReduction="10000"/>
          </a:bodyPr>
          <a:lstStyle/>
          <a:p>
            <a:r>
              <a:rPr lang="en-US" sz="3000" dirty="0" smtClean="0"/>
              <a:t>College and career readiness in the NCSC model also includes community readiness</a:t>
            </a:r>
          </a:p>
          <a:p>
            <a:r>
              <a:rPr lang="en-US" sz="3000" dirty="0" smtClean="0"/>
              <a:t>NCSC approach is to build assessments as a component of a broader system in which curriculum, instruction and assessments are closely linked</a:t>
            </a:r>
          </a:p>
          <a:p>
            <a:r>
              <a:rPr lang="en-US" sz="3000" dirty="0" smtClean="0"/>
              <a:t>NCSC has developed curriculum/instructional resources for teachers</a:t>
            </a:r>
          </a:p>
          <a:p>
            <a:r>
              <a:rPr lang="en-US" sz="3000" dirty="0" smtClean="0"/>
              <a:t>The framework is </a:t>
            </a:r>
            <a:r>
              <a:rPr lang="en-US" sz="3000" dirty="0"/>
              <a:t>built on a foundation of communicative competence, so </a:t>
            </a:r>
            <a:r>
              <a:rPr lang="en-US" sz="3000" dirty="0" smtClean="0"/>
              <a:t>students </a:t>
            </a:r>
            <a:r>
              <a:rPr lang="en-US" sz="3000" dirty="0"/>
              <a:t>have a reliable way to receive information from others and to show others what they know</a:t>
            </a:r>
            <a:endParaRPr lang="en-US" sz="3000" dirty="0" smtClean="0"/>
          </a:p>
          <a:p>
            <a:endParaRPr lang="en-US" dirty="0"/>
          </a:p>
        </p:txBody>
      </p:sp>
    </p:spTree>
    <p:extLst>
      <p:ext uri="{BB962C8B-B14F-4D97-AF65-F5344CB8AC3E}">
        <p14:creationId xmlns:p14="http://schemas.microsoft.com/office/powerpoint/2010/main" val="304816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r>
              <a:rPr lang="en-US" b="1" dirty="0" smtClean="0">
                <a:solidFill>
                  <a:schemeClr val="accent1"/>
                </a:solidFill>
              </a:rPr>
              <a:t>Parent Resources on the </a:t>
            </a:r>
            <a:br>
              <a:rPr lang="en-US" b="1" dirty="0" smtClean="0">
                <a:solidFill>
                  <a:schemeClr val="accent1"/>
                </a:solidFill>
              </a:rPr>
            </a:br>
            <a:r>
              <a:rPr lang="en-US" b="1" dirty="0" smtClean="0">
                <a:solidFill>
                  <a:schemeClr val="accent1"/>
                </a:solidFill>
              </a:rPr>
              <a:t>NCSC </a:t>
            </a:r>
            <a:r>
              <a:rPr lang="en-US" b="1" dirty="0">
                <a:solidFill>
                  <a:schemeClr val="accent1"/>
                </a:solidFill>
              </a:rPr>
              <a:t>AA-AAS </a:t>
            </a:r>
            <a:br>
              <a:rPr lang="en-US" b="1" dirty="0">
                <a:solidFill>
                  <a:schemeClr val="accent1"/>
                </a:solidFill>
              </a:rPr>
            </a:br>
            <a:r>
              <a:rPr lang="en-US" sz="3600" b="1" dirty="0">
                <a:solidFill>
                  <a:schemeClr val="accent1"/>
                </a:solidFill>
                <a:hlinkClick r:id="rId2"/>
              </a:rPr>
              <a:t>http://</a:t>
            </a:r>
            <a:r>
              <a:rPr lang="en-US" sz="3600" b="1" dirty="0" smtClean="0">
                <a:solidFill>
                  <a:schemeClr val="accent1"/>
                </a:solidFill>
                <a:hlinkClick r:id="rId2"/>
              </a:rPr>
              <a:t>www.ncscpartners.org/resources</a:t>
            </a:r>
            <a:r>
              <a:rPr lang="en-US" sz="3600" b="1" dirty="0" smtClean="0">
                <a:solidFill>
                  <a:schemeClr val="accent1"/>
                </a:solidFill>
              </a:rPr>
              <a:t>  </a:t>
            </a:r>
            <a:endParaRPr lang="en-US" sz="3600" b="1" dirty="0">
              <a:solidFill>
                <a:schemeClr val="accent1"/>
              </a:solidFill>
            </a:endParaRPr>
          </a:p>
        </p:txBody>
      </p:sp>
      <p:sp>
        <p:nvSpPr>
          <p:cNvPr id="2" name="Slide Number Placeholder 1"/>
          <p:cNvSpPr>
            <a:spLocks noGrp="1"/>
          </p:cNvSpPr>
          <p:nvPr>
            <p:ph type="sldNum" sz="quarter" idx="12"/>
          </p:nvPr>
        </p:nvSpPr>
        <p:spPr/>
        <p:txBody>
          <a:bodyPr/>
          <a:lstStyle/>
          <a:p>
            <a:pPr>
              <a:defRPr/>
            </a:pPr>
            <a:fld id="{6F808C0C-18BC-43BD-BF39-F66E6E6D2485}" type="slidenum">
              <a:rPr lang="en-US" smtClean="0"/>
              <a:pPr>
                <a:defRPr/>
              </a:pPr>
              <a:t>2</a:t>
            </a:fld>
            <a:endParaRPr lang="en-US" dirty="0"/>
          </a:p>
        </p:txBody>
      </p:sp>
    </p:spTree>
    <p:extLst>
      <p:ext uri="{BB962C8B-B14F-4D97-AF65-F5344CB8AC3E}">
        <p14:creationId xmlns:p14="http://schemas.microsoft.com/office/powerpoint/2010/main" val="409778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b="1" dirty="0" smtClean="0">
                <a:solidFill>
                  <a:schemeClr val="accent1"/>
                </a:solidFill>
              </a:rPr>
              <a:t>NCSC Curriculum and Instructional Resources</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pPr>
              <a:defRPr/>
            </a:pPr>
            <a:fld id="{6F808C0C-18BC-43BD-BF39-F66E6E6D2485}" type="slidenum">
              <a:rPr lang="en-US" smtClean="0"/>
              <a:pPr>
                <a:defRPr/>
              </a:pPr>
              <a:t>20</a:t>
            </a:fld>
            <a:endParaRPr lang="en-US" dirty="0"/>
          </a:p>
        </p:txBody>
      </p:sp>
    </p:spTree>
    <p:extLst>
      <p:ext uri="{BB962C8B-B14F-4D97-AF65-F5344CB8AC3E}">
        <p14:creationId xmlns:p14="http://schemas.microsoft.com/office/powerpoint/2010/main" val="370960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199"/>
            <a:ext cx="8610600" cy="66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3D94565-B693-424D-80F3-B8D844D7A2D7}" type="slidenum">
              <a:rPr lang="en-US" smtClean="0"/>
              <a:t>21</a:t>
            </a:fld>
            <a:endParaRPr lang="en-US" dirty="0"/>
          </a:p>
        </p:txBody>
      </p:sp>
    </p:spTree>
    <p:extLst>
      <p:ext uri="{BB962C8B-B14F-4D97-AF65-F5344CB8AC3E}">
        <p14:creationId xmlns:p14="http://schemas.microsoft.com/office/powerpoint/2010/main" val="1948812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738" y="1066800"/>
            <a:ext cx="8229600" cy="5110163"/>
          </a:xfrm>
        </p:spPr>
        <p:txBody>
          <a:bodyPr rtlCol="0">
            <a:normAutofit lnSpcReduction="10000"/>
          </a:bodyPr>
          <a:lstStyle/>
          <a:p>
            <a:pPr marL="0" indent="0" fontAlgn="auto">
              <a:spcAft>
                <a:spcPts val="0"/>
              </a:spcAft>
              <a:buFont typeface="Arial" pitchFamily="34" charset="0"/>
              <a:buNone/>
              <a:defRPr/>
            </a:pPr>
            <a:endParaRPr lang="en-US" sz="2800" dirty="0" smtClean="0"/>
          </a:p>
          <a:p>
            <a:pPr fontAlgn="auto">
              <a:spcAft>
                <a:spcPts val="0"/>
              </a:spcAft>
              <a:buFont typeface="Arial" pitchFamily="34" charset="0"/>
              <a:buChar char="•"/>
              <a:defRPr/>
            </a:pPr>
            <a:r>
              <a:rPr lang="en-US" sz="2800" dirty="0" smtClean="0"/>
              <a:t>Shows </a:t>
            </a:r>
            <a:r>
              <a:rPr lang="en-US" sz="2800" dirty="0"/>
              <a:t>the </a:t>
            </a:r>
            <a:r>
              <a:rPr lang="en-US" sz="2800" dirty="0" smtClean="0"/>
              <a:t>steps students </a:t>
            </a:r>
            <a:r>
              <a:rPr lang="en-US" sz="2800" dirty="0"/>
              <a:t>typically take to </a:t>
            </a:r>
            <a:r>
              <a:rPr lang="en-US" sz="2800" dirty="0" smtClean="0"/>
              <a:t>progress </a:t>
            </a:r>
            <a:r>
              <a:rPr lang="en-US" sz="2800" dirty="0"/>
              <a:t>through a content </a:t>
            </a:r>
            <a:r>
              <a:rPr lang="en-US" sz="2800" dirty="0" smtClean="0"/>
              <a:t>area (e.g. math) </a:t>
            </a:r>
            <a:r>
              <a:rPr lang="en-US" sz="2800" dirty="0"/>
              <a:t>to get deeper, broader, more  sophisticated </a:t>
            </a:r>
            <a:r>
              <a:rPr lang="en-US" sz="2800" dirty="0" smtClean="0"/>
              <a:t>understanding,</a:t>
            </a:r>
          </a:p>
          <a:p>
            <a:pPr fontAlgn="auto">
              <a:spcAft>
                <a:spcPts val="0"/>
              </a:spcAft>
              <a:buFont typeface="Arial" pitchFamily="34" charset="0"/>
              <a:buChar char="•"/>
              <a:defRPr/>
            </a:pPr>
            <a:r>
              <a:rPr lang="en-US" sz="2800" dirty="0" smtClean="0"/>
              <a:t>Represents the essential core concepts and processes learned in a  content area (sometimes called the “big ideas”);</a:t>
            </a:r>
          </a:p>
          <a:p>
            <a:pPr fontAlgn="auto">
              <a:spcAft>
                <a:spcPts val="0"/>
              </a:spcAft>
              <a:buFont typeface="Arial" pitchFamily="34" charset="0"/>
              <a:buChar char="•"/>
              <a:defRPr/>
            </a:pPr>
            <a:r>
              <a:rPr lang="en-US" sz="2800" dirty="0" smtClean="0"/>
              <a:t>Provides </a:t>
            </a:r>
            <a:r>
              <a:rPr lang="en-US" sz="2800" dirty="0"/>
              <a:t>a map </a:t>
            </a:r>
            <a:r>
              <a:rPr lang="en-US" sz="2800" dirty="0" smtClean="0"/>
              <a:t>to </a:t>
            </a:r>
            <a:r>
              <a:rPr lang="en-US" sz="2800" dirty="0"/>
              <a:t>IEP teams for what should come next as students continue to </a:t>
            </a:r>
            <a:r>
              <a:rPr lang="en-US" sz="2800" dirty="0" smtClean="0"/>
              <a:t>move </a:t>
            </a:r>
            <a:r>
              <a:rPr lang="en-US" sz="2800" dirty="0"/>
              <a:t>through </a:t>
            </a:r>
            <a:r>
              <a:rPr lang="en-US" sz="2800" dirty="0" smtClean="0"/>
              <a:t>the grades; and </a:t>
            </a:r>
          </a:p>
          <a:p>
            <a:pPr fontAlgn="auto">
              <a:spcAft>
                <a:spcPts val="0"/>
              </a:spcAft>
              <a:buFont typeface="Arial" pitchFamily="34" charset="0"/>
              <a:buChar char="•"/>
              <a:defRPr/>
            </a:pPr>
            <a:r>
              <a:rPr lang="en-US" sz="2800" dirty="0" smtClean="0"/>
              <a:t>Contains progress indicators</a:t>
            </a:r>
          </a:p>
          <a:p>
            <a:pPr fontAlgn="auto">
              <a:spcAft>
                <a:spcPts val="0"/>
              </a:spcAft>
              <a:buFont typeface="Arial" pitchFamily="34" charset="0"/>
              <a:buChar char="•"/>
              <a:defRPr/>
            </a:pPr>
            <a:endParaRPr lang="en-US" dirty="0" smtClean="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1D4790AF-D8AD-4CAD-9DA1-E70216775EFB}" type="slidenum">
              <a:rPr lang="en-US"/>
              <a:pPr>
                <a:defRPr/>
              </a:pPr>
              <a:t>22</a:t>
            </a:fld>
            <a:endParaRPr lang="en-US" dirty="0"/>
          </a:p>
        </p:txBody>
      </p:sp>
      <p:sp>
        <p:nvSpPr>
          <p:cNvPr id="58370" name="TextBox 3"/>
          <p:cNvSpPr txBox="1">
            <a:spLocks noChangeArrowheads="1"/>
          </p:cNvSpPr>
          <p:nvPr/>
        </p:nvSpPr>
        <p:spPr bwMode="auto">
          <a:xfrm>
            <a:off x="990600" y="6096000"/>
            <a:ext cx="6324600" cy="523875"/>
          </a:xfrm>
          <a:prstGeom prst="rect">
            <a:avLst/>
          </a:prstGeom>
          <a:noFill/>
          <a:ln w="9525">
            <a:noFill/>
            <a:miter lim="800000"/>
            <a:headEnd/>
            <a:tailEnd/>
          </a:ln>
        </p:spPr>
        <p:txBody>
          <a:bodyPr>
            <a:spAutoFit/>
          </a:bodyPr>
          <a:lstStyle/>
          <a:p>
            <a:r>
              <a:rPr lang="en-US" sz="1400" dirty="0">
                <a:latin typeface="Calibri" pitchFamily="34" charset="0"/>
              </a:rPr>
              <a:t>Hess, Karin K., (December 2011). </a:t>
            </a:r>
            <a:r>
              <a:rPr lang="en-US" sz="1400" i="1" dirty="0">
                <a:latin typeface="Calibri" pitchFamily="34" charset="0"/>
              </a:rPr>
              <a:t>Learning Progressions Frameworks Designed for Use with the Common Core State Standards in English Language Arts &amp; Literacy K-12.</a:t>
            </a:r>
            <a:endParaRPr lang="en-US" sz="1400" dirty="0">
              <a:latin typeface="Calibri" pitchFamily="34" charset="0"/>
            </a:endParaRPr>
          </a:p>
        </p:txBody>
      </p:sp>
      <p:sp>
        <p:nvSpPr>
          <p:cNvPr id="5" name="TextBox 4"/>
          <p:cNvSpPr txBox="1"/>
          <p:nvPr/>
        </p:nvSpPr>
        <p:spPr>
          <a:xfrm>
            <a:off x="228600" y="76200"/>
            <a:ext cx="8686800" cy="1514475"/>
          </a:xfrm>
          <a:prstGeom prst="ellipse">
            <a:avLst/>
          </a:prstGeom>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3200" b="1" dirty="0">
                <a:solidFill>
                  <a:srgbClr val="1B77BC"/>
                </a:solidFill>
                <a:latin typeface="Myriad Pro"/>
                <a:ea typeface="ヒラギノ角ゴ Pro W3" charset="-128"/>
                <a:cs typeface="Myriad Pro"/>
              </a:rPr>
              <a:t>Learning Progressions </a:t>
            </a:r>
            <a:r>
              <a:rPr lang="en-US" sz="3200" b="1" dirty="0" smtClean="0">
                <a:solidFill>
                  <a:srgbClr val="1B77BC"/>
                </a:solidFill>
                <a:latin typeface="Myriad Pro"/>
                <a:ea typeface="ヒラギノ角ゴ Pro W3" charset="-128"/>
                <a:cs typeface="Myriad Pro"/>
              </a:rPr>
              <a:t>Framework (LPF)</a:t>
            </a:r>
            <a:endParaRPr lang="en-US" sz="3200" b="1" dirty="0">
              <a:solidFill>
                <a:srgbClr val="1B77BC"/>
              </a:solidFill>
              <a:latin typeface="Myriad Pro"/>
              <a:ea typeface="ヒラギノ角ゴ Pro W3" charset="-128"/>
              <a:cs typeface="Myriad Pro"/>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304800" y="2133600"/>
            <a:ext cx="8686800" cy="5029200"/>
          </a:xfrm>
        </p:spPr>
        <p:txBody>
          <a:bodyPr>
            <a:normAutofit/>
          </a:bodyPr>
          <a:lstStyle/>
          <a:p>
            <a:r>
              <a:rPr lang="en-US" sz="2800" dirty="0" smtClean="0">
                <a:latin typeface="Arial"/>
                <a:cs typeface="Arial"/>
              </a:rPr>
              <a:t>Using the learning progressions framework, NCSC identified the knowledge and skills from Common Core State Standards needed at each grade to make progress in later grades, but breaks them into smaller pieces called CCCs</a:t>
            </a:r>
          </a:p>
          <a:p>
            <a:pPr marL="0" indent="0">
              <a:buNone/>
            </a:pPr>
            <a:endParaRPr lang="en-US" sz="2800" dirty="0" smtClean="0">
              <a:latin typeface="Arial"/>
              <a:cs typeface="Arial"/>
            </a:endParaRPr>
          </a:p>
          <a:p>
            <a:r>
              <a:rPr lang="en-US" sz="2800" dirty="0" smtClean="0">
                <a:latin typeface="Arial"/>
                <a:cs typeface="Arial"/>
              </a:rPr>
              <a:t>CCCs are the basis for the NCSC assessment but operate as a </a:t>
            </a:r>
            <a:r>
              <a:rPr lang="en-US" sz="2800" u="sng" dirty="0" smtClean="0">
                <a:latin typeface="Arial"/>
                <a:cs typeface="Arial"/>
              </a:rPr>
              <a:t>starting point </a:t>
            </a:r>
            <a:r>
              <a:rPr lang="en-US" sz="2800" dirty="0" smtClean="0">
                <a:latin typeface="Arial"/>
                <a:cs typeface="Arial"/>
              </a:rPr>
              <a:t>for instruction based on the CCSS</a:t>
            </a:r>
          </a:p>
          <a:p>
            <a:endParaRPr lang="en-US"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23</a:t>
            </a:fld>
            <a:endParaRPr lang="en-US" dirty="0"/>
          </a:p>
        </p:txBody>
      </p:sp>
      <p:sp>
        <p:nvSpPr>
          <p:cNvPr id="6" name="TextBox 5"/>
          <p:cNvSpPr txBox="1"/>
          <p:nvPr/>
        </p:nvSpPr>
        <p:spPr>
          <a:xfrm>
            <a:off x="504825" y="838200"/>
            <a:ext cx="7848600" cy="707886"/>
          </a:xfrm>
          <a:prstGeom prst="rect">
            <a:avLst/>
          </a:prstGeom>
          <a:ln w="31750"/>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3600" b="1" dirty="0">
                <a:solidFill>
                  <a:schemeClr val="accent1"/>
                </a:solidFill>
                <a:latin typeface="Arial"/>
                <a:ea typeface="ヒラギノ角ゴ Pro W3" charset="-128"/>
                <a:cs typeface="Arial"/>
              </a:rPr>
              <a:t>Core Content Connectors (CCCs</a:t>
            </a:r>
            <a:r>
              <a:rPr lang="en-US" sz="4000" b="1" dirty="0">
                <a:solidFill>
                  <a:schemeClr val="accent1"/>
                </a:solidFill>
                <a:latin typeface="Arial"/>
                <a:ea typeface="ヒラギノ角ゴ Pro W3" charset="-128"/>
                <a:cs typeface="Aria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rtlCol="0">
            <a:normAutofit fontScale="92500"/>
          </a:bodyPr>
          <a:lstStyle/>
          <a:p>
            <a:pPr marL="0" indent="0" fontAlgn="auto">
              <a:spcAft>
                <a:spcPts val="0"/>
              </a:spcAft>
              <a:buFont typeface="Arial" pitchFamily="34" charset="0"/>
              <a:buNone/>
              <a:defRPr/>
            </a:pPr>
            <a:r>
              <a:rPr lang="en-US" sz="2800" dirty="0" smtClean="0"/>
              <a:t>Example:</a:t>
            </a:r>
          </a:p>
          <a:p>
            <a:pPr marL="0" indent="0" fontAlgn="auto">
              <a:spcAft>
                <a:spcPts val="0"/>
              </a:spcAft>
              <a:buFont typeface="Arial" pitchFamily="34" charset="0"/>
              <a:buNone/>
              <a:defRPr/>
            </a:pPr>
            <a:r>
              <a:rPr lang="en-US" sz="2800" b="1" dirty="0"/>
              <a:t>CCSS</a:t>
            </a:r>
            <a:r>
              <a:rPr lang="en-US" sz="2800" dirty="0"/>
              <a:t>- Read closely to determine what the text says explicitly and to make logical inferences from it; cite specific textual evidence when writing or speaking to support conclusions drawn from the text</a:t>
            </a:r>
            <a:r>
              <a:rPr lang="en-US" sz="2800" dirty="0" smtClean="0"/>
              <a:t>.</a:t>
            </a:r>
          </a:p>
          <a:p>
            <a:pPr marL="0" indent="0" fontAlgn="auto">
              <a:spcAft>
                <a:spcPts val="0"/>
              </a:spcAft>
              <a:buFont typeface="Arial" pitchFamily="34" charset="0"/>
              <a:buNone/>
              <a:defRPr/>
            </a:pPr>
            <a:r>
              <a:rPr lang="en-US" sz="2800" b="1" dirty="0" smtClean="0"/>
              <a:t>CCC</a:t>
            </a:r>
            <a:r>
              <a:rPr lang="en-US" sz="2800" dirty="0"/>
              <a:t>- Ask and answer </a:t>
            </a:r>
            <a:r>
              <a:rPr lang="en-US" sz="2800" dirty="0" smtClean="0"/>
              <a:t>questions* </a:t>
            </a:r>
            <a:r>
              <a:rPr lang="en-US" sz="2800" dirty="0"/>
              <a:t>about key details in a </a:t>
            </a:r>
            <a:r>
              <a:rPr lang="en-US" sz="2800" dirty="0" smtClean="0"/>
              <a:t>text</a:t>
            </a:r>
            <a:r>
              <a:rPr lang="en-US" sz="2800" dirty="0"/>
              <a:t>. </a:t>
            </a:r>
            <a:endParaRPr lang="en-US" sz="2800" dirty="0" smtClean="0"/>
          </a:p>
          <a:p>
            <a:pPr marL="0" indent="0" fontAlgn="auto">
              <a:spcAft>
                <a:spcPts val="0"/>
              </a:spcAft>
              <a:buFont typeface="Arial" pitchFamily="34" charset="0"/>
              <a:buNone/>
              <a:defRPr/>
            </a:pPr>
            <a:r>
              <a:rPr lang="en-US" sz="2800" dirty="0"/>
              <a:t>*</a:t>
            </a:r>
            <a:r>
              <a:rPr lang="en-US" sz="2800" dirty="0" smtClean="0"/>
              <a:t>Instead </a:t>
            </a:r>
            <a:r>
              <a:rPr lang="en-US" sz="2800" dirty="0"/>
              <a:t>of an oral </a:t>
            </a:r>
            <a:r>
              <a:rPr lang="en-US" sz="2800" dirty="0" smtClean="0"/>
              <a:t>or written response, some students may </a:t>
            </a:r>
            <a:r>
              <a:rPr lang="en-US" sz="2800" dirty="0"/>
              <a:t>use picture symbols, character figures and props, etc.</a:t>
            </a:r>
          </a:p>
          <a:p>
            <a:pPr marL="0" indent="0" fontAlgn="auto">
              <a:spcAft>
                <a:spcPts val="0"/>
              </a:spcAft>
              <a:buFont typeface="Arial" pitchFamily="34" charset="0"/>
              <a:buNone/>
              <a:defRPr/>
            </a:pPr>
            <a:endParaRPr lang="en-US" sz="28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12D000E8-B139-47EB-9022-8FA0A39C85B7}" type="slidenum">
              <a:rPr lang="en-US"/>
              <a:pPr>
                <a:defRPr/>
              </a:pPr>
              <a:t>24</a:t>
            </a:fld>
            <a:endParaRPr lang="en-US" dirty="0"/>
          </a:p>
        </p:txBody>
      </p:sp>
      <p:pic>
        <p:nvPicPr>
          <p:cNvPr id="64515" name="Picture 2"/>
          <p:cNvPicPr>
            <a:picLocks noChangeAspect="1" noChangeArrowheads="1"/>
          </p:cNvPicPr>
          <p:nvPr/>
        </p:nvPicPr>
        <p:blipFill>
          <a:blip r:embed="rId3"/>
          <a:srcRect/>
          <a:stretch>
            <a:fillRect/>
          </a:stretch>
        </p:blipFill>
        <p:spPr bwMode="auto">
          <a:xfrm>
            <a:off x="533400" y="381000"/>
            <a:ext cx="7877175" cy="9572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7"/>
          <p:cNvPicPr>
            <a:picLocks noChangeAspect="1"/>
          </p:cNvPicPr>
          <p:nvPr/>
        </p:nvPicPr>
        <p:blipFill>
          <a:blip r:embed="rId3"/>
          <a:srcRect/>
          <a:stretch>
            <a:fillRect/>
          </a:stretch>
        </p:blipFill>
        <p:spPr bwMode="auto">
          <a:xfrm>
            <a:off x="685800" y="245150"/>
            <a:ext cx="5972175" cy="5915025"/>
          </a:xfrm>
          <a:prstGeom prst="rect">
            <a:avLst/>
          </a:prstGeom>
          <a:noFill/>
          <a:ln w="9525">
            <a:noFill/>
            <a:miter lim="800000"/>
            <a:headEnd/>
            <a:tailEnd/>
          </a:ln>
        </p:spPr>
      </p:pic>
      <p:sp>
        <p:nvSpPr>
          <p:cNvPr id="9" name="Rectangle 8"/>
          <p:cNvSpPr/>
          <p:nvPr/>
        </p:nvSpPr>
        <p:spPr>
          <a:xfrm>
            <a:off x="1905000" y="3033713"/>
            <a:ext cx="4648200" cy="603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1905000" y="3616325"/>
            <a:ext cx="4648200" cy="1174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1905000" y="4772025"/>
            <a:ext cx="4648200" cy="73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905000" y="5492750"/>
            <a:ext cx="4648200" cy="60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p:nvPr/>
        </p:nvSpPr>
        <p:spPr>
          <a:xfrm>
            <a:off x="4419600" y="2046234"/>
            <a:ext cx="4600575" cy="1015663"/>
          </a:xfrm>
          <a:prstGeom prst="rect">
            <a:avLst/>
          </a:prstGeom>
          <a:noFill/>
        </p:spPr>
        <p:txBody>
          <a:bodyPr wrap="square" rtlCol="0">
            <a:spAutoFit/>
          </a:bodyPr>
          <a:lstStyle/>
          <a:p>
            <a:r>
              <a:rPr lang="en-US" sz="2000" b="1" dirty="0" smtClean="0"/>
              <a:t>All curriculum and instructional resources </a:t>
            </a:r>
            <a:r>
              <a:rPr lang="en-US" sz="2000" b="1" dirty="0"/>
              <a:t>available </a:t>
            </a:r>
            <a:r>
              <a:rPr lang="en-US" sz="2000" b="1" dirty="0" smtClean="0"/>
              <a:t>at </a:t>
            </a:r>
            <a:r>
              <a:rPr lang="en-US" sz="2000" b="1" dirty="0" smtClean="0">
                <a:hlinkClick r:id="rId4"/>
              </a:rPr>
              <a:t>https</a:t>
            </a:r>
            <a:r>
              <a:rPr lang="en-US" sz="2000" b="1" dirty="0">
                <a:hlinkClick r:id="rId4"/>
              </a:rPr>
              <a:t>://</a:t>
            </a:r>
            <a:r>
              <a:rPr lang="en-US" sz="2000" b="1" dirty="0" smtClean="0">
                <a:hlinkClick r:id="rId4"/>
              </a:rPr>
              <a:t>wiki.ncscpartners.org</a:t>
            </a:r>
            <a:r>
              <a:rPr lang="en-US" sz="2000" b="1" dirty="0" smtClean="0"/>
              <a:t>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2209800"/>
          </a:xfrm>
        </p:spPr>
        <p:txBody>
          <a:bodyPr>
            <a:normAutofit fontScale="90000"/>
          </a:bodyPr>
          <a:lstStyle/>
          <a:p>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a:bodyPr>
          <a:lstStyle/>
          <a:p>
            <a:fld id="{73D94565-B693-424D-80F3-B8D844D7A2D7}" type="slidenum">
              <a:rPr lang="en-US" smtClean="0"/>
              <a:t>26</a:t>
            </a:fld>
            <a:endParaRPr lang="en-US" dirty="0"/>
          </a:p>
        </p:txBody>
      </p:sp>
      <p:sp>
        <p:nvSpPr>
          <p:cNvPr id="4" name="TextBox 3"/>
          <p:cNvSpPr txBox="1"/>
          <p:nvPr/>
        </p:nvSpPr>
        <p:spPr>
          <a:xfrm>
            <a:off x="1618267" y="2743200"/>
            <a:ext cx="5943600" cy="646331"/>
          </a:xfrm>
          <a:prstGeom prst="rect">
            <a:avLst/>
          </a:prstGeom>
          <a:noFill/>
        </p:spPr>
        <p:txBody>
          <a:bodyPr wrap="square" rtlCol="0">
            <a:spAutoFit/>
          </a:bodyPr>
          <a:lstStyle/>
          <a:p>
            <a:pPr algn="ctr"/>
            <a:r>
              <a:rPr lang="en-US" sz="3600" b="1" dirty="0" smtClean="0">
                <a:solidFill>
                  <a:srgbClr val="0070C0"/>
                </a:solidFill>
                <a:latin typeface="Arial" panose="020B0604020202020204" pitchFamily="34" charset="0"/>
                <a:cs typeface="Arial" panose="020B0604020202020204" pitchFamily="34" charset="0"/>
              </a:rPr>
              <a:t>NCSC Assessment</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68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noAutofit/>
          </a:bodyPr>
          <a:lstStyle/>
          <a:p>
            <a:r>
              <a:rPr lang="en-US" dirty="0" smtClean="0"/>
              <a:t>Assessment Participation Guidelines</a:t>
            </a:r>
          </a:p>
        </p:txBody>
      </p:sp>
      <p:sp>
        <p:nvSpPr>
          <p:cNvPr id="3" name="Content Placeholder 2"/>
          <p:cNvSpPr>
            <a:spLocks noGrp="1"/>
          </p:cNvSpPr>
          <p:nvPr>
            <p:ph idx="1"/>
          </p:nvPr>
        </p:nvSpPr>
        <p:spPr>
          <a:xfrm>
            <a:off x="381000" y="1752600"/>
            <a:ext cx="8229600" cy="4983163"/>
          </a:xfrm>
        </p:spPr>
        <p:txBody>
          <a:bodyPr rtlCol="0">
            <a:normAutofit/>
          </a:bodyPr>
          <a:lstStyle/>
          <a:p>
            <a:pPr fontAlgn="auto">
              <a:spcAft>
                <a:spcPts val="0"/>
              </a:spcAft>
              <a:buFont typeface="Arial" pitchFamily="34" charset="0"/>
              <a:buChar char="•"/>
              <a:defRPr/>
            </a:pPr>
            <a:r>
              <a:rPr lang="en-US" sz="2800" dirty="0"/>
              <a:t>There will be a NCSC AA-AAS in </a:t>
            </a:r>
            <a:r>
              <a:rPr lang="en-US" sz="2800" dirty="0" smtClean="0"/>
              <a:t>math </a:t>
            </a:r>
            <a:r>
              <a:rPr lang="en-US" sz="2800" dirty="0"/>
              <a:t>and one in ELA, which includes both reading and writing, for grades 3-8 and 11</a:t>
            </a:r>
          </a:p>
          <a:p>
            <a:pPr fontAlgn="auto">
              <a:spcAft>
                <a:spcPts val="0"/>
              </a:spcAft>
              <a:buFont typeface="Arial" pitchFamily="34" charset="0"/>
              <a:buChar char="•"/>
              <a:defRPr/>
            </a:pPr>
            <a:r>
              <a:rPr lang="en-US" sz="2800" dirty="0" smtClean="0"/>
              <a:t>The </a:t>
            </a:r>
            <a:r>
              <a:rPr lang="en-US" sz="2800" dirty="0"/>
              <a:t>IEP </a:t>
            </a:r>
            <a:r>
              <a:rPr lang="en-US" sz="2800" dirty="0" smtClean="0"/>
              <a:t>team will determine</a:t>
            </a:r>
            <a:r>
              <a:rPr lang="en-US" sz="2800" dirty="0"/>
              <a:t>, on an individual basis, whether a student will take </a:t>
            </a:r>
            <a:r>
              <a:rPr lang="en-US" sz="2800" dirty="0" smtClean="0"/>
              <a:t>the NCSC AA-AAS</a:t>
            </a:r>
          </a:p>
          <a:p>
            <a:pPr fontAlgn="auto">
              <a:spcAft>
                <a:spcPts val="0"/>
              </a:spcAft>
              <a:buFont typeface="Arial" pitchFamily="34" charset="0"/>
              <a:buChar char="•"/>
              <a:defRPr/>
            </a:pPr>
            <a:r>
              <a:rPr lang="en-US" sz="2800" dirty="0" smtClean="0"/>
              <a:t>If a student  doesn’t meet the AA-AAS criteria for </a:t>
            </a:r>
            <a:r>
              <a:rPr lang="en-US" sz="2800" u="sng" dirty="0" smtClean="0"/>
              <a:t>both</a:t>
            </a:r>
            <a:r>
              <a:rPr lang="en-US" sz="2800" dirty="0" smtClean="0"/>
              <a:t> math and ELA, he/she may not be eligible for either  AA-AAS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D64FB64-4553-46A0-956D-AF32AAC974F3}"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dirty="0" smtClean="0"/>
              <a:t>Format</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800" dirty="0" smtClean="0"/>
              <a:t>Approximately </a:t>
            </a:r>
            <a:r>
              <a:rPr lang="en-US" sz="2800" dirty="0"/>
              <a:t>30 items </a:t>
            </a:r>
            <a:r>
              <a:rPr lang="en-US" sz="2800" dirty="0" smtClean="0"/>
              <a:t>for </a:t>
            </a:r>
            <a:r>
              <a:rPr lang="en-US" sz="2800" dirty="0"/>
              <a:t>each </a:t>
            </a:r>
            <a:r>
              <a:rPr lang="en-US" sz="2800" dirty="0" smtClean="0"/>
              <a:t>subject.</a:t>
            </a:r>
          </a:p>
          <a:p>
            <a:pPr fontAlgn="auto">
              <a:spcAft>
                <a:spcPts val="0"/>
              </a:spcAft>
              <a:buFont typeface="Arial" pitchFamily="34" charset="0"/>
              <a:buChar char="•"/>
              <a:defRPr/>
            </a:pPr>
            <a:r>
              <a:rPr lang="en-US" sz="2800" dirty="0" smtClean="0"/>
              <a:t>These </a:t>
            </a:r>
            <a:r>
              <a:rPr lang="en-US" sz="2800" dirty="0"/>
              <a:t>30 items will cover approximately 10 </a:t>
            </a:r>
            <a:r>
              <a:rPr lang="en-US" sz="2800" dirty="0" smtClean="0"/>
              <a:t>CCCs</a:t>
            </a:r>
          </a:p>
          <a:p>
            <a:pPr fontAlgn="auto">
              <a:spcAft>
                <a:spcPts val="0"/>
              </a:spcAft>
              <a:buFont typeface="Arial" pitchFamily="34" charset="0"/>
              <a:buChar char="•"/>
              <a:defRPr/>
            </a:pPr>
            <a:r>
              <a:rPr lang="en-US" sz="2800" dirty="0"/>
              <a:t>Most of the assessment items ask the student to select the correct response (e.g. multiple choice).  </a:t>
            </a:r>
            <a:endParaRPr lang="en-US" sz="2800" dirty="0" smtClean="0"/>
          </a:p>
          <a:p>
            <a:pPr fontAlgn="auto">
              <a:spcAft>
                <a:spcPts val="0"/>
              </a:spcAft>
              <a:buFont typeface="Arial" pitchFamily="34" charset="0"/>
              <a:buChar char="•"/>
              <a:defRPr/>
            </a:pPr>
            <a:r>
              <a:rPr lang="en-US" sz="2800" dirty="0" smtClean="0"/>
              <a:t>Some items will </a:t>
            </a:r>
            <a:r>
              <a:rPr lang="en-US" sz="2800" dirty="0"/>
              <a:t>require the student to construct a </a:t>
            </a:r>
            <a:r>
              <a:rPr lang="en-US" sz="2800" dirty="0" smtClean="0"/>
              <a:t>response (e.g. write a short answer or use an alternate way to respond e.g. picture symbols)</a:t>
            </a:r>
            <a:endParaRPr lang="en-US" sz="2800"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2B50826B-E965-42CC-9AC2-9591825F3417}"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t>Technology</a:t>
            </a:r>
          </a:p>
        </p:txBody>
      </p:sp>
      <p:sp>
        <p:nvSpPr>
          <p:cNvPr id="143362" name="Content Placeholder 2"/>
          <p:cNvSpPr>
            <a:spLocks noGrp="1"/>
          </p:cNvSpPr>
          <p:nvPr>
            <p:ph idx="1"/>
          </p:nvPr>
        </p:nvSpPr>
        <p:spPr>
          <a:xfrm>
            <a:off x="457200" y="1295400"/>
            <a:ext cx="8229600" cy="5294313"/>
          </a:xfrm>
        </p:spPr>
        <p:txBody>
          <a:bodyPr/>
          <a:lstStyle/>
          <a:p>
            <a:r>
              <a:rPr lang="en-US" sz="2800" dirty="0" smtClean="0"/>
              <a:t>This will be an online testing program.</a:t>
            </a:r>
          </a:p>
          <a:p>
            <a:r>
              <a:rPr lang="en-US" sz="2800" dirty="0" smtClean="0"/>
              <a:t>Some students will use the online testing program directly on the computer. </a:t>
            </a:r>
          </a:p>
          <a:p>
            <a:r>
              <a:rPr lang="en-US" sz="2800" dirty="0" smtClean="0"/>
              <a:t>For other students, the teacher may print out testing materials  and enter student responses into the computer.</a:t>
            </a:r>
          </a:p>
          <a:p>
            <a:r>
              <a:rPr lang="en-US" sz="2800" dirty="0"/>
              <a:t>The assessment will </a:t>
            </a:r>
            <a:r>
              <a:rPr lang="en-US" sz="2800" dirty="0" smtClean="0"/>
              <a:t>have </a:t>
            </a:r>
            <a:r>
              <a:rPr lang="en-US" sz="2800" dirty="0"/>
              <a:t>built-in supports to provide students with the opportunity to respond </a:t>
            </a:r>
            <a:r>
              <a:rPr lang="en-US" sz="2800" dirty="0" smtClean="0"/>
              <a:t>independently </a:t>
            </a:r>
          </a:p>
          <a:p>
            <a:pPr marL="0" indent="0">
              <a:buNone/>
            </a:pP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2429E220-016E-49CA-83CB-F409C22808BC}"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NCSC Frequently Asked Questions</a:t>
            </a:r>
            <a:br>
              <a:rPr lang="en-US" dirty="0" smtClean="0"/>
            </a:br>
            <a:endParaRPr lang="en-US" dirty="0"/>
          </a:p>
        </p:txBody>
      </p:sp>
      <p:sp>
        <p:nvSpPr>
          <p:cNvPr id="3" name="Content Placeholder 2"/>
          <p:cNvSpPr>
            <a:spLocks noGrp="1"/>
          </p:cNvSpPr>
          <p:nvPr>
            <p:ph idx="1"/>
          </p:nvPr>
        </p:nvSpPr>
        <p:spPr>
          <a:xfrm>
            <a:off x="228600" y="1219200"/>
            <a:ext cx="8763000" cy="5181600"/>
          </a:xfrm>
        </p:spPr>
        <p:txBody>
          <a:bodyPr>
            <a:noAutofit/>
          </a:bodyPr>
          <a:lstStyle/>
          <a:p>
            <a:r>
              <a:rPr lang="en-US" sz="2800" dirty="0" smtClean="0"/>
              <a:t>Provides brief background about the project, Common Core State Standards (CCSS), college and career readiness and NCSC instructional resources</a:t>
            </a:r>
          </a:p>
          <a:p>
            <a:r>
              <a:rPr lang="en-US" sz="2800" dirty="0" smtClean="0"/>
              <a:t>Describes key elements of the assessment e.g. grades/content areas, duration, format, complexity levels, technology use, alignment to CCSS</a:t>
            </a:r>
          </a:p>
          <a:p>
            <a:r>
              <a:rPr lang="en-US" sz="2800" dirty="0" smtClean="0"/>
              <a:t>Has disclaimer acknowledging that there may be updated version(s) in the future because assessment and related policies are not yet finalized- the date of the version is on the bottom</a:t>
            </a:r>
            <a:endParaRPr lang="en-US" sz="2800" dirty="0"/>
          </a:p>
        </p:txBody>
      </p:sp>
    </p:spTree>
    <p:extLst>
      <p:ext uri="{BB962C8B-B14F-4D97-AF65-F5344CB8AC3E}">
        <p14:creationId xmlns:p14="http://schemas.microsoft.com/office/powerpoint/2010/main" val="173170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dirty="0" smtClean="0"/>
              <a:t>Length of Assessment</a:t>
            </a:r>
          </a:p>
        </p:txBody>
      </p:sp>
      <p:sp>
        <p:nvSpPr>
          <p:cNvPr id="3" name="Content Placeholder 2"/>
          <p:cNvSpPr>
            <a:spLocks noGrp="1"/>
          </p:cNvSpPr>
          <p:nvPr>
            <p:ph idx="1"/>
          </p:nvPr>
        </p:nvSpPr>
        <p:spPr>
          <a:xfrm>
            <a:off x="457200" y="1447800"/>
            <a:ext cx="8229600" cy="5105400"/>
          </a:xfrm>
        </p:spPr>
        <p:txBody>
          <a:bodyPr rtlCol="0">
            <a:normAutofit/>
          </a:bodyPr>
          <a:lstStyle/>
          <a:p>
            <a:pPr fontAlgn="auto">
              <a:spcAft>
                <a:spcPts val="0"/>
              </a:spcAft>
              <a:buFont typeface="Arial" pitchFamily="34" charset="0"/>
              <a:buChar char="•"/>
              <a:defRPr/>
            </a:pPr>
            <a:r>
              <a:rPr lang="en-US" sz="2800" dirty="0"/>
              <a:t>Expected testing time </a:t>
            </a:r>
            <a:r>
              <a:rPr lang="en-US" sz="2800" dirty="0" smtClean="0"/>
              <a:t>will be </a:t>
            </a:r>
            <a:r>
              <a:rPr lang="en-US" sz="2800" dirty="0"/>
              <a:t>approximately 1.5 – 2 hours for each assessment (</a:t>
            </a:r>
            <a:r>
              <a:rPr lang="en-US" sz="2800" dirty="0" smtClean="0"/>
              <a:t>math </a:t>
            </a:r>
            <a:r>
              <a:rPr lang="en-US" sz="2800" dirty="0"/>
              <a:t>and </a:t>
            </a:r>
            <a:r>
              <a:rPr lang="en-US" sz="2800" dirty="0" smtClean="0"/>
              <a:t>ELA)</a:t>
            </a:r>
          </a:p>
          <a:p>
            <a:pPr marL="0" indent="0" fontAlgn="auto">
              <a:spcAft>
                <a:spcPts val="0"/>
              </a:spcAft>
              <a:buNone/>
              <a:defRPr/>
            </a:pPr>
            <a:r>
              <a:rPr lang="en-US" sz="2800" dirty="0" smtClean="0"/>
              <a:t> </a:t>
            </a:r>
          </a:p>
          <a:p>
            <a:pPr fontAlgn="auto">
              <a:spcAft>
                <a:spcPts val="0"/>
              </a:spcAft>
              <a:buFont typeface="Arial" pitchFamily="34" charset="0"/>
              <a:buChar char="•"/>
              <a:defRPr/>
            </a:pPr>
            <a:r>
              <a:rPr lang="en-US" sz="2800" dirty="0" smtClean="0"/>
              <a:t>Each </a:t>
            </a:r>
            <a:r>
              <a:rPr lang="en-US" sz="2800" dirty="0"/>
              <a:t>student’s assessment can be completed in multiple smaller time slots </a:t>
            </a:r>
            <a:r>
              <a:rPr lang="en-US" sz="2800" dirty="0" smtClean="0"/>
              <a:t>over a 2 month period to meet </a:t>
            </a:r>
            <a:r>
              <a:rPr lang="en-US" sz="2800" dirty="0"/>
              <a:t>the student’s </a:t>
            </a:r>
            <a:r>
              <a:rPr lang="en-US" sz="2800" dirty="0" smtClean="0"/>
              <a:t>needs</a:t>
            </a:r>
            <a:r>
              <a:rPr lang="en-US" dirty="0" smtClean="0"/>
              <a:t> </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319254C9-DE70-43A8-91C1-AD0FE60E26EE}"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Relationship of Items to </a:t>
            </a:r>
            <a:br>
              <a:rPr lang="en-US" dirty="0" smtClean="0"/>
            </a:br>
            <a:r>
              <a:rPr lang="en-US" dirty="0" smtClean="0"/>
              <a:t>Grade Level Content</a:t>
            </a:r>
            <a:endParaRPr lang="en-US" dirty="0"/>
          </a:p>
        </p:txBody>
      </p:sp>
      <p:sp>
        <p:nvSpPr>
          <p:cNvPr id="3" name="Content Placeholder 2"/>
          <p:cNvSpPr>
            <a:spLocks noGrp="1"/>
          </p:cNvSpPr>
          <p:nvPr>
            <p:ph idx="1"/>
          </p:nvPr>
        </p:nvSpPr>
        <p:spPr>
          <a:xfrm>
            <a:off x="457200" y="1600200"/>
            <a:ext cx="8229600" cy="4953000"/>
          </a:xfrm>
        </p:spPr>
        <p:txBody>
          <a:bodyPr rtlCol="0">
            <a:normAutofit/>
          </a:bodyPr>
          <a:lstStyle/>
          <a:p>
            <a:pPr fontAlgn="auto">
              <a:spcAft>
                <a:spcPts val="0"/>
              </a:spcAft>
              <a:buFont typeface="Arial" pitchFamily="34" charset="0"/>
              <a:buChar char="•"/>
              <a:defRPr/>
            </a:pPr>
            <a:r>
              <a:rPr lang="en-US" sz="2800" dirty="0" smtClean="0"/>
              <a:t>About </a:t>
            </a:r>
            <a:r>
              <a:rPr lang="en-US" sz="2800" dirty="0"/>
              <a:t>75</a:t>
            </a:r>
            <a:r>
              <a:rPr lang="en-US" sz="2800" dirty="0" smtClean="0"/>
              <a:t>% of the assessment items </a:t>
            </a:r>
            <a:r>
              <a:rPr lang="en-US" sz="2800" dirty="0"/>
              <a:t>are closely linked to the grade-level </a:t>
            </a:r>
            <a:r>
              <a:rPr lang="en-US" sz="2800" dirty="0" smtClean="0"/>
              <a:t>content</a:t>
            </a:r>
          </a:p>
          <a:p>
            <a:pPr fontAlgn="auto">
              <a:spcAft>
                <a:spcPts val="0"/>
              </a:spcAft>
              <a:buFont typeface="Arial" pitchFamily="34" charset="0"/>
              <a:buChar char="•"/>
              <a:defRPr/>
            </a:pPr>
            <a:r>
              <a:rPr lang="en-US" sz="2800" dirty="0" smtClean="0"/>
              <a:t>About </a:t>
            </a:r>
            <a:r>
              <a:rPr lang="en-US" sz="2800" dirty="0"/>
              <a:t>25</a:t>
            </a:r>
            <a:r>
              <a:rPr lang="en-US" sz="2800" dirty="0" smtClean="0"/>
              <a:t>%  </a:t>
            </a:r>
            <a:r>
              <a:rPr lang="en-US" sz="2800" dirty="0"/>
              <a:t>are a farther link to the grade-level </a:t>
            </a:r>
            <a:r>
              <a:rPr lang="en-US" sz="2800" dirty="0" smtClean="0"/>
              <a:t>content to </a:t>
            </a:r>
            <a:r>
              <a:rPr lang="en-US" sz="2800" dirty="0"/>
              <a:t>allow students who are just beginning to work with the </a:t>
            </a:r>
            <a:r>
              <a:rPr lang="en-US" sz="2800" dirty="0" smtClean="0"/>
              <a:t>academic content show what they know and can do</a:t>
            </a:r>
          </a:p>
          <a:p>
            <a:pPr fontAlgn="auto">
              <a:spcAft>
                <a:spcPts val="0"/>
              </a:spcAft>
              <a:buFont typeface="Arial" pitchFamily="34" charset="0"/>
              <a:buChar char="•"/>
              <a:defRPr/>
            </a:pPr>
            <a:r>
              <a:rPr lang="en-US" sz="2800" dirty="0" smtClean="0"/>
              <a:t>In the first years of the new assessment many students will likely answer questions and do tasks that are less complex, but increase complexity as instruction improves</a:t>
            </a:r>
            <a:endParaRPr lang="en-US" sz="2800"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FF771E01-5046-40F6-A97B-5DEBBA39DA27}"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dirty="0" smtClean="0"/>
              <a:t>Exceptional Circumstances</a:t>
            </a:r>
          </a:p>
        </p:txBody>
      </p:sp>
      <p:sp>
        <p:nvSpPr>
          <p:cNvPr id="147458" name="Content Placeholder 2"/>
          <p:cNvSpPr>
            <a:spLocks noGrp="1"/>
          </p:cNvSpPr>
          <p:nvPr>
            <p:ph idx="1"/>
          </p:nvPr>
        </p:nvSpPr>
        <p:spPr>
          <a:xfrm>
            <a:off x="381000" y="1447800"/>
            <a:ext cx="8229600" cy="4913313"/>
          </a:xfrm>
        </p:spPr>
        <p:txBody>
          <a:bodyPr/>
          <a:lstStyle/>
          <a:p>
            <a:r>
              <a:rPr lang="en-US" sz="2800" dirty="0" smtClean="0"/>
              <a:t>There will be policies and criteria for dealing with rare situations where it may not be appropriate to administer or continue an assessment</a:t>
            </a:r>
            <a:endParaRPr lang="en-US" sz="2800" dirty="0"/>
          </a:p>
          <a:p>
            <a:r>
              <a:rPr lang="en-US" sz="2800" dirty="0"/>
              <a:t>When these policies are used there will be requirements for data collection in order to flag the need for interventions to address unmet instructional needs (e.g., related services or instructional supports)</a:t>
            </a: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EBD8FEC-70FC-401D-B6BA-E348003CF1B8}" type="slidenum">
              <a:rPr lang="en-US"/>
              <a:pPr>
                <a:defRPr/>
              </a:pPr>
              <a:t>32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NCSC Answers to Common Parent Questions about Alternate Assessments </a:t>
            </a:r>
          </a:p>
        </p:txBody>
      </p:sp>
      <p:sp>
        <p:nvSpPr>
          <p:cNvPr id="3" name="Content Placeholder 2"/>
          <p:cNvSpPr>
            <a:spLocks noGrp="1"/>
          </p:cNvSpPr>
          <p:nvPr>
            <p:ph idx="1"/>
          </p:nvPr>
        </p:nvSpPr>
        <p:spPr/>
        <p:txBody>
          <a:bodyPr/>
          <a:lstStyle/>
          <a:p>
            <a:r>
              <a:rPr lang="en-US" sz="2800" dirty="0" smtClean="0"/>
              <a:t>The questions in this document were developed by parents and answered by NCSC</a:t>
            </a:r>
          </a:p>
          <a:p>
            <a:r>
              <a:rPr lang="en-US" sz="2800" dirty="0" smtClean="0"/>
              <a:t>The document answers questions regarding alternate assessments in general, including why it is important for students with significant cognitive disabilities to participate in state assessments </a:t>
            </a:r>
          </a:p>
          <a:p>
            <a:r>
              <a:rPr lang="en-US" sz="2800" dirty="0" smtClean="0"/>
              <a:t>It also answers specific parent questions about the NCSC assessments</a:t>
            </a:r>
            <a:endParaRPr lang="en-US" sz="2800" dirty="0"/>
          </a:p>
        </p:txBody>
      </p:sp>
    </p:spTree>
    <p:extLst>
      <p:ext uri="{BB962C8B-B14F-4D97-AF65-F5344CB8AC3E}">
        <p14:creationId xmlns:p14="http://schemas.microsoft.com/office/powerpoint/2010/main" val="172088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NCSC IEP Team Guidance for Alternate Assessment Participation Decisions</a:t>
            </a:r>
          </a:p>
        </p:txBody>
      </p:sp>
      <p:sp>
        <p:nvSpPr>
          <p:cNvPr id="3" name="Content Placeholder 2"/>
          <p:cNvSpPr>
            <a:spLocks noGrp="1"/>
          </p:cNvSpPr>
          <p:nvPr>
            <p:ph idx="1"/>
          </p:nvPr>
        </p:nvSpPr>
        <p:spPr/>
        <p:txBody>
          <a:bodyPr/>
          <a:lstStyle/>
          <a:p>
            <a:r>
              <a:rPr lang="en-US" sz="2800" dirty="0" smtClean="0"/>
              <a:t>Based on the guidance </a:t>
            </a:r>
            <a:r>
              <a:rPr lang="en-US" sz="2800" dirty="0"/>
              <a:t>for IEP Teams that educators receive, but more parent </a:t>
            </a:r>
            <a:r>
              <a:rPr lang="en-US" sz="2800" dirty="0" smtClean="0"/>
              <a:t>friendly</a:t>
            </a:r>
            <a:endParaRPr lang="en-US" sz="2800" dirty="0"/>
          </a:p>
          <a:p>
            <a:r>
              <a:rPr lang="en-US" sz="2800" dirty="0" smtClean="0"/>
              <a:t>Provides </a:t>
            </a:r>
            <a:r>
              <a:rPr lang="en-US" sz="2800" dirty="0"/>
              <a:t>the criteria for participation using the same language, but </a:t>
            </a:r>
            <a:r>
              <a:rPr lang="en-US" sz="2800" dirty="0" smtClean="0"/>
              <a:t>with </a:t>
            </a:r>
            <a:r>
              <a:rPr lang="en-US" sz="2800" dirty="0"/>
              <a:t>definitions for the terms</a:t>
            </a:r>
          </a:p>
          <a:p>
            <a:r>
              <a:rPr lang="en-US" sz="2800" dirty="0"/>
              <a:t>Explains (in parentheses) some terms in the list of information not to be considered for AA-AAS decision (e.g. educational setting) </a:t>
            </a:r>
          </a:p>
          <a:p>
            <a:r>
              <a:rPr lang="en-US" sz="2800" dirty="0" smtClean="0"/>
              <a:t>Answers to Frequently Asked Questions included in the document </a:t>
            </a:r>
            <a:r>
              <a:rPr lang="en-US" sz="2800" dirty="0"/>
              <a:t>are more parent </a:t>
            </a:r>
            <a:r>
              <a:rPr lang="en-US" sz="2800" dirty="0" smtClean="0"/>
              <a:t>focused</a:t>
            </a:r>
            <a:endParaRPr lang="en-US" sz="2800" dirty="0"/>
          </a:p>
          <a:p>
            <a:endParaRPr lang="en-US" dirty="0"/>
          </a:p>
        </p:txBody>
      </p:sp>
    </p:spTree>
    <p:extLst>
      <p:ext uri="{BB962C8B-B14F-4D97-AF65-F5344CB8AC3E}">
        <p14:creationId xmlns:p14="http://schemas.microsoft.com/office/powerpoint/2010/main" val="308351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1"/>
                </a:solidFill>
                <a:latin typeface="Arial" panose="020B0604020202020204" pitchFamily="34" charset="0"/>
                <a:cs typeface="Arial" panose="020B0604020202020204" pitchFamily="34" charset="0"/>
              </a:rPr>
              <a:t>Parent Resources</a:t>
            </a:r>
            <a:r>
              <a:rPr lang="en-US" b="1" dirty="0" smtClean="0">
                <a:solidFill>
                  <a:schemeClr val="accent1"/>
                </a:solidFill>
                <a:latin typeface="Arial" panose="020B0604020202020204" pitchFamily="34" charset="0"/>
                <a:cs typeface="Arial" panose="020B0604020202020204" pitchFamily="34" charset="0"/>
              </a:rPr>
              <a:t/>
            </a:r>
            <a:br>
              <a:rPr lang="en-US" b="1" dirty="0" smtClean="0">
                <a:solidFill>
                  <a:schemeClr val="accent1"/>
                </a:solidFill>
                <a:latin typeface="Arial" panose="020B0604020202020204" pitchFamily="34" charset="0"/>
                <a:cs typeface="Arial" panose="020B0604020202020204" pitchFamily="34" charset="0"/>
              </a:rPr>
            </a:br>
            <a:endParaRPr lang="en-US" b="1" dirty="0">
              <a:solidFill>
                <a:schemeClr val="accent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990600"/>
            <a:ext cx="8229600" cy="5562600"/>
          </a:xfrm>
        </p:spPr>
        <p:txBody>
          <a:bodyPr/>
          <a:lstStyle/>
          <a:p>
            <a:r>
              <a:rPr lang="en-US" dirty="0" smtClean="0"/>
              <a:t>Additional materials designed to help inform parents about NCSC’s work </a:t>
            </a:r>
            <a:r>
              <a:rPr lang="en-US" smtClean="0"/>
              <a:t>and related </a:t>
            </a:r>
            <a:r>
              <a:rPr lang="en-US" dirty="0" smtClean="0"/>
              <a:t>issues can be found at</a:t>
            </a:r>
            <a:r>
              <a:rPr lang="en-US" dirty="0"/>
              <a:t/>
            </a:r>
            <a:br>
              <a:rPr lang="en-US" dirty="0"/>
            </a:br>
            <a:r>
              <a:rPr lang="en-US" dirty="0">
                <a:hlinkClick r:id="rId2"/>
              </a:rPr>
              <a:t>http://</a:t>
            </a:r>
            <a:r>
              <a:rPr lang="en-US" dirty="0" smtClean="0">
                <a:hlinkClick r:id="rId2"/>
              </a:rPr>
              <a:t>www.ncscpartners.org/resources</a:t>
            </a:r>
            <a:r>
              <a:rPr lang="en-US" dirty="0" smtClean="0"/>
              <a:t> </a:t>
            </a:r>
          </a:p>
          <a:p>
            <a:r>
              <a:rPr lang="en-US" dirty="0" smtClean="0"/>
              <a:t>Other topics are: </a:t>
            </a:r>
          </a:p>
          <a:p>
            <a:pPr lvl="1"/>
            <a:r>
              <a:rPr lang="en-US" sz="2400" dirty="0" smtClean="0"/>
              <a:t>A summary of the project </a:t>
            </a:r>
          </a:p>
          <a:p>
            <a:pPr lvl="1"/>
            <a:r>
              <a:rPr lang="en-US" sz="2400" dirty="0" smtClean="0"/>
              <a:t>The NCSC </a:t>
            </a:r>
            <a:r>
              <a:rPr lang="en-US" sz="2400" dirty="0"/>
              <a:t>curriculum/ instructional </a:t>
            </a:r>
            <a:r>
              <a:rPr lang="en-US" sz="2400" dirty="0" smtClean="0"/>
              <a:t>resources</a:t>
            </a:r>
          </a:p>
          <a:p>
            <a:pPr lvl="1"/>
            <a:r>
              <a:rPr lang="en-US" sz="2400" dirty="0" smtClean="0"/>
              <a:t>College and career readiness</a:t>
            </a:r>
          </a:p>
          <a:p>
            <a:pPr lvl="1"/>
            <a:r>
              <a:rPr lang="en-US" sz="2400" dirty="0" smtClean="0"/>
              <a:t>Communicative competence</a:t>
            </a:r>
          </a:p>
          <a:p>
            <a:pPr lvl="1"/>
            <a:r>
              <a:rPr lang="en-US" sz="2400" dirty="0" smtClean="0"/>
              <a:t>Research on instruction/ assessment of students with significant cognitive disabilities</a:t>
            </a:r>
            <a:endParaRPr lang="en-US" sz="2400"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6F808C0C-18BC-43BD-BF39-F66E6E6D2485}" type="slidenum">
              <a:rPr lang="en-US" smtClean="0"/>
              <a:pPr>
                <a:defRPr/>
              </a:pPr>
              <a:t>6</a:t>
            </a:fld>
            <a:endParaRPr lang="en-US" dirty="0"/>
          </a:p>
        </p:txBody>
      </p:sp>
    </p:spTree>
    <p:extLst>
      <p:ext uri="{BB962C8B-B14F-4D97-AF65-F5344CB8AC3E}">
        <p14:creationId xmlns:p14="http://schemas.microsoft.com/office/powerpoint/2010/main" val="335778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b="1" dirty="0" smtClean="0">
                <a:solidFill>
                  <a:schemeClr val="accent1"/>
                </a:solidFill>
              </a:rPr>
              <a:t>Background Information</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pPr>
              <a:defRPr/>
            </a:pPr>
            <a:fld id="{6F808C0C-18BC-43BD-BF39-F66E6E6D2485}" type="slidenum">
              <a:rPr lang="en-US" smtClean="0"/>
              <a:pPr>
                <a:defRPr/>
              </a:pPr>
              <a:t>7</a:t>
            </a:fld>
            <a:endParaRPr lang="en-US" dirty="0"/>
          </a:p>
        </p:txBody>
      </p:sp>
    </p:spTree>
    <p:extLst>
      <p:ext uri="{BB962C8B-B14F-4D97-AF65-F5344CB8AC3E}">
        <p14:creationId xmlns:p14="http://schemas.microsoft.com/office/powerpoint/2010/main" val="358898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Alternate Assessment Background</a:t>
            </a:r>
          </a:p>
        </p:txBody>
      </p:sp>
      <p:sp>
        <p:nvSpPr>
          <p:cNvPr id="3" name="Content Placeholder 2"/>
          <p:cNvSpPr>
            <a:spLocks noGrp="1"/>
          </p:cNvSpPr>
          <p:nvPr>
            <p:ph idx="1"/>
          </p:nvPr>
        </p:nvSpPr>
        <p:spPr>
          <a:xfrm>
            <a:off x="381000" y="1341438"/>
            <a:ext cx="8229600" cy="5364162"/>
          </a:xfrm>
        </p:spPr>
        <p:txBody>
          <a:bodyPr rtlCol="0">
            <a:normAutofit fontScale="85000" lnSpcReduction="10000"/>
          </a:bodyPr>
          <a:lstStyle/>
          <a:p>
            <a:pPr fontAlgn="auto">
              <a:spcAft>
                <a:spcPts val="0"/>
              </a:spcAft>
              <a:buFont typeface="Arial" pitchFamily="34" charset="0"/>
              <a:buChar char="•"/>
              <a:defRPr/>
            </a:pPr>
            <a:r>
              <a:rPr lang="en-US" dirty="0" smtClean="0"/>
              <a:t>States are required to have assessments to measure student performance for accountability purposes in math and English Language Arts for grades 3-8 and once in high school</a:t>
            </a:r>
          </a:p>
          <a:p>
            <a:pPr fontAlgn="auto">
              <a:spcAft>
                <a:spcPts val="0"/>
              </a:spcAft>
              <a:buFont typeface="Arial" pitchFamily="34" charset="0"/>
              <a:buChar char="•"/>
              <a:defRPr/>
            </a:pPr>
            <a:r>
              <a:rPr lang="en-US" dirty="0" smtClean="0"/>
              <a:t>There are alternate assessments for students who have the most significant cognitive disabilities </a:t>
            </a:r>
          </a:p>
          <a:p>
            <a:pPr fontAlgn="auto">
              <a:spcAft>
                <a:spcPts val="0"/>
              </a:spcAft>
              <a:buFont typeface="Arial" pitchFamily="34" charset="0"/>
              <a:buChar char="•"/>
              <a:defRPr/>
            </a:pPr>
            <a:r>
              <a:rPr lang="en-US" dirty="0" smtClean="0"/>
              <a:t>These assessments are linked to grade level content but have different expectations for achievement </a:t>
            </a:r>
          </a:p>
          <a:p>
            <a:pPr fontAlgn="auto">
              <a:spcAft>
                <a:spcPts val="0"/>
              </a:spcAft>
              <a:buFont typeface="Arial" pitchFamily="34" charset="0"/>
              <a:buChar char="•"/>
              <a:defRPr/>
            </a:pPr>
            <a:r>
              <a:rPr lang="en-US" dirty="0" smtClean="0"/>
              <a:t>They are referred to as alternate assessments on alternate academic achievement standards (AA-AAS)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1370261-888C-4996-97AE-9456AEB22170}"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lstStyle/>
          <a:p>
            <a:r>
              <a:rPr lang="en-US" dirty="0" smtClean="0"/>
              <a:t>NCSC Background</a:t>
            </a:r>
          </a:p>
        </p:txBody>
      </p:sp>
      <p:sp>
        <p:nvSpPr>
          <p:cNvPr id="3" name="Content Placeholder 2"/>
          <p:cNvSpPr>
            <a:spLocks noGrp="1"/>
          </p:cNvSpPr>
          <p:nvPr>
            <p:ph idx="1"/>
          </p:nvPr>
        </p:nvSpPr>
        <p:spPr>
          <a:xfrm>
            <a:off x="228600" y="1143000"/>
            <a:ext cx="8458200" cy="5715000"/>
          </a:xfrm>
        </p:spPr>
        <p:txBody>
          <a:bodyPr>
            <a:normAutofit fontScale="92500" lnSpcReduction="10000"/>
          </a:bodyPr>
          <a:lstStyle/>
          <a:p>
            <a:pPr>
              <a:lnSpc>
                <a:spcPct val="90000"/>
              </a:lnSpc>
            </a:pPr>
            <a:r>
              <a:rPr lang="en-US" sz="3000" dirty="0" smtClean="0"/>
              <a:t>In 2010, the U.S. Department  of Education awarded the National Center and State Collaborative (NCSC) a grant to develop a new AA-AAS </a:t>
            </a:r>
            <a:r>
              <a:rPr lang="en-US" sz="3000" dirty="0"/>
              <a:t>in math and English Language </a:t>
            </a:r>
            <a:r>
              <a:rPr lang="en-US" sz="3000" dirty="0" smtClean="0"/>
              <a:t>Arts by the 2014-15 school year*</a:t>
            </a:r>
          </a:p>
          <a:p>
            <a:pPr>
              <a:lnSpc>
                <a:spcPct val="90000"/>
              </a:lnSpc>
            </a:pPr>
            <a:r>
              <a:rPr lang="en-US" sz="3000" dirty="0" smtClean="0"/>
              <a:t>24 states and five national organizations are working together in NCSC </a:t>
            </a:r>
            <a:r>
              <a:rPr lang="en-US" sz="3000" dirty="0" smtClean="0">
                <a:hlinkClick r:id="rId3"/>
              </a:rPr>
              <a:t>http</a:t>
            </a:r>
            <a:r>
              <a:rPr lang="en-US" sz="3000" dirty="0">
                <a:hlinkClick r:id="rId3"/>
              </a:rPr>
              <a:t>://www.ncscpartners.org</a:t>
            </a:r>
            <a:endParaRPr lang="en-US" sz="3000" dirty="0" smtClean="0"/>
          </a:p>
          <a:p>
            <a:pPr>
              <a:lnSpc>
                <a:spcPct val="90000"/>
              </a:lnSpc>
            </a:pPr>
            <a:r>
              <a:rPr lang="en-US" sz="3000" dirty="0"/>
              <a:t>NCSC is also developing curriculum/instructional resources based on Common Core State Standards (CCSS) that can be used in any state </a:t>
            </a:r>
            <a:r>
              <a:rPr lang="en-US" sz="3000" dirty="0">
                <a:hlinkClick r:id="rId4"/>
              </a:rPr>
              <a:t>https://</a:t>
            </a:r>
            <a:r>
              <a:rPr lang="en-US" sz="3000" dirty="0" smtClean="0">
                <a:hlinkClick r:id="rId4"/>
              </a:rPr>
              <a:t>wiki.ncscpartners.org</a:t>
            </a:r>
            <a:r>
              <a:rPr lang="en-US" sz="3000" dirty="0" smtClean="0"/>
              <a:t> </a:t>
            </a:r>
            <a:endParaRPr lang="en-US" sz="3000" dirty="0"/>
          </a:p>
          <a:p>
            <a:pPr>
              <a:lnSpc>
                <a:spcPct val="90000"/>
              </a:lnSpc>
              <a:buFont typeface="Arial" charset="0"/>
              <a:buNone/>
            </a:pPr>
            <a:endParaRPr lang="en-US" sz="2400" dirty="0" smtClean="0"/>
          </a:p>
          <a:p>
            <a:pPr>
              <a:lnSpc>
                <a:spcPct val="90000"/>
              </a:lnSpc>
              <a:buNone/>
            </a:pPr>
            <a:r>
              <a:rPr lang="en-US" sz="2400" dirty="0" smtClean="0"/>
              <a:t>* </a:t>
            </a:r>
            <a:r>
              <a:rPr lang="en-US" sz="2400" dirty="0"/>
              <a:t>states may have different implementation timelines for NCSC assessment</a:t>
            </a:r>
          </a:p>
          <a:p>
            <a:pPr>
              <a:lnSpc>
                <a:spcPct val="90000"/>
              </a:lnSpc>
              <a:buFont typeface="Arial" charset="0"/>
              <a:buNone/>
            </a:pPr>
            <a:endParaRPr lang="en-US" sz="24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EEA4DC3-119B-437D-B93F-7AE1E81F285A}"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AIA PPT 1-6-13</Template>
  <TotalTime>14549</TotalTime>
  <Words>2557</Words>
  <Application>Microsoft Office PowerPoint</Application>
  <PresentationFormat>On-screen Show (4:3)</PresentationFormat>
  <Paragraphs>266</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NCSC_Powerpoint</vt:lpstr>
      <vt:lpstr>NCSC Alternate Assessment on Alternate Academic Achievement Standards(AA-AAS)</vt:lpstr>
      <vt:lpstr>Parent Resources on the  NCSC AA-AAS  http://www.ncscpartners.org/resources  </vt:lpstr>
      <vt:lpstr>Summary of NCSC Frequently Asked Questions </vt:lpstr>
      <vt:lpstr>NCSC Answers to Common Parent Questions about Alternate Assessments </vt:lpstr>
      <vt:lpstr>NCSC IEP Team Guidance for Alternate Assessment Participation Decisions</vt:lpstr>
      <vt:lpstr>Parent Resources </vt:lpstr>
      <vt:lpstr>Background Information</vt:lpstr>
      <vt:lpstr>Alternate Assessment Background</vt:lpstr>
      <vt:lpstr>NCSC Background</vt:lpstr>
      <vt:lpstr>PowerPoint Presentation</vt:lpstr>
      <vt:lpstr>NCSC’s Value in States Without CCSS</vt:lpstr>
      <vt:lpstr>Survey of Learner Characteristics for Students Taking an AA-AAS From 18 NCSC States during the 2010-2011 or 2011-2012 academic year</vt:lpstr>
      <vt:lpstr>What does College and Career Readiness Mean for Students with Significant Cognitive Disabilities?</vt:lpstr>
      <vt:lpstr>Which Skills Promote College and Career Readiness?</vt:lpstr>
      <vt:lpstr>Working towards College and Career Readiness in English Language Arts is Important for ….</vt:lpstr>
      <vt:lpstr>Working towards College and Career Readiness in Math is Important for…</vt:lpstr>
      <vt:lpstr>NCSC Model for a Comprehensive System of Curriculum, Instruction and Assessment</vt:lpstr>
      <vt:lpstr>PowerPoint Presentation</vt:lpstr>
      <vt:lpstr>NCSC Framework for Assessments, Curriculum and Instruction</vt:lpstr>
      <vt:lpstr>NCSC Curriculum and Instructional Resources</vt:lpstr>
      <vt:lpstr>PowerPoint Presentation</vt:lpstr>
      <vt:lpstr>PowerPoint Presentation</vt:lpstr>
      <vt:lpstr>PowerPoint Presentation</vt:lpstr>
      <vt:lpstr>PowerPoint Presentation</vt:lpstr>
      <vt:lpstr>PowerPoint Presentation</vt:lpstr>
      <vt:lpstr>     </vt:lpstr>
      <vt:lpstr>Assessment Participation Guidelines</vt:lpstr>
      <vt:lpstr>Format</vt:lpstr>
      <vt:lpstr>Technology</vt:lpstr>
      <vt:lpstr>Length of Assessment</vt:lpstr>
      <vt:lpstr>Relationship of Items to  Grade Level Content</vt:lpstr>
      <vt:lpstr>Exceptional Circumstances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NCSC Instructional Materials and Assessment</dc:title>
  <dc:creator>Ricki Sabia</dc:creator>
  <cp:lastModifiedBy>Ricki Sabia</cp:lastModifiedBy>
  <cp:revision>28</cp:revision>
  <cp:lastPrinted>2013-07-14T19:08:48Z</cp:lastPrinted>
  <dcterms:created xsi:type="dcterms:W3CDTF">2013-09-17T20:28:19Z</dcterms:created>
  <dcterms:modified xsi:type="dcterms:W3CDTF">2014-06-16T16:26:34Z</dcterms:modified>
</cp:coreProperties>
</file>