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7" r:id="rId2"/>
    <p:sldId id="277" r:id="rId3"/>
    <p:sldId id="269" r:id="rId4"/>
    <p:sldId id="275" r:id="rId5"/>
    <p:sldId id="285" r:id="rId6"/>
    <p:sldId id="280" r:id="rId7"/>
    <p:sldId id="283" r:id="rId8"/>
    <p:sldId id="282" r:id="rId9"/>
    <p:sldId id="284" r:id="rId10"/>
    <p:sldId id="266" r:id="rId11"/>
    <p:sldId id="276" r:id="rId12"/>
    <p:sldId id="281" r:id="rId13"/>
    <p:sldId id="262" r:id="rId14"/>
    <p:sldId id="263" r:id="rId15"/>
    <p:sldId id="258" r:id="rId16"/>
    <p:sldId id="259" r:id="rId17"/>
    <p:sldId id="260" r:id="rId18"/>
    <p:sldId id="261" r:id="rId19"/>
    <p:sldId id="264" r:id="rId20"/>
    <p:sldId id="268" r:id="rId21"/>
    <p:sldId id="271"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4F678-8024-4949-A584-B0CA202B4F8D}" type="datetimeFigureOut">
              <a:rPr lang="en-US" smtClean="0"/>
              <a:t>6/10/2014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D4DE6F-69BA-4739-8AE8-C8CC548E9ED1}" type="slidenum">
              <a:rPr lang="en-US" smtClean="0"/>
              <a:t>‹#›</a:t>
            </a:fld>
            <a:endParaRPr lang="en-US" dirty="0"/>
          </a:p>
        </p:txBody>
      </p:sp>
    </p:spTree>
    <p:extLst>
      <p:ext uri="{BB962C8B-B14F-4D97-AF65-F5344CB8AC3E}">
        <p14:creationId xmlns:p14="http://schemas.microsoft.com/office/powerpoint/2010/main" val="377533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082B9-4606-4766-977B-E677BD0EB8E8}" type="slidenum">
              <a:rPr lang="en-US">
                <a:cs typeface="Arial" charset="0"/>
              </a:rPr>
              <a:pPr fontAlgn="base">
                <a:spcBef>
                  <a:spcPct val="0"/>
                </a:spcBef>
                <a:spcAft>
                  <a:spcPct val="0"/>
                </a:spcAft>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Regardless of student’s ability level or post-school goals there are benefits that can be derived from academic instruction.</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6DFE5-C240-4C32-B360-63AC0E227A51}"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280595-D061-4629-986A-15680B6C4E38}"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1948AA-3FD8-4FEC-80DA-8B5D0F000EB3}" type="slidenum">
              <a:rPr lang="en-US">
                <a:cs typeface="Arial" charset="0"/>
              </a:rPr>
              <a:pPr fontAlgn="base">
                <a:spcBef>
                  <a:spcPct val="0"/>
                </a:spcBef>
                <a:spcAft>
                  <a:spcPct val="0"/>
                </a:spcAft>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576F5-509C-4A1E-95A3-E944BA56BAD9}" type="slidenum">
              <a:rPr lang="en-US">
                <a:cs typeface="Arial" charset="0"/>
              </a:rPr>
              <a:pPr fontAlgn="base">
                <a:spcBef>
                  <a:spcPct val="0"/>
                </a:spcBef>
                <a:spcAft>
                  <a:spcPct val="0"/>
                </a:spcAft>
              </a:pPr>
              <a:t>7</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dirty="0" smtClean="0"/>
              <a:t>NCSC promotes an opportunity to ensure that students with the most significant cognitive disabilities benefit from the national movement toward Common Core State Standards designed to prepare all students for success in college and careers (and community).</a:t>
            </a:r>
          </a:p>
          <a:p>
            <a:pPr>
              <a:spcBef>
                <a:spcPct val="0"/>
              </a:spcBef>
            </a:pPr>
            <a:endParaRPr lang="en-US" sz="1400" dirty="0" smtClean="0"/>
          </a:p>
          <a:p>
            <a:pPr>
              <a:spcBef>
                <a:spcPct val="0"/>
              </a:spcBef>
              <a:buFontTx/>
              <a:buChar char="•"/>
            </a:pPr>
            <a:r>
              <a:rPr lang="en-US" sz="1400" dirty="0" smtClean="0"/>
              <a:t>NCSC supports educators as they plan for and provide appropriate instruction that is based on the Common Core State Standards (CCSS) in English Language Arts (reading and writing) and mathematics in grades K – 8 and high school.</a:t>
            </a:r>
          </a:p>
          <a:p>
            <a:pPr>
              <a:spcBef>
                <a:spcPct val="0"/>
              </a:spcBef>
            </a:pPr>
            <a:endParaRPr lang="en-US" sz="1400" dirty="0" smtClean="0"/>
          </a:p>
          <a:p>
            <a:pPr>
              <a:spcBef>
                <a:spcPct val="0"/>
              </a:spcBef>
              <a:buFontTx/>
              <a:buChar char="•"/>
            </a:pPr>
            <a:r>
              <a:rPr lang="en-US" sz="1400" dirty="0" smtClean="0"/>
              <a:t>The Common Core State Standards intentionally leave room to determine how academic goals should be reached and what additional topics should be addressed. </a:t>
            </a:r>
          </a:p>
          <a:p>
            <a:pPr>
              <a:spcBef>
                <a:spcPct val="0"/>
              </a:spcBef>
              <a:buFontTx/>
              <a:buChar char="•"/>
            </a:pPr>
            <a:endParaRPr lang="en-US" sz="1400" dirty="0" smtClean="0"/>
          </a:p>
          <a:p>
            <a:pPr>
              <a:spcBef>
                <a:spcPct val="0"/>
              </a:spcBef>
              <a:buFontTx/>
              <a:buChar char="•"/>
            </a:pPr>
            <a:r>
              <a:rPr lang="en-US" sz="1400" dirty="0" smtClean="0"/>
              <a:t>The Curriculum and Instruction  (C &amp; I) resources provide evidenced-based strategies and tools to support </a:t>
            </a:r>
            <a:r>
              <a:rPr lang="en-US" sz="1400" b="1" i="1" dirty="0" smtClean="0"/>
              <a:t>how</a:t>
            </a:r>
            <a:r>
              <a:rPr lang="en-US" sz="1400" dirty="0" smtClean="0"/>
              <a:t> to teach this content that are based on over a decade of research on academic instruction, communication, and learner characteristics of students with the most significant cognitive disabilities.</a:t>
            </a:r>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buFontTx/>
              <a:buChar char="•"/>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8A0186-BEE2-469D-A303-DEDCCE951C12}"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CCA1B-90A7-42B3-8E19-041B4AAF6733}" type="slidenum">
              <a:rPr lang="en-US" smtClean="0"/>
              <a:t>9</a:t>
            </a:fld>
            <a:endParaRPr lang="en-US" dirty="0"/>
          </a:p>
        </p:txBody>
      </p:sp>
    </p:spTree>
    <p:extLst>
      <p:ext uri="{BB962C8B-B14F-4D97-AF65-F5344CB8AC3E}">
        <p14:creationId xmlns:p14="http://schemas.microsoft.com/office/powerpoint/2010/main" val="325583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685800" y="4343400"/>
            <a:ext cx="5486400" cy="4572000"/>
          </a:xfrm>
          <a:extLst/>
        </p:spPr>
        <p:txBody>
          <a:bodyPr wrap="square" numCol="1" anchor="t" anchorCtr="0" compatLnSpc="1">
            <a:prstTxWarp prst="textNoShape">
              <a:avLst/>
            </a:prstTxWarp>
            <a:normAutofit/>
          </a:bodyPr>
          <a:lstStyle/>
          <a:p>
            <a:pPr defTabSz="897156" fontAlgn="auto">
              <a:spcBef>
                <a:spcPts val="0"/>
              </a:spcBef>
              <a:spcAft>
                <a:spcPts val="0"/>
              </a:spcAft>
              <a:buFont typeface="Arial" pitchFamily="34" charset="0"/>
              <a:buChar char="•"/>
              <a:defRPr/>
            </a:pPr>
            <a:r>
              <a:rPr lang="en-US" sz="1400" u="sng" dirty="0"/>
              <a:t>Each component of the triangle (curriculum, instruction and assessment) is used to inform the other components </a:t>
            </a:r>
            <a:r>
              <a:rPr lang="en-US" sz="1400" dirty="0"/>
              <a:t>which are all directed toward the goal of College, Career, and Community readiness. </a:t>
            </a:r>
            <a:r>
              <a:rPr lang="en-US" sz="1400" dirty="0" smtClean="0"/>
              <a:t> </a:t>
            </a:r>
          </a:p>
          <a:p>
            <a:pPr defTabSz="897156" fontAlgn="auto">
              <a:spcBef>
                <a:spcPts val="0"/>
              </a:spcBef>
              <a:spcAft>
                <a:spcPts val="0"/>
              </a:spcAft>
              <a:buFont typeface="Arial" pitchFamily="34" charset="0"/>
              <a:buChar char="•"/>
              <a:defRPr/>
            </a:pPr>
            <a:endParaRPr lang="en-US" sz="1400" dirty="0"/>
          </a:p>
          <a:p>
            <a:pPr defTabSz="897156" fontAlgn="auto">
              <a:spcBef>
                <a:spcPts val="0"/>
              </a:spcBef>
              <a:spcAft>
                <a:spcPts val="0"/>
              </a:spcAft>
              <a:buFont typeface="Arial" pitchFamily="34" charset="0"/>
              <a:buChar char="•"/>
              <a:defRPr/>
            </a:pPr>
            <a:r>
              <a:rPr lang="en-US" sz="1400" dirty="0"/>
              <a:t>In order for any student to benefit from challenging curriculum and high quality instruction, he or she has to be able to communicate what they know and can do. Communicative Competence is the base</a:t>
            </a:r>
            <a:r>
              <a:rPr lang="en-US" sz="1400" dirty="0" smtClean="0"/>
              <a:t>.</a:t>
            </a:r>
            <a:r>
              <a:rPr lang="en-US" sz="1400" dirty="0"/>
              <a:t> </a:t>
            </a:r>
            <a:r>
              <a:rPr lang="en-US" sz="1400" u="sng" dirty="0"/>
              <a:t>Consistent communication intervention is needed to ensure that students can access the content.</a:t>
            </a:r>
          </a:p>
          <a:p>
            <a:pPr defTabSz="897156" fontAlgn="auto">
              <a:spcBef>
                <a:spcPts val="0"/>
              </a:spcBef>
              <a:spcAft>
                <a:spcPts val="0"/>
              </a:spcAft>
              <a:defRPr/>
            </a:pPr>
            <a:endParaRPr lang="en-US" sz="1400" dirty="0"/>
          </a:p>
          <a:p>
            <a:pPr defTabSz="897156" fontAlgn="auto">
              <a:spcBef>
                <a:spcPts val="0"/>
              </a:spcBef>
              <a:spcAft>
                <a:spcPts val="0"/>
              </a:spcAft>
              <a:buFont typeface="Arial" pitchFamily="34" charset="0"/>
              <a:buChar char="•"/>
              <a:defRPr/>
            </a:pPr>
            <a:r>
              <a:rPr lang="en-US" sz="1400" dirty="0" smtClean="0"/>
              <a:t>Over </a:t>
            </a:r>
            <a:r>
              <a:rPr lang="en-US" sz="1400" dirty="0"/>
              <a:t>the past several decades, powerful insights have been gained into how students represent knowledge and develop competence in specific </a:t>
            </a:r>
            <a:r>
              <a:rPr lang="en-US" sz="1400" dirty="0" smtClean="0"/>
              <a:t>content areas, </a:t>
            </a:r>
            <a:r>
              <a:rPr lang="en-US" sz="1400" dirty="0"/>
              <a:t>as well as how tasks and situations can be designed to provide evidence for inferences about what students know and can do for students across </a:t>
            </a:r>
            <a:r>
              <a:rPr lang="en-US" sz="1400" u="sng" dirty="0"/>
              <a:t>a </a:t>
            </a:r>
            <a:r>
              <a:rPr lang="en-US" sz="1400" u="sng" dirty="0" smtClean="0"/>
              <a:t>full range of performance</a:t>
            </a:r>
            <a:r>
              <a:rPr lang="en-US" sz="1400" dirty="0" smtClean="0"/>
              <a:t>. </a:t>
            </a:r>
          </a:p>
          <a:p>
            <a:pPr defTabSz="897156" fontAlgn="auto">
              <a:spcBef>
                <a:spcPts val="0"/>
              </a:spcBef>
              <a:spcAft>
                <a:spcPts val="0"/>
              </a:spcAft>
              <a:buFont typeface="Arial" pitchFamily="34" charset="0"/>
              <a:buChar char="•"/>
              <a:defRPr/>
            </a:pPr>
            <a:endParaRPr lang="en-US" sz="1400" dirty="0" smtClean="0"/>
          </a:p>
          <a:p>
            <a:pPr defTabSz="897156" fontAlgn="auto">
              <a:spcBef>
                <a:spcPts val="0"/>
              </a:spcBef>
              <a:spcAft>
                <a:spcPts val="0"/>
              </a:spcAft>
              <a:buFont typeface="Arial" pitchFamily="34" charset="0"/>
              <a:buChar char="•"/>
              <a:defRPr/>
            </a:pPr>
            <a:r>
              <a:rPr lang="en-US" sz="1400" dirty="0"/>
              <a:t>Researchers are finding strong evidence of academic skill and knowledge development among students who participate in </a:t>
            </a:r>
            <a:r>
              <a:rPr lang="en-US" sz="1400" dirty="0" smtClean="0"/>
              <a:t>the alternate assessment for students with significant</a:t>
            </a:r>
            <a:r>
              <a:rPr lang="en-US" sz="1400" baseline="0" dirty="0" smtClean="0"/>
              <a:t> cognitive disabilities</a:t>
            </a:r>
            <a:r>
              <a:rPr lang="en-US" sz="1400" dirty="0" smtClean="0"/>
              <a:t>, </a:t>
            </a:r>
            <a:r>
              <a:rPr lang="en-US" sz="1400" dirty="0"/>
              <a:t>including abstract concepts and </a:t>
            </a:r>
            <a:r>
              <a:rPr lang="en-US" sz="1400" dirty="0" smtClean="0"/>
              <a:t>application </a:t>
            </a:r>
            <a:r>
              <a:rPr lang="en-US" sz="1400" dirty="0"/>
              <a:t>of learning. </a:t>
            </a:r>
            <a:endParaRPr lang="en-US" sz="1400" dirty="0" smtClean="0"/>
          </a:p>
          <a:p>
            <a:pPr defTabSz="897156" fontAlgn="auto">
              <a:spcBef>
                <a:spcPts val="0"/>
              </a:spcBef>
              <a:spcAft>
                <a:spcPts val="0"/>
              </a:spcAft>
              <a:defRPr/>
            </a:pPr>
            <a:endParaRPr lang="en-US" dirty="0"/>
          </a:p>
          <a:p>
            <a:pPr defTabSz="897156" fontAlgn="auto">
              <a:spcBef>
                <a:spcPts val="0"/>
              </a:spcBef>
              <a:spcAft>
                <a:spcPts val="0"/>
              </a:spcAft>
              <a:buFont typeface="Arial" pitchFamily="34" charset="0"/>
              <a:buChar char="•"/>
              <a:defRPr/>
            </a:pPr>
            <a:endParaRPr lang="en-US" dirty="0" smtClean="0"/>
          </a:p>
          <a:p>
            <a:pPr defTabSz="897156" fontAlgn="auto">
              <a:spcBef>
                <a:spcPts val="0"/>
              </a:spcBef>
              <a:spcAft>
                <a:spcPts val="0"/>
              </a:spcAft>
              <a:defRPr/>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87F88F-A13F-4375-9AF1-62BEB3072DD3}" type="slidenum">
              <a:rPr lang="en-US">
                <a:solidFill>
                  <a:srgbClr val="000000"/>
                </a:solidFill>
                <a:latin typeface="Arial" charset="0"/>
                <a:ea typeface="ヒラギノ角ゴ Pro W3"/>
                <a:cs typeface="ヒラギノ角ゴ Pro W3"/>
              </a:rPr>
              <a:pPr fontAlgn="base">
                <a:spcBef>
                  <a:spcPct val="0"/>
                </a:spcBef>
                <a:spcAft>
                  <a:spcPct val="0"/>
                </a:spcAft>
              </a:pPr>
              <a:t>10</a:t>
            </a:fld>
            <a:endParaRPr lang="en-US" dirty="0">
              <a:solidFill>
                <a:srgbClr val="000000"/>
              </a:solidFill>
              <a:latin typeface="Arial"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endParaRPr lang="en-US" dirty="0" smtClean="0"/>
          </a:p>
        </p:txBody>
      </p:sp>
      <p:sp>
        <p:nvSpPr>
          <p:cNvPr id="6" name="Footer Placeholder 5"/>
          <p:cNvSpPr>
            <a:spLocks noGrp="1"/>
          </p:cNvSpPr>
          <p:nvPr>
            <p:ph type="ftr" sz="quarter" idx="4"/>
          </p:nvPr>
        </p:nvSpPr>
        <p:spPr/>
        <p:txBody>
          <a:bodyPr/>
          <a:lstStyle/>
          <a:p>
            <a:pPr>
              <a:defRPr/>
            </a:pPr>
            <a:r>
              <a:rPr lang="en-US" dirty="0" smtClean="0"/>
              <a:t>National Center and State Collaborative GSEG</a:t>
            </a:r>
            <a:endParaRPr lang="en-US" dirty="0"/>
          </a:p>
        </p:txBody>
      </p:sp>
      <p:sp>
        <p:nvSpPr>
          <p:cNvPr id="7" name="Slide Number Placeholder 6"/>
          <p:cNvSpPr>
            <a:spLocks noGrp="1"/>
          </p:cNvSpPr>
          <p:nvPr>
            <p:ph type="sldNum" sz="quarter" idx="5"/>
          </p:nvPr>
        </p:nvSpPr>
        <p:spPr/>
        <p:txBody>
          <a:bodyPr/>
          <a:lstStyle/>
          <a:p>
            <a:pPr>
              <a:defRPr/>
            </a:pPr>
            <a:fld id="{2A11F094-CB29-44BC-832B-96C1C1D85AC5}"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3000" y="2286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xfrm>
            <a:off x="0" y="3962400"/>
            <a:ext cx="6629400" cy="4724400"/>
          </a:xfrm>
        </p:spPr>
        <p:txBody>
          <a:bodyPr wrap="square" numCol="1" anchor="t" anchorCtr="0" compatLnSpc="1">
            <a:prstTxWarp prst="textNoShape">
              <a:avLst/>
            </a:prstTxWarp>
            <a:normAutofit/>
          </a:bodyPr>
          <a:lstStyle/>
          <a:p>
            <a:pPr>
              <a:defRPr/>
            </a:pPr>
            <a:r>
              <a:rPr lang="en-US" sz="1400" dirty="0" smtClean="0"/>
              <a:t>Like all education, postsecondary education is about providing students with opportunities to learn and practice their learning. Therefore, </a:t>
            </a:r>
            <a:r>
              <a:rPr lang="en-US" sz="1400" dirty="0"/>
              <a:t> </a:t>
            </a:r>
            <a:r>
              <a:rPr lang="en-US" sz="1400" dirty="0" smtClean="0"/>
              <a:t>college programs for students with ID need to explore:</a:t>
            </a:r>
          </a:p>
          <a:p>
            <a:pPr>
              <a:buFontTx/>
              <a:buChar char="•"/>
              <a:defRPr/>
            </a:pPr>
            <a:r>
              <a:rPr lang="en-US" sz="1400" dirty="0" smtClean="0"/>
              <a:t> academic instruction supported by peer tutoring, mentoring, and coaching</a:t>
            </a:r>
          </a:p>
          <a:p>
            <a:pPr>
              <a:buFontTx/>
              <a:buChar char="•"/>
              <a:defRPr/>
            </a:pPr>
            <a:r>
              <a:rPr lang="en-US" sz="1400" dirty="0" smtClean="0"/>
              <a:t> employment/career options through practicum and internship opportunities and including vocational rehabilitation professionals in these discussions as well as utilizing the services provided through the campus career center</a:t>
            </a:r>
          </a:p>
          <a:p>
            <a:pPr>
              <a:defRPr/>
            </a:pPr>
            <a:r>
              <a:rPr lang="en-US" sz="1400" dirty="0" smtClean="0"/>
              <a:t>Ultimately, transitioning to postsecondary education is stressful for the general education population and may be all the more stressful for individuals with intellectual disability. Therefore, the programs  need to consider:</a:t>
            </a:r>
          </a:p>
          <a:p>
            <a:pPr>
              <a:buFontTx/>
              <a:buChar char="•"/>
              <a:defRPr/>
            </a:pPr>
            <a:r>
              <a:rPr lang="en-US" sz="1400" dirty="0" smtClean="0"/>
              <a:t> independent living/residential options and strategies as well as social strategies to help students adjust to college life and adult living in regards to the pressures and stresses students face socially as well as academically</a:t>
            </a:r>
          </a:p>
          <a:p>
            <a:pPr>
              <a:defRPr/>
            </a:pPr>
            <a:endParaRPr lang="en-US" b="1" dirty="0" smtClean="0"/>
          </a:p>
          <a:p>
            <a:pPr>
              <a:defRPr/>
            </a:pPr>
            <a:endParaRPr lang="en-US" b="1" dirty="0" smtClean="0"/>
          </a:p>
        </p:txBody>
      </p:sp>
      <p:sp>
        <p:nvSpPr>
          <p:cNvPr id="6" name="Footer Placeholder 5"/>
          <p:cNvSpPr>
            <a:spLocks noGrp="1"/>
          </p:cNvSpPr>
          <p:nvPr>
            <p:ph type="ftr" sz="quarter" idx="4"/>
          </p:nvPr>
        </p:nvSpPr>
        <p:spPr/>
        <p:txBody>
          <a:bodyPr/>
          <a:lstStyle/>
          <a:p>
            <a:pPr>
              <a:defRPr/>
            </a:pPr>
            <a:r>
              <a:rPr lang="en-US" dirty="0" smtClean="0"/>
              <a:t>National Center and State Collaborative GSEG</a:t>
            </a:r>
            <a:endParaRPr lang="en-US" dirty="0"/>
          </a:p>
        </p:txBody>
      </p:sp>
      <p:sp>
        <p:nvSpPr>
          <p:cNvPr id="7" name="Slide Number Placeholder 6"/>
          <p:cNvSpPr>
            <a:spLocks noGrp="1"/>
          </p:cNvSpPr>
          <p:nvPr>
            <p:ph type="sldNum" sz="quarter" idx="5"/>
          </p:nvPr>
        </p:nvSpPr>
        <p:spPr/>
        <p:txBody>
          <a:bodyPr/>
          <a:lstStyle/>
          <a:p>
            <a:pPr>
              <a:defRPr/>
            </a:pPr>
            <a:fld id="{BEDB763D-9406-4A10-824D-5AA390A843E9}"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You can see the clear relationship between college and career readiness skills that apply to all students and the skills that students with significant cognitive disabilities need for successful post-school outcomes.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7AA38-524C-4EAB-A098-737C011AB032}"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Communicative competence means to be provided with a communication system that enables the student to express </a:t>
            </a:r>
            <a:r>
              <a:rPr lang="en-US" sz="1400" dirty="0"/>
              <a:t>personal </a:t>
            </a:r>
            <a:r>
              <a:rPr lang="en-US" sz="1400" dirty="0" smtClean="0"/>
              <a:t>needs and share </a:t>
            </a:r>
            <a:r>
              <a:rPr lang="en-US" sz="1400" dirty="0"/>
              <a:t>information, ideas, questions, and comments about daily life and the world in which they live. </a:t>
            </a:r>
            <a:r>
              <a:rPr lang="en-US" sz="1400" dirty="0" smtClean="0"/>
              <a:t> Communicative competence is necessary in order to have access to the curriculum</a:t>
            </a:r>
            <a:r>
              <a:rPr lang="en-US" dirty="0" smtClean="0"/>
              <a:t>.</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67CD4-3D0D-473C-9F7D-A22CD3ACAC53}"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2057400"/>
            <a:ext cx="82296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extLst>
      <p:ext uri="{BB962C8B-B14F-4D97-AF65-F5344CB8AC3E}">
        <p14:creationId xmlns:p14="http://schemas.microsoft.com/office/powerpoint/2010/main" val="167296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7310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218214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56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706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203827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308616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387178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131499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214876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9B3BEC-287D-428B-AE50-E2B2BA991049}" type="datetimeFigureOut">
              <a:rPr lang="en-US" smtClean="0"/>
              <a:t>6/10/2014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81502CEA-8F06-46D8-B712-A3B309A1254E}" type="slidenum">
              <a:rPr lang="en-US" smtClean="0"/>
              <a:t>‹#›</a:t>
            </a:fld>
            <a:endParaRPr lang="en-US" dirty="0"/>
          </a:p>
        </p:txBody>
      </p:sp>
    </p:spTree>
    <p:extLst>
      <p:ext uri="{BB962C8B-B14F-4D97-AF65-F5344CB8AC3E}">
        <p14:creationId xmlns:p14="http://schemas.microsoft.com/office/powerpoint/2010/main" val="429197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fld id="{149B3BEC-287D-428B-AE50-E2B2BA991049}" type="datetimeFigureOut">
              <a:rPr lang="en-US" smtClean="0"/>
              <a:t>6/10/2014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fld id="{81502CEA-8F06-46D8-B712-A3B309A1254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thinkcollege.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scpartners.org/resources" TargetMode="External"/><Relationship Id="rId2" Type="http://schemas.openxmlformats.org/officeDocument/2006/relationships/hyperlink" Target="http://www.naacpartner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cscpartners.org/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ncscpartner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iki.ncscpartner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4343400"/>
            <a:ext cx="5829300" cy="304800"/>
          </a:xfrm>
        </p:spPr>
        <p:txBody>
          <a:bodyPr rtlCol="0">
            <a:noAutofit/>
          </a:bodyPr>
          <a:lstStyle/>
          <a:p>
            <a:pPr fontAlgn="auto">
              <a:spcAft>
                <a:spcPts val="0"/>
              </a:spcAft>
              <a:buFont typeface="Arial" pitchFamily="34" charset="0"/>
              <a:buNone/>
              <a:defRPr/>
            </a:pPr>
            <a:r>
              <a:rPr lang="en-US" sz="2400" b="1" dirty="0" smtClean="0">
                <a:solidFill>
                  <a:schemeClr val="tx2">
                    <a:lumMod val="60000"/>
                    <a:lumOff val="40000"/>
                  </a:schemeClr>
                </a:solidFill>
              </a:rPr>
              <a:t>June 2014</a:t>
            </a:r>
            <a:endParaRPr lang="en-US" sz="2400" b="1" dirty="0">
              <a:solidFill>
                <a:schemeClr val="tx2">
                  <a:lumMod val="60000"/>
                  <a:lumOff val="40000"/>
                </a:schemeClr>
              </a:solidFill>
            </a:endParaRPr>
          </a:p>
        </p:txBody>
      </p:sp>
      <p:sp>
        <p:nvSpPr>
          <p:cNvPr id="15361" name="Title 1"/>
          <p:cNvSpPr>
            <a:spLocks noGrp="1"/>
          </p:cNvSpPr>
          <p:nvPr>
            <p:ph type="title"/>
          </p:nvPr>
        </p:nvSpPr>
        <p:spPr>
          <a:xfrm>
            <a:off x="876300" y="2514600"/>
            <a:ext cx="7772400" cy="1676400"/>
          </a:xfrm>
        </p:spPr>
        <p:txBody>
          <a:bodyPr>
            <a:normAutofit fontScale="90000"/>
          </a:bodyPr>
          <a:lstStyle/>
          <a:p>
            <a:r>
              <a:rPr lang="en-US" dirty="0" smtClean="0"/>
              <a:t>“College and Career Readiness” for Students with the Most Significant Cognitive Disabilities</a:t>
            </a: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8C30BF81-6719-4E2D-A2B3-D319E945CC8D}" type="slidenum">
              <a:rPr lang="en-US"/>
              <a:pPr>
                <a:defRPr/>
              </a:pPr>
              <a:t>1</a:t>
            </a:fld>
            <a:endParaRPr lang="en-US" dirty="0"/>
          </a:p>
        </p:txBody>
      </p:sp>
      <p:pic>
        <p:nvPicPr>
          <p:cNvPr id="15363" name="Picture 2"/>
          <p:cNvPicPr>
            <a:picLocks noChangeAspect="1" noChangeArrowheads="1"/>
          </p:cNvPicPr>
          <p:nvPr/>
        </p:nvPicPr>
        <p:blipFill>
          <a:blip r:embed="rId3"/>
          <a:srcRect/>
          <a:stretch>
            <a:fillRect/>
          </a:stretch>
        </p:blipFill>
        <p:spPr bwMode="auto">
          <a:xfrm>
            <a:off x="3276600" y="838200"/>
            <a:ext cx="29718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52400"/>
            <a:ext cx="8763000" cy="6096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2" name="Group 17"/>
          <p:cNvGrpSpPr>
            <a:grpSpLocks/>
          </p:cNvGrpSpPr>
          <p:nvPr/>
        </p:nvGrpSpPr>
        <p:grpSpPr bwMode="auto">
          <a:xfrm>
            <a:off x="241300" y="304800"/>
            <a:ext cx="8432800" cy="1230313"/>
            <a:chOff x="914400" y="304800"/>
            <a:chExt cx="7239000" cy="1295400"/>
          </a:xfrm>
        </p:grpSpPr>
        <p:grpSp>
          <p:nvGrpSpPr>
            <p:cNvPr id="44051" name="Group 16"/>
            <p:cNvGrpSpPr>
              <a:grpSpLocks/>
            </p:cNvGrpSpPr>
            <p:nvPr/>
          </p:nvGrpSpPr>
          <p:grpSpPr bwMode="auto">
            <a:xfrm>
              <a:off x="914400" y="304800"/>
              <a:ext cx="4572000" cy="1295400"/>
              <a:chOff x="914400" y="304800"/>
              <a:chExt cx="4572000" cy="1295400"/>
            </a:xfrm>
          </p:grpSpPr>
          <p:sp>
            <p:nvSpPr>
              <p:cNvPr id="5" name="Rounded Rectangle 4"/>
              <p:cNvSpPr/>
              <p:nvPr/>
            </p:nvSpPr>
            <p:spPr>
              <a:xfrm>
                <a:off x="914400"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College</a:t>
                </a:r>
              </a:p>
            </p:txBody>
          </p:sp>
          <p:sp>
            <p:nvSpPr>
              <p:cNvPr id="6" name="Rounded Rectangle 5"/>
              <p:cNvSpPr/>
              <p:nvPr/>
            </p:nvSpPr>
            <p:spPr>
              <a:xfrm>
                <a:off x="3581329" y="304800"/>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Career</a:t>
                </a:r>
              </a:p>
            </p:txBody>
          </p:sp>
        </p:grpSp>
        <p:sp>
          <p:nvSpPr>
            <p:cNvPr id="7" name="Rounded Rectangle 6"/>
            <p:cNvSpPr/>
            <p:nvPr/>
          </p:nvSpPr>
          <p:spPr>
            <a:xfrm>
              <a:off x="6248257"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Community</a:t>
              </a:r>
            </a:p>
          </p:txBody>
        </p:sp>
      </p:grpSp>
      <p:sp>
        <p:nvSpPr>
          <p:cNvPr id="4" name="Up Arrow Callout 3"/>
          <p:cNvSpPr/>
          <p:nvPr/>
        </p:nvSpPr>
        <p:spPr bwMode="auto">
          <a:xfrm>
            <a:off x="152400" y="5445125"/>
            <a:ext cx="8610600" cy="650875"/>
          </a:xfrm>
          <a:prstGeom prst="upArrowCallout">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black"/>
                </a:solidFill>
              </a:rPr>
              <a:t>Communicative Competence</a:t>
            </a:r>
          </a:p>
        </p:txBody>
      </p:sp>
      <p:sp>
        <p:nvSpPr>
          <p:cNvPr id="8" name="Freeform 7"/>
          <p:cNvSpPr/>
          <p:nvPr/>
        </p:nvSpPr>
        <p:spPr bwMode="auto">
          <a:xfrm>
            <a:off x="2951933" y="1323837"/>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Curriculum</a:t>
            </a:r>
          </a:p>
          <a:p>
            <a:pPr algn="ctr" defTabSz="889000" fontAlgn="auto">
              <a:lnSpc>
                <a:spcPct val="90000"/>
              </a:lnSpc>
              <a:spcBef>
                <a:spcPts val="0"/>
              </a:spcBef>
              <a:spcAft>
                <a:spcPct val="35000"/>
              </a:spcAft>
              <a:defRPr/>
            </a:pPr>
            <a:r>
              <a:rPr lang="en-US" sz="1600" dirty="0">
                <a:solidFill>
                  <a:prstClr val="black"/>
                </a:solidFill>
              </a:rPr>
              <a:t>Common  Standards</a:t>
            </a:r>
          </a:p>
          <a:p>
            <a:pPr algn="ctr" defTabSz="889000" fontAlgn="auto">
              <a:lnSpc>
                <a:spcPct val="90000"/>
              </a:lnSpc>
              <a:spcBef>
                <a:spcPts val="0"/>
              </a:spcBef>
              <a:spcAft>
                <a:spcPct val="35000"/>
              </a:spcAft>
              <a:defRPr/>
            </a:pPr>
            <a:r>
              <a:rPr lang="en-US" sz="1600" dirty="0">
                <a:solidFill>
                  <a:prstClr val="black"/>
                </a:solidFill>
              </a:rPr>
              <a:t>Learning Progressions</a:t>
            </a:r>
          </a:p>
          <a:p>
            <a:pPr algn="ctr" defTabSz="889000" fontAlgn="auto">
              <a:lnSpc>
                <a:spcPct val="90000"/>
              </a:lnSpc>
              <a:spcBef>
                <a:spcPts val="0"/>
              </a:spcBef>
              <a:spcAft>
                <a:spcPct val="35000"/>
              </a:spcAft>
              <a:defRPr/>
            </a:pPr>
            <a:r>
              <a:rPr lang="en-US" sz="1600" dirty="0">
                <a:solidFill>
                  <a:prstClr val="black"/>
                </a:solidFill>
              </a:rPr>
              <a:t>Core Content Connectors</a:t>
            </a:r>
          </a:p>
        </p:txBody>
      </p:sp>
      <p:sp>
        <p:nvSpPr>
          <p:cNvPr id="12" name="Freeform 11"/>
          <p:cNvSpPr/>
          <p:nvPr/>
        </p:nvSpPr>
        <p:spPr bwMode="auto">
          <a:xfrm>
            <a:off x="420080" y="4103707"/>
            <a:ext cx="3011560" cy="1341418"/>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Instruction</a:t>
            </a:r>
          </a:p>
          <a:p>
            <a:pPr algn="ctr" defTabSz="889000" fontAlgn="auto">
              <a:lnSpc>
                <a:spcPct val="90000"/>
              </a:lnSpc>
              <a:spcBef>
                <a:spcPts val="0"/>
              </a:spcBef>
              <a:spcAft>
                <a:spcPct val="35000"/>
              </a:spcAft>
              <a:defRPr/>
            </a:pPr>
            <a:r>
              <a:rPr lang="en-US" sz="1500" dirty="0">
                <a:solidFill>
                  <a:prstClr val="black"/>
                </a:solidFill>
              </a:rPr>
              <a:t>Grade-level Lessons</a:t>
            </a:r>
          </a:p>
          <a:p>
            <a:pPr algn="ctr" defTabSz="889000" fontAlgn="auto">
              <a:lnSpc>
                <a:spcPct val="90000"/>
              </a:lnSpc>
              <a:spcBef>
                <a:spcPts val="0"/>
              </a:spcBef>
              <a:spcAft>
                <a:spcPct val="35000"/>
              </a:spcAft>
              <a:defRPr/>
            </a:pPr>
            <a:r>
              <a:rPr lang="en-US" sz="1500" dirty="0">
                <a:solidFill>
                  <a:prstClr val="black"/>
                </a:solidFill>
              </a:rPr>
              <a:t>Accommodations</a:t>
            </a:r>
          </a:p>
          <a:p>
            <a:pPr algn="ctr" defTabSz="889000" fontAlgn="auto">
              <a:lnSpc>
                <a:spcPct val="90000"/>
              </a:lnSpc>
              <a:spcBef>
                <a:spcPts val="0"/>
              </a:spcBef>
              <a:spcAft>
                <a:spcPct val="35000"/>
              </a:spcAft>
              <a:defRPr/>
            </a:pPr>
            <a:r>
              <a:rPr lang="en-US" sz="1500" dirty="0">
                <a:solidFill>
                  <a:prstClr val="black"/>
                </a:solidFill>
              </a:rPr>
              <a:t>Systematic </a:t>
            </a:r>
            <a:r>
              <a:rPr lang="en-US" sz="1500" dirty="0" smtClean="0">
                <a:solidFill>
                  <a:prstClr val="black"/>
                </a:solidFill>
              </a:rPr>
              <a:t>Instruction (carefully planned sequence for instruction)</a:t>
            </a:r>
            <a:endParaRPr lang="en-US" sz="1500" dirty="0">
              <a:solidFill>
                <a:prstClr val="black"/>
              </a:solidFill>
            </a:endParaRPr>
          </a:p>
        </p:txBody>
      </p:sp>
      <p:sp>
        <p:nvSpPr>
          <p:cNvPr id="10" name="Freeform 9"/>
          <p:cNvSpPr/>
          <p:nvPr/>
        </p:nvSpPr>
        <p:spPr bwMode="auto">
          <a:xfrm>
            <a:off x="5531673" y="4188244"/>
            <a:ext cx="3011560" cy="1256881"/>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fontAlgn="auto">
              <a:lnSpc>
                <a:spcPct val="90000"/>
              </a:lnSpc>
              <a:spcBef>
                <a:spcPts val="0"/>
              </a:spcBef>
              <a:spcAft>
                <a:spcPct val="35000"/>
              </a:spcAft>
              <a:defRPr/>
            </a:pPr>
            <a:r>
              <a:rPr lang="en-US" sz="2000" b="1" dirty="0">
                <a:solidFill>
                  <a:prstClr val="black"/>
                </a:solidFill>
              </a:rPr>
              <a:t>Assessment</a:t>
            </a:r>
          </a:p>
          <a:p>
            <a:pPr algn="ctr" defTabSz="889000" fontAlgn="auto">
              <a:lnSpc>
                <a:spcPct val="90000"/>
              </a:lnSpc>
              <a:spcBef>
                <a:spcPts val="0"/>
              </a:spcBef>
              <a:spcAft>
                <a:spcPct val="35000"/>
              </a:spcAft>
              <a:defRPr/>
            </a:pPr>
            <a:r>
              <a:rPr lang="en-US" sz="1500" dirty="0" smtClean="0">
                <a:solidFill>
                  <a:prstClr val="black"/>
                </a:solidFill>
              </a:rPr>
              <a:t>Formative (ongoing during school year, monitors learning)</a:t>
            </a:r>
          </a:p>
          <a:p>
            <a:pPr algn="ctr" defTabSz="889000" fontAlgn="auto">
              <a:lnSpc>
                <a:spcPct val="90000"/>
              </a:lnSpc>
              <a:spcBef>
                <a:spcPts val="0"/>
              </a:spcBef>
              <a:spcAft>
                <a:spcPct val="35000"/>
              </a:spcAft>
              <a:defRPr/>
            </a:pPr>
            <a:r>
              <a:rPr lang="en-US" sz="1500" dirty="0" smtClean="0">
                <a:solidFill>
                  <a:prstClr val="black"/>
                </a:solidFill>
              </a:rPr>
              <a:t>Summative (end of year or course, evaluates learning)</a:t>
            </a:r>
            <a:endParaRPr lang="en-US" sz="1500" dirty="0">
              <a:solidFill>
                <a:prstClr val="black"/>
              </a:solidFill>
            </a:endParaRPr>
          </a:p>
        </p:txBody>
      </p:sp>
      <p:grpSp>
        <p:nvGrpSpPr>
          <p:cNvPr id="44045" name="Group 20"/>
          <p:cNvGrpSpPr>
            <a:grpSpLocks/>
          </p:cNvGrpSpPr>
          <p:nvPr/>
        </p:nvGrpSpPr>
        <p:grpSpPr bwMode="auto">
          <a:xfrm>
            <a:off x="2928938" y="2732088"/>
            <a:ext cx="3013075" cy="2244725"/>
            <a:chOff x="3221049" y="2859088"/>
            <a:chExt cx="2587625" cy="2363787"/>
          </a:xfrm>
        </p:grpSpPr>
        <p:sp>
          <p:nvSpPr>
            <p:cNvPr id="11" name="Freeform 10"/>
            <p:cNvSpPr/>
            <p:nvPr/>
          </p:nvSpPr>
          <p:spPr>
            <a:xfrm>
              <a:off x="3820920" y="4769843"/>
              <a:ext cx="1349710" cy="453032"/>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1348282" y="226200"/>
                  </a:moveTo>
                  <a:lnTo>
                    <a:pt x="1122082" y="452399"/>
                  </a:lnTo>
                  <a:lnTo>
                    <a:pt x="1122082" y="361919"/>
                  </a:lnTo>
                  <a:lnTo>
                    <a:pt x="226200" y="361919"/>
                  </a:lnTo>
                  <a:lnTo>
                    <a:pt x="226200" y="452399"/>
                  </a:lnTo>
                  <a:lnTo>
                    <a:pt x="0" y="226200"/>
                  </a:lnTo>
                  <a:lnTo>
                    <a:pt x="226200" y="1"/>
                  </a:lnTo>
                  <a:lnTo>
                    <a:pt x="226200" y="90481"/>
                  </a:lnTo>
                  <a:lnTo>
                    <a:pt x="1122082" y="90481"/>
                  </a:lnTo>
                  <a:lnTo>
                    <a:pt x="1122082" y="1"/>
                  </a:lnTo>
                  <a:lnTo>
                    <a:pt x="1348282"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81" rIns="135721"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sp>
          <p:nvSpPr>
            <p:cNvPr id="9" name="Freeform 8"/>
            <p:cNvSpPr/>
            <p:nvPr/>
          </p:nvSpPr>
          <p:spPr>
            <a:xfrm rot="3539418">
              <a:off x="4907827"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solidFill>
              <a:schemeClr val="accent1">
                <a:lumMod val="20000"/>
                <a:lumOff val="80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79" rIns="135720"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sp>
          <p:nvSpPr>
            <p:cNvPr id="13" name="Freeform 12"/>
            <p:cNvSpPr/>
            <p:nvPr/>
          </p:nvSpPr>
          <p:spPr>
            <a:xfrm rot="18115223">
              <a:off x="2772832"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fontAlgn="auto">
                <a:lnSpc>
                  <a:spcPct val="90000"/>
                </a:lnSpc>
                <a:spcBef>
                  <a:spcPts val="0"/>
                </a:spcBef>
                <a:spcAft>
                  <a:spcPct val="35000"/>
                </a:spcAft>
                <a:defRPr/>
              </a:pPr>
              <a:endParaRPr lang="en-US" sz="1900" dirty="0">
                <a:solidFill>
                  <a:prstClr val="black"/>
                </a:solidFill>
              </a:endParaRPr>
            </a:p>
          </p:txBody>
        </p:sp>
      </p:grpSp>
      <p:sp>
        <p:nvSpPr>
          <p:cNvPr id="3" name="Slide Number Placeholder 2"/>
          <p:cNvSpPr>
            <a:spLocks noGrp="1"/>
          </p:cNvSpPr>
          <p:nvPr>
            <p:ph type="sldNum" sz="quarter" idx="4294967295"/>
          </p:nvPr>
        </p:nvSpPr>
        <p:spPr>
          <a:xfrm>
            <a:off x="0" y="5618163"/>
            <a:ext cx="762000" cy="365125"/>
          </a:xfrm>
        </p:spPr>
        <p:txBody>
          <a:bodyPr/>
          <a:lstStyle/>
          <a:p>
            <a:pPr>
              <a:defRPr/>
            </a:pPr>
            <a:fld id="{885852C3-553F-4E26-BF11-7C97111D6802}" type="slidenum">
              <a:rPr lang="en-US"/>
              <a:pPr>
                <a:defRPr/>
              </a:pPr>
              <a:t>10</a:t>
            </a:fld>
            <a:endParaRPr lang="en-US" dirty="0"/>
          </a:p>
        </p:txBody>
      </p:sp>
      <p:sp>
        <p:nvSpPr>
          <p:cNvPr id="14" name="TextBox 13"/>
          <p:cNvSpPr txBox="1"/>
          <p:nvPr/>
        </p:nvSpPr>
        <p:spPr>
          <a:xfrm>
            <a:off x="802075" y="6388443"/>
            <a:ext cx="7839074" cy="369332"/>
          </a:xfrm>
          <a:prstGeom prst="rect">
            <a:avLst/>
          </a:prstGeom>
          <a:noFill/>
        </p:spPr>
        <p:txBody>
          <a:bodyPr wrap="square" rtlCol="0">
            <a:spAutoFit/>
          </a:bodyPr>
          <a:lstStyle/>
          <a:p>
            <a:r>
              <a:rPr lang="en-US" b="1" dirty="0" smtClean="0"/>
              <a:t>NCSC Framework for Assessment and Curriculum/Instructional Materials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143000"/>
          </a:xfrm>
        </p:spPr>
        <p:txBody>
          <a:bodyPr>
            <a:normAutofit fontScale="90000"/>
          </a:bodyPr>
          <a:lstStyle/>
          <a:p>
            <a:r>
              <a:rPr lang="en-US" dirty="0" smtClean="0"/>
              <a:t>NCSC Framework for Assessments, Curriculum and Instruction</a:t>
            </a:r>
            <a:endParaRPr lang="en-US" dirty="0"/>
          </a:p>
        </p:txBody>
      </p:sp>
      <p:sp>
        <p:nvSpPr>
          <p:cNvPr id="3" name="Content Placeholder 2"/>
          <p:cNvSpPr>
            <a:spLocks noGrp="1"/>
          </p:cNvSpPr>
          <p:nvPr>
            <p:ph idx="1"/>
          </p:nvPr>
        </p:nvSpPr>
        <p:spPr>
          <a:xfrm>
            <a:off x="76200" y="1371600"/>
            <a:ext cx="8839200" cy="5334000"/>
          </a:xfrm>
        </p:spPr>
        <p:txBody>
          <a:bodyPr>
            <a:normAutofit lnSpcReduction="10000"/>
          </a:bodyPr>
          <a:lstStyle/>
          <a:p>
            <a:r>
              <a:rPr lang="en-US" sz="3000" dirty="0" smtClean="0"/>
              <a:t>College and career readiness in the NCSC model also includes community readiness</a:t>
            </a:r>
          </a:p>
          <a:p>
            <a:r>
              <a:rPr lang="en-US" sz="3000" dirty="0" smtClean="0"/>
              <a:t>NCSC approach is to build assessments as a component of a broader system in which curriculum, instruction and assessments are closely linked</a:t>
            </a:r>
          </a:p>
          <a:p>
            <a:r>
              <a:rPr lang="en-US" sz="3000" dirty="0" smtClean="0"/>
              <a:t>NCSC has developed curriculum/instructional resources for teachers</a:t>
            </a:r>
          </a:p>
          <a:p>
            <a:r>
              <a:rPr lang="en-US" sz="3000" dirty="0" smtClean="0"/>
              <a:t>The framework is </a:t>
            </a:r>
            <a:r>
              <a:rPr lang="en-US" sz="3000" dirty="0"/>
              <a:t>built on a foundation of communicative competence, so </a:t>
            </a:r>
            <a:r>
              <a:rPr lang="en-US" sz="3000" dirty="0" smtClean="0"/>
              <a:t>students </a:t>
            </a:r>
            <a:r>
              <a:rPr lang="en-US" sz="3000" dirty="0"/>
              <a:t>have a reliable way to receive information from others and to show others what they know</a:t>
            </a:r>
            <a:endParaRPr lang="en-US" sz="3000" dirty="0" smtClean="0"/>
          </a:p>
          <a:p>
            <a:endParaRPr lang="en-US" dirty="0"/>
          </a:p>
        </p:txBody>
      </p:sp>
    </p:spTree>
    <p:extLst>
      <p:ext uri="{BB962C8B-B14F-4D97-AF65-F5344CB8AC3E}">
        <p14:creationId xmlns:p14="http://schemas.microsoft.com/office/powerpoint/2010/main" val="304816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r>
              <a:rPr lang="en-US" b="1" dirty="0" smtClean="0">
                <a:solidFill>
                  <a:schemeClr val="accent1"/>
                </a:solidFill>
                <a:latin typeface="Myriad Pro"/>
              </a:rPr>
              <a:t>College and Career Readiness</a:t>
            </a:r>
            <a:endParaRPr lang="en-US" b="1" dirty="0">
              <a:solidFill>
                <a:schemeClr val="accent1"/>
              </a:solidFill>
              <a:latin typeface="Myriad Pro"/>
            </a:endParaRPr>
          </a:p>
        </p:txBody>
      </p:sp>
    </p:spTree>
    <p:extLst>
      <p:ext uri="{BB962C8B-B14F-4D97-AF65-F5344CB8AC3E}">
        <p14:creationId xmlns:p14="http://schemas.microsoft.com/office/powerpoint/2010/main" val="305085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smtClean="0"/>
              <a:t>Increasing Numbers of Students with Intellectual Disabilities Are Going To College</a:t>
            </a:r>
          </a:p>
        </p:txBody>
      </p:sp>
      <p:sp>
        <p:nvSpPr>
          <p:cNvPr id="26627" name="Content Placeholder 2"/>
          <p:cNvSpPr>
            <a:spLocks noGrp="1"/>
          </p:cNvSpPr>
          <p:nvPr>
            <p:ph idx="1"/>
          </p:nvPr>
        </p:nvSpPr>
        <p:spPr>
          <a:xfrm>
            <a:off x="457200" y="1600200"/>
            <a:ext cx="8229600" cy="5086350"/>
          </a:xfrm>
        </p:spPr>
        <p:txBody>
          <a:bodyPr>
            <a:normAutofit/>
          </a:bodyPr>
          <a:lstStyle/>
          <a:p>
            <a:r>
              <a:rPr lang="en-US" sz="2800" dirty="0" smtClean="0"/>
              <a:t>The Higher Education Opportunity Act (2008) includes two major provisions that may facilitate entry into higher education for students with an intellectual disability.</a:t>
            </a:r>
          </a:p>
          <a:p>
            <a:pPr lvl="1"/>
            <a:r>
              <a:rPr lang="en-US" dirty="0" smtClean="0"/>
              <a:t>Implementation of model </a:t>
            </a:r>
            <a:r>
              <a:rPr lang="en-US" dirty="0"/>
              <a:t>d</a:t>
            </a:r>
            <a:r>
              <a:rPr lang="en-US" dirty="0" smtClean="0"/>
              <a:t>emonstration sites</a:t>
            </a:r>
          </a:p>
          <a:p>
            <a:pPr lvl="1"/>
            <a:r>
              <a:rPr lang="en-US" dirty="0" smtClean="0"/>
              <a:t>Availability of financial aid if enrolled  </a:t>
            </a:r>
            <a:endParaRPr lang="en-US" dirty="0"/>
          </a:p>
          <a:p>
            <a:r>
              <a:rPr lang="en-US" sz="2800" dirty="0" smtClean="0"/>
              <a:t>See </a:t>
            </a:r>
            <a:r>
              <a:rPr lang="en-US" sz="2800" dirty="0" smtClean="0">
                <a:hlinkClick r:id="rId3"/>
              </a:rPr>
              <a:t>www.thinkcollege.net</a:t>
            </a:r>
            <a:r>
              <a:rPr lang="en-US" sz="2800" dirty="0" smtClean="0"/>
              <a:t> for more information on the variety of programs that have been developed (many before 2008</a:t>
            </a:r>
            <a:r>
              <a:rPr lang="en-US" dirty="0" smtClean="0"/>
              <a:t>)</a:t>
            </a:r>
          </a:p>
        </p:txBody>
      </p:sp>
      <p:sp>
        <p:nvSpPr>
          <p:cNvPr id="5" name="Slide Number Placeholder 4"/>
          <p:cNvSpPr>
            <a:spLocks noGrp="1"/>
          </p:cNvSpPr>
          <p:nvPr>
            <p:ph type="sldNum" sz="quarter" idx="4294967295"/>
          </p:nvPr>
        </p:nvSpPr>
        <p:spPr>
          <a:xfrm>
            <a:off x="8686800" y="6305550"/>
            <a:ext cx="457200" cy="476250"/>
          </a:xfrm>
          <a:prstGeom prst="rect">
            <a:avLst/>
          </a:prstGeom>
        </p:spPr>
        <p:txBody>
          <a:bodyPr/>
          <a:lstStyle/>
          <a:p>
            <a:pPr>
              <a:defRPr/>
            </a:pPr>
            <a:fld id="{E9AC4934-0FE9-4AE1-99C5-BB252BCCF973}" type="slidenum">
              <a:rPr lang="en-US" smtClean="0"/>
              <a:pPr>
                <a:defRPr/>
              </a:pPr>
              <a:t>13</a:t>
            </a:fld>
            <a:endParaRPr lang="en-US" dirty="0"/>
          </a:p>
        </p:txBody>
      </p:sp>
    </p:spTree>
    <p:extLst>
      <p:ext uri="{BB962C8B-B14F-4D97-AF65-F5344CB8AC3E}">
        <p14:creationId xmlns:p14="http://schemas.microsoft.com/office/powerpoint/2010/main" val="143715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23" y="0"/>
            <a:ext cx="8839200" cy="1219200"/>
          </a:xfrm>
        </p:spPr>
        <p:txBody>
          <a:bodyPr>
            <a:normAutofit/>
          </a:bodyPr>
          <a:lstStyle/>
          <a:p>
            <a:pPr>
              <a:defRPr/>
            </a:pPr>
            <a:r>
              <a:rPr lang="en-US" sz="3200" dirty="0" smtClean="0"/>
              <a:t>Postsecondary College Programs are About Opportunities</a:t>
            </a:r>
            <a:endParaRPr lang="en-US" sz="3200" dirty="0"/>
          </a:p>
        </p:txBody>
      </p:sp>
      <p:sp>
        <p:nvSpPr>
          <p:cNvPr id="28675" name="Content Placeholder 2"/>
          <p:cNvSpPr>
            <a:spLocks noGrp="1"/>
          </p:cNvSpPr>
          <p:nvPr>
            <p:ph idx="1"/>
          </p:nvPr>
        </p:nvSpPr>
        <p:spPr>
          <a:xfrm>
            <a:off x="235823" y="1295400"/>
            <a:ext cx="4488578" cy="5257800"/>
          </a:xfrm>
        </p:spPr>
        <p:txBody>
          <a:bodyPr/>
          <a:lstStyle/>
          <a:p>
            <a:r>
              <a:rPr lang="en-US" sz="2800" dirty="0" smtClean="0"/>
              <a:t>Academic and instructional </a:t>
            </a:r>
          </a:p>
          <a:p>
            <a:r>
              <a:rPr lang="en-US" sz="2800" dirty="0" smtClean="0"/>
              <a:t>Employment/Career: Pathways to competitive </a:t>
            </a:r>
            <a:r>
              <a:rPr lang="en-US" sz="2800" dirty="0"/>
              <a:t>e</a:t>
            </a:r>
            <a:r>
              <a:rPr lang="en-US" sz="2800" dirty="0" smtClean="0"/>
              <a:t>mployment</a:t>
            </a:r>
          </a:p>
          <a:p>
            <a:r>
              <a:rPr lang="en-US" sz="2800" dirty="0" smtClean="0"/>
              <a:t>Independent living/residential</a:t>
            </a:r>
          </a:p>
          <a:p>
            <a:r>
              <a:rPr lang="en-US" sz="2800" dirty="0" smtClean="0"/>
              <a:t>Social: An </a:t>
            </a:r>
            <a:r>
              <a:rPr lang="en-US" sz="2800" dirty="0"/>
              <a:t>a</a:t>
            </a:r>
            <a:r>
              <a:rPr lang="en-US" sz="2800" dirty="0" smtClean="0"/>
              <a:t>venue </a:t>
            </a:r>
            <a:r>
              <a:rPr lang="en-US" sz="2800" dirty="0"/>
              <a:t>for i</a:t>
            </a:r>
            <a:r>
              <a:rPr lang="en-US" sz="2800" dirty="0" smtClean="0"/>
              <a:t>nclusion </a:t>
            </a:r>
            <a:r>
              <a:rPr lang="en-US" sz="2800" dirty="0"/>
              <a:t>into </a:t>
            </a:r>
            <a:r>
              <a:rPr lang="en-US" sz="2800" dirty="0" smtClean="0"/>
              <a:t>one’s </a:t>
            </a:r>
            <a:r>
              <a:rPr lang="en-US" sz="2800" dirty="0"/>
              <a:t>c</a:t>
            </a:r>
            <a:r>
              <a:rPr lang="en-US" sz="2800" dirty="0" smtClean="0"/>
              <a:t>ommunity</a:t>
            </a:r>
            <a:endParaRPr lang="en-US" sz="2800" dirty="0"/>
          </a:p>
          <a:p>
            <a:endParaRPr lang="en-US" dirty="0" smtClean="0"/>
          </a:p>
        </p:txBody>
      </p:sp>
      <p:sp>
        <p:nvSpPr>
          <p:cNvPr id="6" name="Slide Number Placeholder 5"/>
          <p:cNvSpPr>
            <a:spLocks noGrp="1"/>
          </p:cNvSpPr>
          <p:nvPr>
            <p:ph type="sldNum" sz="quarter" idx="4294967295"/>
          </p:nvPr>
        </p:nvSpPr>
        <p:spPr>
          <a:xfrm>
            <a:off x="8686800" y="6305550"/>
            <a:ext cx="457200" cy="476250"/>
          </a:xfrm>
          <a:prstGeom prst="rect">
            <a:avLst/>
          </a:prstGeom>
        </p:spPr>
        <p:txBody>
          <a:bodyPr/>
          <a:lstStyle/>
          <a:p>
            <a:pPr>
              <a:defRPr/>
            </a:pPr>
            <a:fld id="{DC3A5722-AE4D-434F-BA07-70F9B0F0FA06}" type="slidenum">
              <a:rPr lang="en-US" smtClean="0"/>
              <a:pPr>
                <a:defRPr/>
              </a:pPr>
              <a:t>14</a:t>
            </a:fld>
            <a:endParaRPr lang="en-US" dirty="0"/>
          </a:p>
        </p:txBody>
      </p:sp>
      <p:pic>
        <p:nvPicPr>
          <p:cNvPr id="28679" name="Picture 6" descr="C:\Documents and Settings\mzeller\Local Settings\Temporary Internet Files\Content.IE5\RVMCGKVL\MP9004435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55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rtlCol="0">
            <a:noAutofit/>
          </a:bodyPr>
          <a:lstStyle/>
          <a:p>
            <a:pPr algn="l" fontAlgn="auto">
              <a:spcAft>
                <a:spcPts val="0"/>
              </a:spcAft>
              <a:defRPr/>
            </a:pPr>
            <a:r>
              <a:rPr lang="en-US" sz="3200" b="1" dirty="0" smtClean="0">
                <a:solidFill>
                  <a:schemeClr val="accent1"/>
                </a:solidFill>
                <a:latin typeface="Myriad Pro"/>
              </a:rPr>
              <a:t>Cross walking College and Career Readiness</a:t>
            </a:r>
          </a:p>
        </p:txBody>
      </p:sp>
      <p:sp>
        <p:nvSpPr>
          <p:cNvPr id="5" name="Content Placeholder 4"/>
          <p:cNvSpPr>
            <a:spLocks noGrp="1"/>
          </p:cNvSpPr>
          <p:nvPr>
            <p:ph sz="half" idx="1"/>
          </p:nvPr>
        </p:nvSpPr>
        <p:spPr/>
        <p:txBody>
          <a:bodyPr rtlCol="0">
            <a:normAutofit fontScale="77500" lnSpcReduction="20000"/>
          </a:bodyPr>
          <a:lstStyle/>
          <a:p>
            <a:pPr fontAlgn="auto">
              <a:spcAft>
                <a:spcPts val="0"/>
              </a:spcAft>
              <a:buFont typeface="Arial" pitchFamily="34" charset="0"/>
              <a:buChar char="•"/>
              <a:defRPr/>
            </a:pPr>
            <a:r>
              <a:rPr lang="en-US" dirty="0" smtClean="0"/>
              <a:t>All kids</a:t>
            </a:r>
          </a:p>
          <a:p>
            <a:pPr lvl="1" fontAlgn="auto">
              <a:spcAft>
                <a:spcPts val="0"/>
              </a:spcAft>
              <a:buFont typeface="Arial" pitchFamily="34" charset="0"/>
              <a:buChar char="–"/>
              <a:defRPr/>
            </a:pPr>
            <a:r>
              <a:rPr lang="en-US" dirty="0" smtClean="0"/>
              <a:t>Key </a:t>
            </a:r>
            <a:r>
              <a:rPr lang="en-US" dirty="0"/>
              <a:t>Cognitive </a:t>
            </a:r>
            <a:r>
              <a:rPr lang="en-US" dirty="0" smtClean="0"/>
              <a:t>Strategies</a:t>
            </a:r>
          </a:p>
          <a:p>
            <a:pPr lvl="2" fontAlgn="auto">
              <a:spcAft>
                <a:spcPts val="0"/>
              </a:spcAft>
              <a:buFont typeface="Arial" pitchFamily="34" charset="0"/>
              <a:buChar char="•"/>
              <a:defRPr/>
            </a:pPr>
            <a:r>
              <a:rPr lang="en-US" dirty="0" smtClean="0"/>
              <a:t>Problem </a:t>
            </a:r>
            <a:r>
              <a:rPr lang="en-US" dirty="0"/>
              <a:t>solving, reasoning, analysis, interpretation, critical </a:t>
            </a:r>
            <a:r>
              <a:rPr lang="en-US" dirty="0" smtClean="0"/>
              <a:t>thinking</a:t>
            </a:r>
          </a:p>
          <a:p>
            <a:pPr lvl="1" fontAlgn="auto">
              <a:spcAft>
                <a:spcPts val="0"/>
              </a:spcAft>
              <a:buFont typeface="Arial" pitchFamily="34" charset="0"/>
              <a:buChar char="–"/>
              <a:defRPr/>
            </a:pPr>
            <a:r>
              <a:rPr lang="en-US" dirty="0" smtClean="0"/>
              <a:t>Key Content</a:t>
            </a:r>
          </a:p>
          <a:p>
            <a:pPr lvl="2" fontAlgn="auto">
              <a:spcAft>
                <a:spcPts val="0"/>
              </a:spcAft>
              <a:buFont typeface="Arial" pitchFamily="34" charset="0"/>
              <a:buChar char="•"/>
              <a:defRPr/>
            </a:pPr>
            <a:r>
              <a:rPr lang="en-US" dirty="0" smtClean="0"/>
              <a:t>Reading</a:t>
            </a:r>
            <a:r>
              <a:rPr lang="en-US" dirty="0"/>
              <a:t>, Math, Science, Social </a:t>
            </a:r>
            <a:r>
              <a:rPr lang="en-US" dirty="0" smtClean="0"/>
              <a:t>Studies</a:t>
            </a:r>
          </a:p>
          <a:p>
            <a:pPr lvl="1" fontAlgn="auto">
              <a:spcAft>
                <a:spcPts val="0"/>
              </a:spcAft>
              <a:buFont typeface="Arial" pitchFamily="34" charset="0"/>
              <a:buChar char="–"/>
              <a:defRPr/>
            </a:pPr>
            <a:r>
              <a:rPr lang="en-US" dirty="0" smtClean="0"/>
              <a:t>Academic Behaviors</a:t>
            </a:r>
          </a:p>
          <a:p>
            <a:pPr lvl="2" fontAlgn="auto">
              <a:spcAft>
                <a:spcPts val="0"/>
              </a:spcAft>
              <a:buFont typeface="Arial" pitchFamily="34" charset="0"/>
              <a:buChar char="•"/>
              <a:defRPr/>
            </a:pPr>
            <a:r>
              <a:rPr lang="en-US" dirty="0" smtClean="0"/>
              <a:t>Self </a:t>
            </a:r>
            <a:r>
              <a:rPr lang="en-US" dirty="0"/>
              <a:t>monitoring, time management, using information resources, social interaction skills, </a:t>
            </a:r>
            <a:r>
              <a:rPr lang="en-US" dirty="0" smtClean="0"/>
              <a:t>working in groups</a:t>
            </a:r>
          </a:p>
          <a:p>
            <a:pPr lvl="1" fontAlgn="auto">
              <a:spcAft>
                <a:spcPts val="0"/>
              </a:spcAft>
              <a:buFont typeface="Arial" pitchFamily="34" charset="0"/>
              <a:buChar char="–"/>
              <a:defRPr/>
            </a:pPr>
            <a:r>
              <a:rPr lang="en-US" dirty="0" smtClean="0"/>
              <a:t>Contextual </a:t>
            </a:r>
            <a:r>
              <a:rPr lang="en-US" dirty="0"/>
              <a:t>Skills and </a:t>
            </a:r>
            <a:r>
              <a:rPr lang="en-US" dirty="0" smtClean="0"/>
              <a:t>Awareness</a:t>
            </a:r>
          </a:p>
          <a:p>
            <a:pPr lvl="2" fontAlgn="auto">
              <a:spcAft>
                <a:spcPts val="0"/>
              </a:spcAft>
              <a:buFont typeface="Arial" pitchFamily="34" charset="0"/>
              <a:buChar char="•"/>
              <a:defRPr/>
            </a:pPr>
            <a:r>
              <a:rPr lang="en-US" dirty="0" smtClean="0"/>
              <a:t>Seeking </a:t>
            </a:r>
            <a:r>
              <a:rPr lang="en-US" dirty="0"/>
              <a:t>help with admissions, procedures, </a:t>
            </a:r>
            <a:r>
              <a:rPr lang="en-US" dirty="0" smtClean="0"/>
              <a:t>career development</a:t>
            </a:r>
            <a:endParaRPr lang="en-US" dirty="0"/>
          </a:p>
          <a:p>
            <a:pPr lvl="4" fontAlgn="auto">
              <a:spcAft>
                <a:spcPts val="0"/>
              </a:spcAft>
              <a:buFont typeface="Arial" pitchFamily="34" charset="0"/>
              <a:buChar char="»"/>
              <a:defRPr/>
            </a:pPr>
            <a:r>
              <a:rPr lang="en-US" dirty="0"/>
              <a:t>(Conley, 2007)</a:t>
            </a:r>
          </a:p>
          <a:p>
            <a:pPr fontAlgn="auto">
              <a:spcAft>
                <a:spcPts val="0"/>
              </a:spcAft>
              <a:buFont typeface="Arial" pitchFamily="34" charset="0"/>
              <a:buChar char="•"/>
              <a:defRPr/>
            </a:pPr>
            <a:endParaRPr lang="en-US" dirty="0"/>
          </a:p>
        </p:txBody>
      </p:sp>
      <p:sp>
        <p:nvSpPr>
          <p:cNvPr id="6" name="Content Placeholder 5"/>
          <p:cNvSpPr>
            <a:spLocks noGrp="1"/>
          </p:cNvSpPr>
          <p:nvPr>
            <p:ph sz="half" idx="2"/>
          </p:nvPr>
        </p:nvSpPr>
        <p:spPr/>
        <p:txBody>
          <a:bodyPr rtlCol="0">
            <a:normAutofit fontScale="77500" lnSpcReduction="20000"/>
          </a:bodyPr>
          <a:lstStyle/>
          <a:p>
            <a:pPr fontAlgn="auto">
              <a:spcAft>
                <a:spcPts val="0"/>
              </a:spcAft>
              <a:buFont typeface="Arial" pitchFamily="34" charset="0"/>
              <a:buChar char="•"/>
              <a:defRPr/>
            </a:pPr>
            <a:r>
              <a:rPr lang="en-US" dirty="0" smtClean="0"/>
              <a:t>Students with Significant Cognitive Disabilities</a:t>
            </a:r>
          </a:p>
          <a:p>
            <a:pPr lvl="1" fontAlgn="auto">
              <a:spcAft>
                <a:spcPts val="0"/>
              </a:spcAft>
              <a:buFont typeface="Arial" pitchFamily="34" charset="0"/>
              <a:buChar char="–"/>
              <a:defRPr/>
            </a:pPr>
            <a:r>
              <a:rPr lang="en-US" dirty="0"/>
              <a:t>Academic </a:t>
            </a:r>
            <a:r>
              <a:rPr lang="en-US" dirty="0" smtClean="0"/>
              <a:t>Access</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Career </a:t>
            </a:r>
            <a:r>
              <a:rPr lang="en-US" dirty="0" smtClean="0"/>
              <a:t>Development</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Social </a:t>
            </a:r>
            <a:r>
              <a:rPr lang="en-US" dirty="0" smtClean="0"/>
              <a:t>Network</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Self </a:t>
            </a:r>
            <a:r>
              <a:rPr lang="en-US" dirty="0" smtClean="0"/>
              <a:t>Determination</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Integration with College Systems &amp; </a:t>
            </a:r>
            <a:r>
              <a:rPr lang="en-US" dirty="0" smtClean="0"/>
              <a:t>Practices</a:t>
            </a:r>
          </a:p>
          <a:p>
            <a:pPr lvl="1" fontAlgn="auto">
              <a:spcAft>
                <a:spcPts val="0"/>
              </a:spcAft>
              <a:buFont typeface="Arial" pitchFamily="34" charset="0"/>
              <a:buChar char="–"/>
              <a:defRPr/>
            </a:pPr>
            <a:endParaRPr lang="en-US" dirty="0"/>
          </a:p>
          <a:p>
            <a:pPr lvl="1" fontAlgn="auto">
              <a:spcAft>
                <a:spcPts val="0"/>
              </a:spcAft>
              <a:buFont typeface="Arial" pitchFamily="34" charset="0"/>
              <a:buChar char="–"/>
              <a:defRPr/>
            </a:pPr>
            <a:r>
              <a:rPr lang="en-US" dirty="0"/>
              <a:t>Coordination and Collaboration</a:t>
            </a:r>
          </a:p>
          <a:p>
            <a:pPr fontAlgn="auto">
              <a:spcAft>
                <a:spcPts val="0"/>
              </a:spcAft>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18F3EB8A-4180-46D1-B7C2-B299DE8E1B4E}" type="slidenum">
              <a:rPr lang="en-US"/>
              <a:pPr>
                <a:defRPr/>
              </a:pPr>
              <a:t>15</a:t>
            </a:fld>
            <a:endParaRPr lang="en-US" dirty="0"/>
          </a:p>
        </p:txBody>
      </p:sp>
      <p:cxnSp>
        <p:nvCxnSpPr>
          <p:cNvPr id="10" name="Straight Arrow Connector 9"/>
          <p:cNvCxnSpPr/>
          <p:nvPr/>
        </p:nvCxnSpPr>
        <p:spPr>
          <a:xfrm>
            <a:off x="4114800" y="23622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14800" y="25146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038600" y="3575050"/>
            <a:ext cx="1284288" cy="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10000" y="4114800"/>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67200" y="4800600"/>
            <a:ext cx="1219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67200" y="2895600"/>
            <a:ext cx="12192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181600" y="5181600"/>
            <a:ext cx="3505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1755" name="Picture 2"/>
          <p:cNvPicPr>
            <a:picLocks noChangeAspect="1" noChangeArrowheads="1"/>
          </p:cNvPicPr>
          <p:nvPr/>
        </p:nvPicPr>
        <p:blipFill>
          <a:blip r:embed="rId3"/>
          <a:srcRect/>
          <a:stretch>
            <a:fillRect/>
          </a:stretch>
        </p:blipFill>
        <p:spPr bwMode="auto">
          <a:xfrm>
            <a:off x="6553200" y="6211888"/>
            <a:ext cx="1768475" cy="64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200" dirty="0" smtClean="0"/>
              <a:t>Which Skills Promote College </a:t>
            </a:r>
            <a:r>
              <a:rPr lang="en-US" sz="3200" dirty="0"/>
              <a:t>and </a:t>
            </a:r>
            <a:r>
              <a:rPr lang="en-US" sz="3200" dirty="0" smtClean="0"/>
              <a:t>Career (and Community) Readiness?</a:t>
            </a:r>
            <a:endParaRPr lang="en-US" sz="3200" dirty="0"/>
          </a:p>
        </p:txBody>
      </p:sp>
      <p:sp>
        <p:nvSpPr>
          <p:cNvPr id="3" name="Content Placeholder 2"/>
          <p:cNvSpPr>
            <a:spLocks noGrp="1"/>
          </p:cNvSpPr>
          <p:nvPr>
            <p:ph idx="1"/>
          </p:nvPr>
        </p:nvSpPr>
        <p:spPr>
          <a:xfrm>
            <a:off x="304800" y="1981200"/>
            <a:ext cx="8229600" cy="4525963"/>
          </a:xfrm>
        </p:spPr>
        <p:txBody>
          <a:bodyPr rtlCol="0">
            <a:normAutofit/>
          </a:bodyPr>
          <a:lstStyle/>
          <a:p>
            <a:pPr fontAlgn="auto">
              <a:spcAft>
                <a:spcPts val="0"/>
              </a:spcAft>
              <a:buFont typeface="Arial" pitchFamily="34" charset="0"/>
              <a:buChar char="•"/>
              <a:defRPr/>
            </a:pPr>
            <a:r>
              <a:rPr lang="en-US" sz="2800" dirty="0" smtClean="0"/>
              <a:t>Communicative </a:t>
            </a:r>
            <a:r>
              <a:rPr lang="en-US" sz="2800" dirty="0"/>
              <a:t>competence</a:t>
            </a:r>
          </a:p>
          <a:p>
            <a:pPr fontAlgn="auto">
              <a:spcAft>
                <a:spcPts val="0"/>
              </a:spcAft>
              <a:buFont typeface="Arial" pitchFamily="34" charset="0"/>
              <a:buChar char="•"/>
              <a:defRPr/>
            </a:pPr>
            <a:r>
              <a:rPr lang="en-US" sz="2800" dirty="0"/>
              <a:t>Social skills to </a:t>
            </a:r>
            <a:r>
              <a:rPr lang="en-US" sz="2800" dirty="0" smtClean="0"/>
              <a:t>function </a:t>
            </a:r>
            <a:r>
              <a:rPr lang="en-US" sz="2800" dirty="0"/>
              <a:t>well in small groups</a:t>
            </a:r>
          </a:p>
          <a:p>
            <a:pPr fontAlgn="auto">
              <a:spcAft>
                <a:spcPts val="0"/>
              </a:spcAft>
              <a:buFont typeface="Arial" pitchFamily="34" charset="0"/>
              <a:buChar char="•"/>
              <a:defRPr/>
            </a:pPr>
            <a:r>
              <a:rPr lang="en-US" sz="2800" dirty="0"/>
              <a:t>Independent work behaviors</a:t>
            </a:r>
          </a:p>
          <a:p>
            <a:pPr fontAlgn="auto">
              <a:spcAft>
                <a:spcPts val="0"/>
              </a:spcAft>
              <a:buFont typeface="Arial" pitchFamily="34" charset="0"/>
              <a:buChar char="•"/>
              <a:defRPr/>
            </a:pPr>
            <a:r>
              <a:rPr lang="en-US" sz="2800" dirty="0"/>
              <a:t>Problem Solving</a:t>
            </a:r>
          </a:p>
          <a:p>
            <a:pPr fontAlgn="auto">
              <a:spcAft>
                <a:spcPts val="0"/>
              </a:spcAft>
              <a:buFont typeface="Arial" pitchFamily="34" charset="0"/>
              <a:buChar char="•"/>
              <a:defRPr/>
            </a:pPr>
            <a:r>
              <a:rPr lang="en-US" sz="2800" dirty="0" smtClean="0"/>
              <a:t>Reading/writing/math</a:t>
            </a:r>
            <a:endParaRPr lang="en-US" sz="2800" dirty="0"/>
          </a:p>
          <a:p>
            <a:pPr fontAlgn="auto">
              <a:spcAft>
                <a:spcPts val="0"/>
              </a:spcAft>
              <a:buFont typeface="Arial" pitchFamily="34" charset="0"/>
              <a:buChar char="•"/>
              <a:defRPr/>
            </a:pPr>
            <a:r>
              <a:rPr lang="en-US" sz="2800" dirty="0"/>
              <a:t>Assistance seeking </a:t>
            </a:r>
            <a:r>
              <a:rPr lang="en-US" sz="2800" dirty="0" smtClean="0"/>
              <a:t>behaviors</a:t>
            </a:r>
          </a:p>
          <a:p>
            <a:pPr marL="0" indent="0" algn="ctr" fontAlgn="auto">
              <a:spcAft>
                <a:spcPts val="0"/>
              </a:spcAft>
              <a:buFont typeface="Arial" pitchFamily="34" charset="0"/>
              <a:buNone/>
              <a:defRPr/>
            </a:pPr>
            <a:endParaRPr lang="en-US" sz="3000" dirty="0" smtClean="0">
              <a:solidFill>
                <a:srgbClr val="0070C0"/>
              </a:solidFill>
            </a:endParaRPr>
          </a:p>
          <a:p>
            <a:pPr marL="0" indent="0" fontAlgn="auto">
              <a:spcAft>
                <a:spcPts val="0"/>
              </a:spcAft>
              <a:buFont typeface="Arial" pitchFamily="34" charset="0"/>
              <a:buNone/>
              <a:defRPr/>
            </a:pP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EB6D90FA-BF7B-4EF4-9C98-AD58C851B03D}"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6200" y="228600"/>
            <a:ext cx="8839200" cy="1143000"/>
          </a:xfrm>
        </p:spPr>
        <p:txBody>
          <a:bodyPr>
            <a:normAutofit fontScale="90000"/>
          </a:bodyPr>
          <a:lstStyle/>
          <a:p>
            <a:r>
              <a:rPr lang="en-US" dirty="0" smtClean="0"/>
              <a:t>Working towards College and Career Readiness in English Language Arts is Important for ….</a:t>
            </a:r>
          </a:p>
        </p:txBody>
      </p:sp>
      <p:sp>
        <p:nvSpPr>
          <p:cNvPr id="23555" name="Content Placeholder 2"/>
          <p:cNvSpPr>
            <a:spLocks noGrp="1"/>
          </p:cNvSpPr>
          <p:nvPr>
            <p:ph idx="1"/>
          </p:nvPr>
        </p:nvSpPr>
        <p:spPr>
          <a:xfrm>
            <a:off x="228600" y="1563687"/>
            <a:ext cx="8458200" cy="5294313"/>
          </a:xfrm>
        </p:spPr>
        <p:txBody>
          <a:bodyPr rtlCol="0">
            <a:noAutofit/>
          </a:bodyPr>
          <a:lstStyle/>
          <a:p>
            <a:pPr lvl="1" fontAlgn="auto">
              <a:spcAft>
                <a:spcPts val="0"/>
              </a:spcAft>
              <a:buFont typeface="Arial" pitchFamily="34" charset="0"/>
              <a:buChar char="•"/>
              <a:defRPr/>
            </a:pPr>
            <a:r>
              <a:rPr lang="en-US" dirty="0" smtClean="0">
                <a:latin typeface="Arial" pitchFamily="34" charset="0"/>
                <a:cs typeface="Arial" pitchFamily="34" charset="0"/>
              </a:rPr>
              <a:t>Communicating with family, friends, </a:t>
            </a:r>
            <a:r>
              <a:rPr lang="en-US" dirty="0">
                <a:latin typeface="Arial" pitchFamily="34" charset="0"/>
                <a:cs typeface="Arial" pitchFamily="34" charset="0"/>
              </a:rPr>
              <a:t>support staff, medical </a:t>
            </a:r>
            <a:r>
              <a:rPr lang="en-US" dirty="0" smtClean="0">
                <a:latin typeface="Arial" pitchFamily="34" charset="0"/>
                <a:cs typeface="Arial" pitchFamily="34" charset="0"/>
              </a:rPr>
              <a:t>personnel, co-workers, etc.</a:t>
            </a:r>
          </a:p>
          <a:p>
            <a:pPr lvl="1" fontAlgn="auto">
              <a:spcAft>
                <a:spcPts val="0"/>
              </a:spcAft>
              <a:buFont typeface="Arial" pitchFamily="34" charset="0"/>
              <a:buChar char="•"/>
              <a:defRPr/>
            </a:pPr>
            <a:r>
              <a:rPr lang="en-US" dirty="0" smtClean="0">
                <a:latin typeface="Arial" pitchFamily="34" charset="0"/>
                <a:cs typeface="Arial" pitchFamily="34" charset="0"/>
              </a:rPr>
              <a:t>Comparing information to make decisions </a:t>
            </a:r>
            <a:r>
              <a:rPr lang="en-US" dirty="0">
                <a:latin typeface="Arial" pitchFamily="34" charset="0"/>
                <a:cs typeface="Arial" pitchFamily="34" charset="0"/>
              </a:rPr>
              <a:t>(including voting</a:t>
            </a:r>
            <a:r>
              <a:rPr lang="en-US" dirty="0" smtClean="0">
                <a:latin typeface="Arial" pitchFamily="34" charset="0"/>
                <a:cs typeface="Arial" pitchFamily="34" charset="0"/>
              </a:rPr>
              <a:t>) </a:t>
            </a:r>
          </a:p>
          <a:p>
            <a:pPr lvl="1" fontAlgn="auto">
              <a:spcAft>
                <a:spcPts val="0"/>
              </a:spcAft>
              <a:buFont typeface="Arial" pitchFamily="34" charset="0"/>
              <a:buChar char="•"/>
              <a:defRPr/>
            </a:pPr>
            <a:r>
              <a:rPr lang="en-US" dirty="0" smtClean="0">
                <a:latin typeface="Arial" pitchFamily="34" charset="0"/>
                <a:cs typeface="Arial" pitchFamily="34" charset="0"/>
              </a:rPr>
              <a:t>Self-determination and self-advocacy</a:t>
            </a:r>
          </a:p>
          <a:p>
            <a:pPr lvl="1" fontAlgn="auto">
              <a:spcAft>
                <a:spcPts val="0"/>
              </a:spcAft>
              <a:buFont typeface="Arial" pitchFamily="34" charset="0"/>
              <a:buChar char="•"/>
              <a:defRPr/>
            </a:pPr>
            <a:r>
              <a:rPr lang="en-US" dirty="0" smtClean="0">
                <a:latin typeface="Arial" pitchFamily="34" charset="0"/>
                <a:cs typeface="Arial" pitchFamily="34" charset="0"/>
              </a:rPr>
              <a:t>Traveling </a:t>
            </a:r>
            <a:r>
              <a:rPr lang="en-US" dirty="0">
                <a:latin typeface="Arial" pitchFamily="34" charset="0"/>
                <a:cs typeface="Arial" pitchFamily="34" charset="0"/>
              </a:rPr>
              <a:t>in the </a:t>
            </a:r>
            <a:r>
              <a:rPr lang="en-US" dirty="0" smtClean="0">
                <a:latin typeface="Arial" pitchFamily="34" charset="0"/>
                <a:cs typeface="Arial" pitchFamily="34" charset="0"/>
              </a:rPr>
              <a:t>community</a:t>
            </a:r>
          </a:p>
          <a:p>
            <a:pPr lvl="1" fontAlgn="auto">
              <a:spcAft>
                <a:spcPts val="0"/>
              </a:spcAft>
              <a:buFont typeface="Arial" pitchFamily="34" charset="0"/>
              <a:buChar char="•"/>
              <a:defRPr/>
            </a:pPr>
            <a:r>
              <a:rPr lang="en-US" dirty="0" smtClean="0">
                <a:latin typeface="Arial" pitchFamily="34" charset="0"/>
                <a:cs typeface="Arial" pitchFamily="34" charset="0"/>
              </a:rPr>
              <a:t>Understanding </a:t>
            </a:r>
            <a:r>
              <a:rPr lang="en-US" dirty="0">
                <a:latin typeface="Arial" pitchFamily="34" charset="0"/>
                <a:cs typeface="Arial" pitchFamily="34" charset="0"/>
              </a:rPr>
              <a:t>books, movies, TV shows and </a:t>
            </a:r>
            <a:r>
              <a:rPr lang="en-US" dirty="0" smtClean="0">
                <a:latin typeface="Arial" pitchFamily="34" charset="0"/>
                <a:cs typeface="Arial" pitchFamily="34" charset="0"/>
              </a:rPr>
              <a:t>songs</a:t>
            </a:r>
          </a:p>
          <a:p>
            <a:pPr lvl="1" fontAlgn="auto">
              <a:spcAft>
                <a:spcPts val="0"/>
              </a:spcAft>
              <a:buFont typeface="Arial" pitchFamily="34" charset="0"/>
              <a:buChar char="•"/>
              <a:defRPr/>
            </a:pPr>
            <a:r>
              <a:rPr lang="en-US" dirty="0" smtClean="0">
                <a:latin typeface="Arial" pitchFamily="34" charset="0"/>
                <a:cs typeface="Arial" pitchFamily="34" charset="0"/>
              </a:rPr>
              <a:t>Attending college</a:t>
            </a:r>
          </a:p>
          <a:p>
            <a:pPr lvl="1" fontAlgn="auto">
              <a:spcAft>
                <a:spcPts val="0"/>
              </a:spcAft>
              <a:buFont typeface="Arial" pitchFamily="34" charset="0"/>
              <a:buChar char="•"/>
              <a:defRPr/>
            </a:pPr>
            <a:r>
              <a:rPr lang="en-US" dirty="0" smtClean="0">
                <a:latin typeface="Arial" pitchFamily="34" charset="0"/>
                <a:cs typeface="Arial" pitchFamily="34" charset="0"/>
              </a:rPr>
              <a:t>Finding and maintaining employment</a:t>
            </a:r>
            <a:endParaRPr lang="en-US" dirty="0">
              <a:latin typeface="Arial" pitchFamily="34" charset="0"/>
              <a:cs typeface="Arial" pitchFamily="34" charset="0"/>
            </a:endParaRPr>
          </a:p>
          <a:p>
            <a:pPr lvl="1" fontAlgn="auto">
              <a:spcAft>
                <a:spcPts val="0"/>
              </a:spcAft>
              <a:buFont typeface="Arial" pitchFamily="34" charset="0"/>
              <a:buChar char="–"/>
              <a:defRPr/>
            </a:pPr>
            <a:endParaRPr lang="en-US" dirty="0" smtClean="0">
              <a:latin typeface="Arial" pitchFamily="34" charset="0"/>
              <a:cs typeface="Arial" pitchFamily="34" charset="0"/>
            </a:endParaRPr>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D9C58CB3-9CC9-4751-B5AC-25CDE3DC4177}" type="slidenum">
              <a:rPr lang="en-US"/>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304800"/>
            <a:ext cx="8229600" cy="1143000"/>
          </a:xfrm>
        </p:spPr>
        <p:txBody>
          <a:bodyPr>
            <a:normAutofit fontScale="90000"/>
          </a:bodyPr>
          <a:lstStyle/>
          <a:p>
            <a:r>
              <a:rPr lang="en-US" dirty="0" smtClean="0"/>
              <a:t>Working towards College and Career Readiness in Math is Important for…</a:t>
            </a:r>
          </a:p>
        </p:txBody>
      </p:sp>
      <p:sp>
        <p:nvSpPr>
          <p:cNvPr id="3" name="Content Placeholder 2"/>
          <p:cNvSpPr>
            <a:spLocks noGrp="1"/>
          </p:cNvSpPr>
          <p:nvPr>
            <p:ph idx="1"/>
          </p:nvPr>
        </p:nvSpPr>
        <p:spPr>
          <a:xfrm>
            <a:off x="457200" y="1371600"/>
            <a:ext cx="8229600" cy="5294313"/>
          </a:xfrm>
        </p:spPr>
        <p:txBody>
          <a:bodyPr rtlCol="0">
            <a:noAutofit/>
          </a:bodyPr>
          <a:lstStyle/>
          <a:p>
            <a:pPr fontAlgn="auto">
              <a:spcAft>
                <a:spcPts val="0"/>
              </a:spcAft>
              <a:buFont typeface="Arial" pitchFamily="34" charset="0"/>
              <a:buChar char="•"/>
              <a:defRPr/>
            </a:pPr>
            <a:r>
              <a:rPr lang="en-US" sz="2800" dirty="0" smtClean="0">
                <a:latin typeface="Arial" pitchFamily="34" charset="0"/>
                <a:cs typeface="Arial" pitchFamily="34" charset="0"/>
              </a:rPr>
              <a:t>Telling  time</a:t>
            </a:r>
          </a:p>
          <a:p>
            <a:pPr fontAlgn="auto">
              <a:spcAft>
                <a:spcPts val="0"/>
              </a:spcAft>
              <a:buFont typeface="Arial" pitchFamily="34" charset="0"/>
              <a:buChar char="•"/>
              <a:defRPr/>
            </a:pPr>
            <a:r>
              <a:rPr lang="en-US" sz="2800" dirty="0" smtClean="0">
                <a:latin typeface="Arial" pitchFamily="34" charset="0"/>
                <a:cs typeface="Arial" pitchFamily="34" charset="0"/>
              </a:rPr>
              <a:t>Making and following a schedule</a:t>
            </a:r>
          </a:p>
          <a:p>
            <a:pPr fontAlgn="auto">
              <a:spcAft>
                <a:spcPts val="0"/>
              </a:spcAft>
              <a:buFont typeface="Arial" pitchFamily="34" charset="0"/>
              <a:buChar char="•"/>
              <a:defRPr/>
            </a:pPr>
            <a:r>
              <a:rPr lang="en-US" sz="2800" dirty="0" smtClean="0">
                <a:latin typeface="Arial" pitchFamily="34" charset="0"/>
                <a:cs typeface="Arial" pitchFamily="34" charset="0"/>
              </a:rPr>
              <a:t>Managing money</a:t>
            </a:r>
          </a:p>
          <a:p>
            <a:pPr fontAlgn="auto">
              <a:spcAft>
                <a:spcPts val="0"/>
              </a:spcAft>
              <a:buFont typeface="Arial" pitchFamily="34" charset="0"/>
              <a:buChar char="•"/>
              <a:defRPr/>
            </a:pPr>
            <a:r>
              <a:rPr lang="en-US" sz="2800" dirty="0" smtClean="0">
                <a:latin typeface="Arial" pitchFamily="34" charset="0"/>
                <a:cs typeface="Arial" pitchFamily="34" charset="0"/>
              </a:rPr>
              <a:t>Arranging and using transportation</a:t>
            </a:r>
          </a:p>
          <a:p>
            <a:pPr fontAlgn="auto">
              <a:spcAft>
                <a:spcPts val="0"/>
              </a:spcAft>
              <a:buFont typeface="Arial" pitchFamily="34" charset="0"/>
              <a:buChar char="•"/>
              <a:defRPr/>
            </a:pPr>
            <a:r>
              <a:rPr lang="en-US" sz="2800" dirty="0" smtClean="0">
                <a:latin typeface="Arial" pitchFamily="34" charset="0"/>
                <a:cs typeface="Arial" pitchFamily="34" charset="0"/>
              </a:rPr>
              <a:t>Taking medication</a:t>
            </a:r>
          </a:p>
          <a:p>
            <a:pPr fontAlgn="auto">
              <a:spcAft>
                <a:spcPts val="0"/>
              </a:spcAft>
              <a:buFont typeface="Arial" pitchFamily="34" charset="0"/>
              <a:buChar char="•"/>
              <a:defRPr/>
            </a:pPr>
            <a:r>
              <a:rPr lang="en-US" sz="2800" dirty="0" smtClean="0">
                <a:latin typeface="Arial" pitchFamily="34" charset="0"/>
                <a:cs typeface="Arial" pitchFamily="34" charset="0"/>
              </a:rPr>
              <a:t>Planning and making meals</a:t>
            </a:r>
          </a:p>
          <a:p>
            <a:pPr fontAlgn="auto">
              <a:spcAft>
                <a:spcPts val="0"/>
              </a:spcAft>
              <a:buFont typeface="Arial" pitchFamily="34" charset="0"/>
              <a:buChar char="•"/>
              <a:defRPr/>
            </a:pPr>
            <a:r>
              <a:rPr lang="en-US" sz="2800" dirty="0" smtClean="0">
                <a:latin typeface="Arial" pitchFamily="34" charset="0"/>
                <a:cs typeface="Arial" pitchFamily="34" charset="0"/>
              </a:rPr>
              <a:t>Shopping</a:t>
            </a:r>
          </a:p>
          <a:p>
            <a:pPr fontAlgn="auto">
              <a:spcAft>
                <a:spcPts val="0"/>
              </a:spcAft>
              <a:buFont typeface="Arial" pitchFamily="34" charset="0"/>
              <a:buChar char="•"/>
              <a:defRPr/>
            </a:pPr>
            <a:r>
              <a:rPr lang="en-US" sz="2800" dirty="0" smtClean="0">
                <a:latin typeface="Arial" pitchFamily="34" charset="0"/>
                <a:cs typeface="Arial" pitchFamily="34" charset="0"/>
              </a:rPr>
              <a:t>Attending college</a:t>
            </a:r>
          </a:p>
          <a:p>
            <a:pPr fontAlgn="auto">
              <a:spcAft>
                <a:spcPts val="0"/>
              </a:spcAft>
              <a:buFont typeface="Arial" pitchFamily="34" charset="0"/>
              <a:buChar char="•"/>
              <a:defRPr/>
            </a:pPr>
            <a:r>
              <a:rPr lang="en-US" sz="2800" dirty="0" smtClean="0">
                <a:latin typeface="Arial" pitchFamily="34" charset="0"/>
                <a:cs typeface="Arial" pitchFamily="34" charset="0"/>
              </a:rPr>
              <a:t>Finding and maintaining employment</a:t>
            </a:r>
          </a:p>
          <a:p>
            <a:pPr fontAlgn="auto">
              <a:spcAft>
                <a:spcPts val="0"/>
              </a:spcAft>
              <a:buFont typeface="Arial" pitchFamily="34" charset="0"/>
              <a:buChar char="•"/>
              <a:defRPr/>
            </a:pPr>
            <a:endParaRPr lang="en-US" sz="2800" dirty="0" smtClean="0">
              <a:latin typeface="Arial" pitchFamily="34" charset="0"/>
              <a:cs typeface="Arial" pitchFamily="34" charset="0"/>
            </a:endParaRPr>
          </a:p>
          <a:p>
            <a:pPr fontAlgn="auto">
              <a:spcAft>
                <a:spcPts val="0"/>
              </a:spcAft>
              <a:buFont typeface="Arial" pitchFamily="34" charset="0"/>
              <a:buChar char="•"/>
              <a:defRPr/>
            </a:pPr>
            <a:endParaRPr lang="en-US" dirty="0" smtClean="0">
              <a:latin typeface="Arial" pitchFamily="34" charset="0"/>
              <a:cs typeface="Arial" pitchFamily="34" charset="0"/>
            </a:endParaRPr>
          </a:p>
          <a:p>
            <a:pPr fontAlgn="auto">
              <a:spcAft>
                <a:spcPts val="0"/>
              </a:spcAft>
              <a:buFont typeface="Arial" pitchFamily="34" charset="0"/>
              <a:buChar char="•"/>
              <a:defRPr/>
            </a:pPr>
            <a:endParaRPr lang="en-US" dirty="0">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469046F-7764-466D-9EA7-0DA2B453D092}"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normAutofit/>
          </a:bodyPr>
          <a:lstStyle/>
          <a:p>
            <a:r>
              <a:rPr lang="en-US" sz="3200" dirty="0" smtClean="0"/>
              <a:t>Remember…</a:t>
            </a:r>
          </a:p>
        </p:txBody>
      </p:sp>
      <p:sp>
        <p:nvSpPr>
          <p:cNvPr id="2" name="Content Placeholder 1"/>
          <p:cNvSpPr>
            <a:spLocks noGrp="1"/>
          </p:cNvSpPr>
          <p:nvPr>
            <p:ph idx="1"/>
          </p:nvPr>
        </p:nvSpPr>
        <p:spPr>
          <a:xfrm>
            <a:off x="304800" y="1371600"/>
            <a:ext cx="8534400" cy="5181600"/>
          </a:xfrm>
        </p:spPr>
        <p:txBody>
          <a:bodyPr rtlCol="0">
            <a:normAutofit/>
          </a:bodyPr>
          <a:lstStyle/>
          <a:p>
            <a:pPr fontAlgn="auto">
              <a:spcAft>
                <a:spcPts val="0"/>
              </a:spcAft>
              <a:buFont typeface="Arial" pitchFamily="34" charset="0"/>
              <a:buChar char="•"/>
              <a:defRPr/>
            </a:pPr>
            <a:r>
              <a:rPr lang="en-US" sz="2800" dirty="0" smtClean="0"/>
              <a:t>Functional skills can be taught as part of academic lessons</a:t>
            </a:r>
            <a:endParaRPr lang="en-US" sz="2800" dirty="0"/>
          </a:p>
          <a:p>
            <a:pPr fontAlgn="auto">
              <a:spcAft>
                <a:spcPts val="0"/>
              </a:spcAft>
              <a:buFont typeface="Arial" pitchFamily="34" charset="0"/>
              <a:buChar char="•"/>
              <a:defRPr/>
            </a:pPr>
            <a:r>
              <a:rPr lang="en-US" sz="2800" dirty="0"/>
              <a:t>The learning process itself results in </a:t>
            </a:r>
            <a:r>
              <a:rPr lang="en-US" sz="2800" dirty="0" smtClean="0"/>
              <a:t>benefits</a:t>
            </a:r>
          </a:p>
          <a:p>
            <a:pPr marL="0" indent="0" fontAlgn="auto">
              <a:spcAft>
                <a:spcPts val="0"/>
              </a:spcAft>
              <a:buNone/>
              <a:defRPr/>
            </a:pPr>
            <a:r>
              <a:rPr lang="en-US" sz="2800" dirty="0" smtClean="0"/>
              <a:t>    e.g. critical </a:t>
            </a:r>
            <a:r>
              <a:rPr lang="en-US" sz="2800" dirty="0"/>
              <a:t>thinking and problem </a:t>
            </a:r>
            <a:r>
              <a:rPr lang="en-US" sz="2800" dirty="0" smtClean="0"/>
              <a:t>solving</a:t>
            </a:r>
          </a:p>
          <a:p>
            <a:pPr fontAlgn="auto">
              <a:spcAft>
                <a:spcPts val="0"/>
              </a:spcAft>
              <a:defRPr/>
            </a:pPr>
            <a:r>
              <a:rPr lang="en-US" sz="2800" dirty="0" smtClean="0"/>
              <a:t>College and career ready skills are important for life in the community, regardless of a student’s post-school goals</a:t>
            </a:r>
            <a:endParaRPr lang="en-US" sz="2800" dirty="0"/>
          </a:p>
          <a:p>
            <a:pPr fontAlgn="auto">
              <a:spcAft>
                <a:spcPts val="0"/>
              </a:spcAft>
              <a:buFont typeface="Arial" pitchFamily="34" charset="0"/>
              <a:buChar char="•"/>
              <a:defRPr/>
            </a:pPr>
            <a:r>
              <a:rPr lang="en-US" sz="2800" dirty="0" smtClean="0"/>
              <a:t>The </a:t>
            </a:r>
            <a:r>
              <a:rPr lang="en-US" sz="2800" u="sng" dirty="0"/>
              <a:t>least dangerous assumption </a:t>
            </a:r>
            <a:r>
              <a:rPr lang="en-US" sz="2800" dirty="0" smtClean="0"/>
              <a:t>-exposing </a:t>
            </a:r>
            <a:r>
              <a:rPr lang="en-US" sz="2800" dirty="0"/>
              <a:t>students to learning is not harmful; however keeping them from it </a:t>
            </a:r>
            <a:r>
              <a:rPr lang="en-US" sz="2800" dirty="0" smtClean="0"/>
              <a:t>is</a:t>
            </a:r>
            <a:endParaRPr lang="en-US" sz="2800" dirty="0"/>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3883181F-AF15-466F-926B-A7CDCD98D01F}"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b="1" dirty="0" smtClean="0">
                <a:solidFill>
                  <a:schemeClr val="accent1"/>
                </a:solidFill>
                <a:latin typeface="Myriad Pro"/>
              </a:rPr>
              <a:t>Parent Resources</a:t>
            </a:r>
            <a:br>
              <a:rPr lang="en-US" b="1" dirty="0" smtClean="0">
                <a:solidFill>
                  <a:schemeClr val="accent1"/>
                </a:solidFill>
                <a:latin typeface="Myriad Pro"/>
              </a:rPr>
            </a:br>
            <a:endParaRPr lang="en-US" sz="3200" b="1" dirty="0">
              <a:solidFill>
                <a:schemeClr val="accent1"/>
              </a:solidFill>
              <a:latin typeface="Myriad Pro"/>
            </a:endParaRPr>
          </a:p>
        </p:txBody>
      </p:sp>
    </p:spTree>
    <p:extLst>
      <p:ext uri="{BB962C8B-B14F-4D97-AF65-F5344CB8AC3E}">
        <p14:creationId xmlns:p14="http://schemas.microsoft.com/office/powerpoint/2010/main" val="396820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College and Career Ready Skills for Success in the Community</a:t>
            </a:r>
            <a:endParaRPr lang="en-US" dirty="0"/>
          </a:p>
        </p:txBody>
      </p:sp>
      <p:sp>
        <p:nvSpPr>
          <p:cNvPr id="3" name="Content Placeholder 2"/>
          <p:cNvSpPr>
            <a:spLocks noGrp="1"/>
          </p:cNvSpPr>
          <p:nvPr>
            <p:ph idx="1"/>
          </p:nvPr>
        </p:nvSpPr>
        <p:spPr>
          <a:xfrm>
            <a:off x="228600" y="1600200"/>
            <a:ext cx="8534400" cy="5029200"/>
          </a:xfrm>
        </p:spPr>
        <p:txBody>
          <a:bodyPr>
            <a:noAutofit/>
          </a:bodyPr>
          <a:lstStyle/>
          <a:p>
            <a:pPr marL="0" indent="0">
              <a:buNone/>
            </a:pPr>
            <a:r>
              <a:rPr lang="en-US" sz="2800" dirty="0" smtClean="0"/>
              <a:t>Without college and career ready skills, students with significant cognitive disabilities will likely:</a:t>
            </a:r>
          </a:p>
          <a:p>
            <a:r>
              <a:rPr lang="en-US" sz="2800" dirty="0" smtClean="0"/>
              <a:t>need greater supports throughout their life</a:t>
            </a:r>
          </a:p>
          <a:p>
            <a:r>
              <a:rPr lang="en-US" sz="2800" dirty="0" smtClean="0"/>
              <a:t>live and work in more segregated environments</a:t>
            </a:r>
          </a:p>
          <a:p>
            <a:r>
              <a:rPr lang="en-US" sz="2800" dirty="0" smtClean="0"/>
              <a:t>have more difficulty finding/keeping employment</a:t>
            </a:r>
          </a:p>
          <a:p>
            <a:r>
              <a:rPr lang="en-US" sz="2800" dirty="0" smtClean="0"/>
              <a:t>have more difficulty learning about and engaging in community activities</a:t>
            </a:r>
          </a:p>
          <a:p>
            <a:r>
              <a:rPr lang="en-US" sz="2800" dirty="0" smtClean="0"/>
              <a:t>be easier to victimize</a:t>
            </a:r>
          </a:p>
          <a:p>
            <a:pPr marL="457200" lvl="1" indent="0">
              <a:buNone/>
            </a:pPr>
            <a:endParaRPr lang="en-US" sz="2400" dirty="0" smtClean="0"/>
          </a:p>
        </p:txBody>
      </p:sp>
    </p:spTree>
    <p:extLst>
      <p:ext uri="{BB962C8B-B14F-4D97-AF65-F5344CB8AC3E}">
        <p14:creationId xmlns:p14="http://schemas.microsoft.com/office/powerpoint/2010/main" val="4164594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Elements of College and Career Readiness</a:t>
            </a:r>
            <a:endParaRPr lang="en-US" dirty="0"/>
          </a:p>
        </p:txBody>
      </p:sp>
      <p:sp>
        <p:nvSpPr>
          <p:cNvPr id="3" name="Content Placeholder 2"/>
          <p:cNvSpPr>
            <a:spLocks noGrp="1"/>
          </p:cNvSpPr>
          <p:nvPr>
            <p:ph idx="1"/>
          </p:nvPr>
        </p:nvSpPr>
        <p:spPr/>
        <p:txBody>
          <a:bodyPr>
            <a:normAutofit/>
          </a:bodyPr>
          <a:lstStyle/>
          <a:p>
            <a:r>
              <a:rPr lang="en-US" sz="2800" dirty="0" smtClean="0"/>
              <a:t>Alternate assessments measure the academic knowledge and skills that students need for college and career readiness.</a:t>
            </a:r>
          </a:p>
          <a:p>
            <a:r>
              <a:rPr lang="en-US" sz="2800" dirty="0" smtClean="0"/>
              <a:t>However, there are other important elements of college and career readiness that should also be  addressed by IEP teams.</a:t>
            </a:r>
          </a:p>
          <a:p>
            <a:r>
              <a:rPr lang="en-US" sz="2800" dirty="0" smtClean="0"/>
              <a:t>Research has found that these elements predict success after high school.</a:t>
            </a:r>
          </a:p>
          <a:p>
            <a:pPr marL="0" indent="0">
              <a:buNone/>
            </a:pPr>
            <a:endParaRPr lang="en-US" dirty="0"/>
          </a:p>
        </p:txBody>
      </p:sp>
    </p:spTree>
    <p:extLst>
      <p:ext uri="{BB962C8B-B14F-4D97-AF65-F5344CB8AC3E}">
        <p14:creationId xmlns:p14="http://schemas.microsoft.com/office/powerpoint/2010/main" val="69065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List of Additional Elements</a:t>
            </a:r>
            <a:endParaRPr lang="en-US" sz="3200" dirty="0"/>
          </a:p>
        </p:txBody>
      </p:sp>
      <p:sp>
        <p:nvSpPr>
          <p:cNvPr id="3" name="Content Placeholder 2"/>
          <p:cNvSpPr>
            <a:spLocks noGrp="1"/>
          </p:cNvSpPr>
          <p:nvPr>
            <p:ph idx="1"/>
          </p:nvPr>
        </p:nvSpPr>
        <p:spPr>
          <a:xfrm>
            <a:off x="457200" y="1295400"/>
            <a:ext cx="8229600" cy="5105400"/>
          </a:xfrm>
        </p:spPr>
        <p:txBody>
          <a:bodyPr>
            <a:normAutofit/>
          </a:bodyPr>
          <a:lstStyle/>
          <a:p>
            <a:r>
              <a:rPr lang="en-US" sz="2800" dirty="0" smtClean="0"/>
              <a:t>Self-determination skills-should </a:t>
            </a:r>
            <a:r>
              <a:rPr lang="en-US" sz="2800" dirty="0"/>
              <a:t>be taught </a:t>
            </a:r>
            <a:r>
              <a:rPr lang="en-US" sz="2800" dirty="0" smtClean="0"/>
              <a:t>as part of academic lessons</a:t>
            </a:r>
            <a:endParaRPr lang="en-US" sz="2800" dirty="0"/>
          </a:p>
          <a:p>
            <a:r>
              <a:rPr lang="en-US" sz="2800" dirty="0" smtClean="0"/>
              <a:t>Student </a:t>
            </a:r>
            <a:r>
              <a:rPr lang="en-US" sz="2800" dirty="0"/>
              <a:t>involvement in the IEP planning </a:t>
            </a:r>
            <a:r>
              <a:rPr lang="en-US" sz="2800" dirty="0" smtClean="0"/>
              <a:t>process- opportunities to practice self-determination skills should be maximized</a:t>
            </a:r>
            <a:endParaRPr lang="en-US" sz="2800" dirty="0"/>
          </a:p>
          <a:p>
            <a:r>
              <a:rPr lang="en-US" sz="2800" dirty="0" smtClean="0"/>
              <a:t> </a:t>
            </a:r>
            <a:r>
              <a:rPr lang="en-US" sz="2800" dirty="0"/>
              <a:t>Community-based vocational (job) training and paid employment while in </a:t>
            </a:r>
            <a:r>
              <a:rPr lang="en-US" sz="2800" dirty="0" smtClean="0"/>
              <a:t>school (including after school and summer jobs)</a:t>
            </a:r>
            <a:endParaRPr lang="en-US" sz="2800" dirty="0"/>
          </a:p>
          <a:p>
            <a:r>
              <a:rPr lang="en-US" sz="2800" dirty="0" smtClean="0"/>
              <a:t> </a:t>
            </a:r>
            <a:r>
              <a:rPr lang="en-US" sz="2800" dirty="0"/>
              <a:t>Community-based </a:t>
            </a:r>
            <a:r>
              <a:rPr lang="en-US" sz="2800" dirty="0" smtClean="0"/>
              <a:t>instruction-should include  typical peers and should not take the place of general education classroom instruction</a:t>
            </a:r>
            <a:endParaRPr lang="en-US" sz="2800" dirty="0"/>
          </a:p>
        </p:txBody>
      </p:sp>
    </p:spTree>
    <p:extLst>
      <p:ext uri="{BB962C8B-B14F-4D97-AF65-F5344CB8AC3E}">
        <p14:creationId xmlns:p14="http://schemas.microsoft.com/office/powerpoint/2010/main" val="372750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List of Additional Elements</a:t>
            </a:r>
            <a:endParaRPr lang="en-US" sz="3200" dirty="0"/>
          </a:p>
        </p:txBody>
      </p:sp>
      <p:sp>
        <p:nvSpPr>
          <p:cNvPr id="3" name="Content Placeholder 2"/>
          <p:cNvSpPr>
            <a:spLocks noGrp="1"/>
          </p:cNvSpPr>
          <p:nvPr>
            <p:ph idx="1"/>
          </p:nvPr>
        </p:nvSpPr>
        <p:spPr/>
        <p:txBody>
          <a:bodyPr>
            <a:normAutofit/>
          </a:bodyPr>
          <a:lstStyle/>
          <a:p>
            <a:r>
              <a:rPr lang="en-US" sz="2800" dirty="0"/>
              <a:t>Inclusion in general education </a:t>
            </a:r>
            <a:r>
              <a:rPr lang="en-US" sz="2800" dirty="0" smtClean="0"/>
              <a:t>classes</a:t>
            </a:r>
          </a:p>
          <a:p>
            <a:r>
              <a:rPr lang="en-US" sz="2800" dirty="0" smtClean="0"/>
              <a:t>Social </a:t>
            </a:r>
            <a:r>
              <a:rPr lang="en-US" sz="2800" dirty="0"/>
              <a:t>interaction skills and opportunities </a:t>
            </a:r>
            <a:r>
              <a:rPr lang="en-US" sz="2800" dirty="0" smtClean="0"/>
              <a:t>for peers support and friendship</a:t>
            </a:r>
            <a:endParaRPr lang="en-US" sz="2800" dirty="0"/>
          </a:p>
          <a:p>
            <a:r>
              <a:rPr lang="en-US" sz="2800" dirty="0"/>
              <a:t> Knowledge of one’s own support </a:t>
            </a:r>
            <a:r>
              <a:rPr lang="en-US" sz="2800" dirty="0" smtClean="0"/>
              <a:t>needs</a:t>
            </a:r>
            <a:endParaRPr lang="en-US" sz="2800" dirty="0"/>
          </a:p>
          <a:p>
            <a:r>
              <a:rPr lang="en-US" sz="2800" dirty="0"/>
              <a:t>Interagency transition </a:t>
            </a:r>
            <a:r>
              <a:rPr lang="en-US" sz="2800" dirty="0" smtClean="0"/>
              <a:t>collaboration-e.g. the school district and the adult services agencies working together to provide creative job development and on-going supports</a:t>
            </a:r>
            <a:endParaRPr lang="en-US" sz="2800" dirty="0"/>
          </a:p>
        </p:txBody>
      </p:sp>
    </p:spTree>
    <p:extLst>
      <p:ext uri="{BB962C8B-B14F-4D97-AF65-F5344CB8AC3E}">
        <p14:creationId xmlns:p14="http://schemas.microsoft.com/office/powerpoint/2010/main" val="132913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Autofit/>
          </a:bodyPr>
          <a:lstStyle/>
          <a:p>
            <a:r>
              <a:rPr lang="en-US" dirty="0"/>
              <a:t>NCSC Discussion of College and Career Readiness for Students with Significant Cognitive Disabilities</a:t>
            </a:r>
          </a:p>
        </p:txBody>
      </p:sp>
      <p:sp>
        <p:nvSpPr>
          <p:cNvPr id="3" name="Content Placeholder 2"/>
          <p:cNvSpPr>
            <a:spLocks noGrp="1"/>
          </p:cNvSpPr>
          <p:nvPr>
            <p:ph idx="1"/>
          </p:nvPr>
        </p:nvSpPr>
        <p:spPr>
          <a:xfrm>
            <a:off x="0" y="1752600"/>
            <a:ext cx="8991600" cy="5105400"/>
          </a:xfrm>
        </p:spPr>
        <p:txBody>
          <a:bodyPr>
            <a:noAutofit/>
          </a:bodyPr>
          <a:lstStyle/>
          <a:p>
            <a:r>
              <a:rPr lang="en-US" sz="2800" dirty="0" smtClean="0"/>
              <a:t>Discusses the relevance and importance of “college and career readiness” (CCR) for students with significant cognitive disabilities (which NCSC defines to include community readiness) </a:t>
            </a:r>
          </a:p>
          <a:p>
            <a:r>
              <a:rPr lang="en-US" sz="2800" dirty="0" smtClean="0"/>
              <a:t>Demonstrates that typical CCR skills are related to critical skills for success and independence in the community </a:t>
            </a:r>
          </a:p>
          <a:p>
            <a:r>
              <a:rPr lang="en-US" sz="2800" dirty="0" smtClean="0"/>
              <a:t>Addresses the role played by communicative competence  with respect to CCR and safety in the community</a:t>
            </a:r>
          </a:p>
        </p:txBody>
      </p:sp>
    </p:spTree>
    <p:extLst>
      <p:ext uri="{BB962C8B-B14F-4D97-AF65-F5344CB8AC3E}">
        <p14:creationId xmlns:p14="http://schemas.microsoft.com/office/powerpoint/2010/main" val="63699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401762"/>
          </a:xfrm>
        </p:spPr>
        <p:txBody>
          <a:bodyPr>
            <a:noAutofit/>
          </a:bodyPr>
          <a:lstStyle/>
          <a:p>
            <a:r>
              <a:rPr lang="en-US" dirty="0"/>
              <a:t>NCSC Summary of Policy Paper on College and Career Readiness for Students with Significant Cognitive Disabilities </a:t>
            </a:r>
          </a:p>
        </p:txBody>
      </p:sp>
      <p:sp>
        <p:nvSpPr>
          <p:cNvPr id="3" name="Content Placeholder 2"/>
          <p:cNvSpPr>
            <a:spLocks noGrp="1"/>
          </p:cNvSpPr>
          <p:nvPr>
            <p:ph idx="1"/>
          </p:nvPr>
        </p:nvSpPr>
        <p:spPr>
          <a:xfrm>
            <a:off x="152400" y="2209800"/>
            <a:ext cx="8763000" cy="4953000"/>
          </a:xfrm>
        </p:spPr>
        <p:txBody>
          <a:bodyPr>
            <a:noAutofit/>
          </a:bodyPr>
          <a:lstStyle/>
          <a:p>
            <a:r>
              <a:rPr lang="en-US" sz="2400" dirty="0" smtClean="0"/>
              <a:t>Reviews findings from a paper by the National Alternate Assessment Center on CCR for students with significant cognitive disabilities  </a:t>
            </a:r>
            <a:r>
              <a:rPr lang="en-US" sz="2400" dirty="0" smtClean="0">
                <a:hlinkClick r:id="rId2"/>
              </a:rPr>
              <a:t>http://www.naacpartners.org</a:t>
            </a:r>
            <a:r>
              <a:rPr lang="en-US" sz="2400" dirty="0" smtClean="0"/>
              <a:t> </a:t>
            </a:r>
          </a:p>
          <a:p>
            <a:r>
              <a:rPr lang="en-US" sz="2400" dirty="0" smtClean="0"/>
              <a:t>Describes the NCSC framework of assessment, curriculum and instruction and how it relates to CCR</a:t>
            </a:r>
          </a:p>
          <a:p>
            <a:r>
              <a:rPr lang="en-US" sz="2400" dirty="0" smtClean="0"/>
              <a:t>Describes additional elements of CCR that can’t be measured by assessment, but should be addressed by IEP teams</a:t>
            </a:r>
          </a:p>
          <a:p>
            <a:r>
              <a:rPr lang="en-US" sz="2400" dirty="0" smtClean="0"/>
              <a:t>Original NCSC research paper and the summary are posted at </a:t>
            </a:r>
            <a:r>
              <a:rPr lang="en-US" sz="2400" dirty="0" smtClean="0">
                <a:hlinkClick r:id="rId3"/>
              </a:rPr>
              <a:t>http://www.ncscpartners.org/resources</a:t>
            </a:r>
            <a:r>
              <a:rPr lang="en-US" sz="2400" dirty="0" smtClean="0"/>
              <a:t>   </a:t>
            </a:r>
          </a:p>
          <a:p>
            <a:endParaRPr lang="en-US" sz="2400" dirty="0" smtClean="0"/>
          </a:p>
          <a:p>
            <a:endParaRPr lang="en-US" sz="2800" dirty="0"/>
          </a:p>
        </p:txBody>
      </p:sp>
    </p:spTree>
    <p:extLst>
      <p:ext uri="{BB962C8B-B14F-4D97-AF65-F5344CB8AC3E}">
        <p14:creationId xmlns:p14="http://schemas.microsoft.com/office/powerpoint/2010/main" val="19076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accent1"/>
                </a:solidFill>
                <a:latin typeface="Arial" panose="020B0604020202020204" pitchFamily="34" charset="0"/>
                <a:cs typeface="Arial" panose="020B0604020202020204" pitchFamily="34" charset="0"/>
              </a:rPr>
              <a:t>Parent Resources</a:t>
            </a:r>
            <a:r>
              <a:rPr lang="en-US" b="1" dirty="0" smtClean="0">
                <a:solidFill>
                  <a:schemeClr val="accent1"/>
                </a:solidFill>
                <a:latin typeface="Arial" panose="020B0604020202020204" pitchFamily="34" charset="0"/>
                <a:cs typeface="Arial" panose="020B0604020202020204" pitchFamily="34" charset="0"/>
              </a:rPr>
              <a:t/>
            </a:r>
            <a:br>
              <a:rPr lang="en-US" b="1" dirty="0" smtClean="0">
                <a:solidFill>
                  <a:schemeClr val="accent1"/>
                </a:solidFill>
                <a:latin typeface="Arial" panose="020B0604020202020204" pitchFamily="34" charset="0"/>
                <a:cs typeface="Arial" panose="020B0604020202020204" pitchFamily="34" charset="0"/>
              </a:rPr>
            </a:br>
            <a:endParaRPr lang="en-US" b="1" dirty="0">
              <a:solidFill>
                <a:schemeClr val="accent1"/>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04800" y="990600"/>
            <a:ext cx="8229600" cy="5562600"/>
          </a:xfrm>
        </p:spPr>
        <p:txBody>
          <a:bodyPr/>
          <a:lstStyle/>
          <a:p>
            <a:r>
              <a:rPr lang="en-US" dirty="0" smtClean="0"/>
              <a:t>Additional materials designed to help inform parents about NCSC’s work and </a:t>
            </a:r>
            <a:r>
              <a:rPr lang="en-US" smtClean="0"/>
              <a:t>related issues </a:t>
            </a:r>
            <a:r>
              <a:rPr lang="en-US" dirty="0" smtClean="0"/>
              <a:t>can be found at</a:t>
            </a:r>
            <a:r>
              <a:rPr lang="en-US" dirty="0"/>
              <a:t/>
            </a:r>
            <a:br>
              <a:rPr lang="en-US" dirty="0"/>
            </a:br>
            <a:r>
              <a:rPr lang="en-US" dirty="0">
                <a:hlinkClick r:id="rId2"/>
              </a:rPr>
              <a:t>http://</a:t>
            </a:r>
            <a:r>
              <a:rPr lang="en-US" dirty="0" smtClean="0">
                <a:hlinkClick r:id="rId2"/>
              </a:rPr>
              <a:t>www.ncscpartners.org/resources</a:t>
            </a:r>
            <a:r>
              <a:rPr lang="en-US" dirty="0" smtClean="0"/>
              <a:t> </a:t>
            </a:r>
          </a:p>
          <a:p>
            <a:r>
              <a:rPr lang="en-US" dirty="0" smtClean="0"/>
              <a:t>Other topics are: </a:t>
            </a:r>
          </a:p>
          <a:p>
            <a:pPr lvl="1"/>
            <a:r>
              <a:rPr lang="en-US" sz="2400" dirty="0"/>
              <a:t>A summary of the project </a:t>
            </a:r>
          </a:p>
          <a:p>
            <a:pPr lvl="1"/>
            <a:r>
              <a:rPr lang="en-US" sz="2400" dirty="0" smtClean="0"/>
              <a:t>The NCSC assessment</a:t>
            </a:r>
          </a:p>
          <a:p>
            <a:pPr lvl="1"/>
            <a:r>
              <a:rPr lang="en-US" sz="2400" dirty="0" smtClean="0"/>
              <a:t>The NCSC </a:t>
            </a:r>
            <a:r>
              <a:rPr lang="en-US" sz="2400" dirty="0"/>
              <a:t>curriculum/ instructional </a:t>
            </a:r>
            <a:r>
              <a:rPr lang="en-US" sz="2400" dirty="0" smtClean="0"/>
              <a:t>resources</a:t>
            </a:r>
          </a:p>
          <a:p>
            <a:pPr lvl="1"/>
            <a:r>
              <a:rPr lang="en-US" sz="2400" dirty="0" smtClean="0"/>
              <a:t>Communicative competence</a:t>
            </a:r>
          </a:p>
          <a:p>
            <a:pPr lvl="1"/>
            <a:r>
              <a:rPr lang="en-US" sz="2400" dirty="0" smtClean="0"/>
              <a:t>Research on instruction/ assessment of students with significant cognitive disabilities</a:t>
            </a:r>
            <a:endParaRPr lang="en-US" sz="2400" dirty="0"/>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6F808C0C-18BC-43BD-BF39-F66E6E6D2485}" type="slidenum">
              <a:rPr lang="en-US" smtClean="0"/>
              <a:pPr>
                <a:defRPr/>
              </a:pPr>
              <a:t>5</a:t>
            </a:fld>
            <a:endParaRPr lang="en-US" dirty="0"/>
          </a:p>
        </p:txBody>
      </p:sp>
    </p:spTree>
    <p:extLst>
      <p:ext uri="{BB962C8B-B14F-4D97-AF65-F5344CB8AC3E}">
        <p14:creationId xmlns:p14="http://schemas.microsoft.com/office/powerpoint/2010/main" val="335778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b="1" dirty="0" smtClean="0">
                <a:solidFill>
                  <a:schemeClr val="accent1"/>
                </a:solidFill>
                <a:latin typeface="Myriad Pro"/>
              </a:rPr>
              <a:t>Background Information</a:t>
            </a:r>
            <a:endParaRPr lang="en-US" b="1" dirty="0">
              <a:solidFill>
                <a:schemeClr val="accent1"/>
              </a:solidFill>
              <a:latin typeface="Myriad Pro"/>
            </a:endParaRPr>
          </a:p>
        </p:txBody>
      </p:sp>
    </p:spTree>
    <p:extLst>
      <p:ext uri="{BB962C8B-B14F-4D97-AF65-F5344CB8AC3E}">
        <p14:creationId xmlns:p14="http://schemas.microsoft.com/office/powerpoint/2010/main" val="241352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4925"/>
            <a:ext cx="8229600" cy="1143000"/>
          </a:xfrm>
        </p:spPr>
        <p:txBody>
          <a:bodyPr/>
          <a:lstStyle/>
          <a:p>
            <a:r>
              <a:rPr lang="en-US" dirty="0" smtClean="0"/>
              <a:t>NCSC Background</a:t>
            </a:r>
          </a:p>
        </p:txBody>
      </p:sp>
      <p:sp>
        <p:nvSpPr>
          <p:cNvPr id="3" name="Content Placeholder 2"/>
          <p:cNvSpPr>
            <a:spLocks noGrp="1"/>
          </p:cNvSpPr>
          <p:nvPr>
            <p:ph idx="1"/>
          </p:nvPr>
        </p:nvSpPr>
        <p:spPr>
          <a:xfrm>
            <a:off x="228600" y="1143000"/>
            <a:ext cx="8763000" cy="5715000"/>
          </a:xfrm>
        </p:spPr>
        <p:txBody>
          <a:bodyPr>
            <a:normAutofit fontScale="92500" lnSpcReduction="10000"/>
          </a:bodyPr>
          <a:lstStyle/>
          <a:p>
            <a:pPr>
              <a:lnSpc>
                <a:spcPct val="90000"/>
              </a:lnSpc>
            </a:pPr>
            <a:r>
              <a:rPr lang="en-US" sz="3000" dirty="0" smtClean="0"/>
              <a:t>In 2010, the U.S. Department  of Education awarded the National Center and State Collaborative (NCSC) a grant to develop a new </a:t>
            </a:r>
            <a:r>
              <a:rPr lang="en-US" sz="3000" dirty="0" smtClean="0"/>
              <a:t>alternate assessment on alternate academic achievement standards (AA-AAS) </a:t>
            </a:r>
            <a:r>
              <a:rPr lang="en-US" sz="3000" dirty="0"/>
              <a:t>in math and English Language </a:t>
            </a:r>
            <a:r>
              <a:rPr lang="en-US" sz="3000" dirty="0" smtClean="0"/>
              <a:t>Arts by the 2014-15 school year*</a:t>
            </a:r>
          </a:p>
          <a:p>
            <a:pPr>
              <a:lnSpc>
                <a:spcPct val="90000"/>
              </a:lnSpc>
            </a:pPr>
            <a:r>
              <a:rPr lang="en-US" sz="3000" dirty="0" smtClean="0"/>
              <a:t>24 states and five national organizations are working together in NCSC </a:t>
            </a:r>
            <a:r>
              <a:rPr lang="en-US" sz="3000" dirty="0" smtClean="0">
                <a:hlinkClick r:id="rId3"/>
              </a:rPr>
              <a:t>http</a:t>
            </a:r>
            <a:r>
              <a:rPr lang="en-US" sz="3000" dirty="0">
                <a:hlinkClick r:id="rId3"/>
              </a:rPr>
              <a:t>://www.ncscpartners.org</a:t>
            </a:r>
            <a:endParaRPr lang="en-US" sz="3000" dirty="0" smtClean="0"/>
          </a:p>
          <a:p>
            <a:pPr>
              <a:lnSpc>
                <a:spcPct val="90000"/>
              </a:lnSpc>
            </a:pPr>
            <a:r>
              <a:rPr lang="en-US" sz="3000" dirty="0"/>
              <a:t>NCSC is also developing curriculum/instructional resources based on Common Core State Standards (CCSS) that can be used in any state </a:t>
            </a:r>
            <a:r>
              <a:rPr lang="en-US" sz="3000" dirty="0">
                <a:hlinkClick r:id="rId4"/>
              </a:rPr>
              <a:t>https://</a:t>
            </a:r>
            <a:r>
              <a:rPr lang="en-US" sz="3000" dirty="0" smtClean="0">
                <a:hlinkClick r:id="rId4"/>
              </a:rPr>
              <a:t>wiki.ncscpartners.org</a:t>
            </a:r>
            <a:r>
              <a:rPr lang="en-US" sz="3000" dirty="0" smtClean="0"/>
              <a:t> </a:t>
            </a:r>
            <a:endParaRPr lang="en-US" sz="3000" dirty="0"/>
          </a:p>
          <a:p>
            <a:pPr>
              <a:lnSpc>
                <a:spcPct val="90000"/>
              </a:lnSpc>
              <a:buFont typeface="Arial" charset="0"/>
              <a:buNone/>
            </a:pPr>
            <a:endParaRPr lang="en-US" sz="2400" dirty="0" smtClean="0"/>
          </a:p>
          <a:p>
            <a:pPr>
              <a:lnSpc>
                <a:spcPct val="90000"/>
              </a:lnSpc>
              <a:buNone/>
            </a:pPr>
            <a:r>
              <a:rPr lang="en-US" sz="2400" dirty="0" smtClean="0"/>
              <a:t>* </a:t>
            </a:r>
            <a:r>
              <a:rPr lang="en-US" sz="2400" dirty="0"/>
              <a:t>states may have different implementation timelines for NCSC assessment</a:t>
            </a:r>
          </a:p>
          <a:p>
            <a:pPr>
              <a:lnSpc>
                <a:spcPct val="90000"/>
              </a:lnSpc>
              <a:buFont typeface="Arial" charset="0"/>
              <a:buNone/>
            </a:pPr>
            <a:endParaRPr lang="en-US" sz="24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EEA4DC3-119B-437D-B93F-7AE1E81F285A}"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23950"/>
            <a:ext cx="8839200" cy="5734050"/>
          </a:xfrm>
        </p:spPr>
        <p:txBody>
          <a:bodyPr rtlCol="0">
            <a:noAutofit/>
          </a:bodyPr>
          <a:lstStyle/>
          <a:p>
            <a:pPr fontAlgn="auto">
              <a:spcAft>
                <a:spcPts val="0"/>
              </a:spcAft>
              <a:buFont typeface="Arial" pitchFamily="34" charset="0"/>
              <a:buChar char="•"/>
              <a:defRPr/>
            </a:pPr>
            <a:r>
              <a:rPr lang="en-US" sz="2800" dirty="0" smtClean="0">
                <a:cs typeface="Arial" pitchFamily="34" charset="0"/>
              </a:rPr>
              <a:t>Define what students are expected to know and do for each grade level in math and English language arts (ELA)</a:t>
            </a:r>
          </a:p>
          <a:p>
            <a:pPr fontAlgn="auto">
              <a:spcAft>
                <a:spcPts val="0"/>
              </a:spcAft>
              <a:buFont typeface="Arial" pitchFamily="34" charset="0"/>
              <a:buChar char="•"/>
              <a:defRPr/>
            </a:pPr>
            <a:r>
              <a:rPr lang="en-US" sz="2800" dirty="0" smtClean="0">
                <a:cs typeface="Arial" pitchFamily="34" charset="0"/>
              </a:rPr>
              <a:t>Focus </a:t>
            </a:r>
            <a:r>
              <a:rPr lang="en-US" sz="2800" dirty="0">
                <a:cs typeface="Arial" pitchFamily="34" charset="0"/>
              </a:rPr>
              <a:t>on what is most essential, </a:t>
            </a:r>
            <a:r>
              <a:rPr lang="en-US" sz="2800" dirty="0" smtClean="0">
                <a:cs typeface="Arial" pitchFamily="34" charset="0"/>
              </a:rPr>
              <a:t>not all </a:t>
            </a:r>
            <a:r>
              <a:rPr lang="en-US" sz="2800" dirty="0">
                <a:cs typeface="Arial" pitchFamily="34" charset="0"/>
              </a:rPr>
              <a:t>that can or should be taught </a:t>
            </a:r>
            <a:r>
              <a:rPr lang="en-US" sz="2800" dirty="0" smtClean="0">
                <a:cs typeface="Arial" pitchFamily="34" charset="0"/>
              </a:rPr>
              <a:t>or “</a:t>
            </a:r>
            <a:r>
              <a:rPr lang="en-US" sz="2800" dirty="0">
                <a:cs typeface="Arial" pitchFamily="34" charset="0"/>
              </a:rPr>
              <a:t>how” to teach</a:t>
            </a:r>
            <a:endParaRPr lang="en-US" sz="2800" dirty="0" smtClean="0">
              <a:cs typeface="Arial" pitchFamily="34" charset="0"/>
            </a:endParaRPr>
          </a:p>
          <a:p>
            <a:pPr fontAlgn="auto">
              <a:spcAft>
                <a:spcPts val="0"/>
              </a:spcAft>
              <a:buFont typeface="Arial" pitchFamily="34" charset="0"/>
              <a:buChar char="•"/>
              <a:defRPr/>
            </a:pPr>
            <a:r>
              <a:rPr lang="en-US" sz="2800" dirty="0" smtClean="0">
                <a:cs typeface="Arial" pitchFamily="34" charset="0"/>
              </a:rPr>
              <a:t>Are linked to expectations for college and career success</a:t>
            </a:r>
          </a:p>
          <a:p>
            <a:pPr fontAlgn="auto">
              <a:spcAft>
                <a:spcPts val="0"/>
              </a:spcAft>
              <a:buFont typeface="Arial" pitchFamily="34" charset="0"/>
              <a:buChar char="•"/>
              <a:defRPr/>
            </a:pPr>
            <a:r>
              <a:rPr lang="en-US" sz="2800" dirty="0" smtClean="0">
                <a:cs typeface="Arial" pitchFamily="34" charset="0"/>
              </a:rPr>
              <a:t>Most states have adopted the CCSS and must provide instruction and assessments for ALL students based on these standards. </a:t>
            </a:r>
          </a:p>
          <a:p>
            <a:pPr fontAlgn="auto">
              <a:spcAft>
                <a:spcPts val="0"/>
              </a:spcAft>
              <a:buFont typeface="Arial" pitchFamily="34" charset="0"/>
              <a:buChar char="•"/>
              <a:defRPr/>
            </a:pPr>
            <a:r>
              <a:rPr lang="en-US" sz="2800" dirty="0" smtClean="0">
                <a:cs typeface="Arial" pitchFamily="34" charset="0"/>
              </a:rPr>
              <a:t>The other states have similar college and career ready standards and related assessments</a:t>
            </a:r>
          </a:p>
          <a:p>
            <a:pPr fontAlgn="auto">
              <a:spcAft>
                <a:spcPts val="0"/>
              </a:spcAft>
              <a:buFont typeface="Arial" pitchFamily="34" charset="0"/>
              <a:buChar char="•"/>
              <a:defRPr/>
            </a:pPr>
            <a:endParaRPr lang="en-US" sz="2800" dirty="0" smtClean="0"/>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fontAlgn="auto">
              <a:spcAft>
                <a:spcPts val="0"/>
              </a:spcAft>
              <a:buFont typeface="Arial" pitchFamily="34" charset="0"/>
              <a:buNone/>
              <a:defRPr/>
            </a:pPr>
            <a:endParaRPr lang="en-US" sz="2800" dirty="0" smtClean="0"/>
          </a:p>
          <a:p>
            <a:pPr fontAlgn="auto">
              <a:spcAft>
                <a:spcPts val="0"/>
              </a:spcAft>
              <a:buFont typeface="Arial" pitchFamily="34" charset="0"/>
              <a:buNone/>
              <a:defRPr/>
            </a:pPr>
            <a:endParaRPr lang="en-US" sz="2800" dirty="0" smtClean="0">
              <a:hlinkClick r:id="rId3"/>
            </a:endParaRP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3FCE4CC6-082E-42BB-96BA-B0E88029B65F}" type="slidenum">
              <a:rPr lang="en-US"/>
              <a:pPr>
                <a:defRPr/>
              </a:pPr>
              <a:t>8</a:t>
            </a:fld>
            <a:endParaRPr lang="en-US" dirty="0"/>
          </a:p>
        </p:txBody>
      </p:sp>
      <p:sp>
        <p:nvSpPr>
          <p:cNvPr id="54274" name="TextBox 4"/>
          <p:cNvSpPr txBox="1">
            <a:spLocks noChangeArrowheads="1"/>
          </p:cNvSpPr>
          <p:nvPr/>
        </p:nvSpPr>
        <p:spPr bwMode="auto">
          <a:xfrm>
            <a:off x="457200" y="381000"/>
            <a:ext cx="70104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54277" name="TextBox 3"/>
          <p:cNvSpPr txBox="1">
            <a:spLocks noChangeArrowheads="1"/>
          </p:cNvSpPr>
          <p:nvPr/>
        </p:nvSpPr>
        <p:spPr bwMode="auto">
          <a:xfrm>
            <a:off x="320675" y="150723"/>
            <a:ext cx="7283450" cy="1077218"/>
          </a:xfrm>
          <a:prstGeom prst="rect">
            <a:avLst/>
          </a:prstGeom>
          <a:noFill/>
          <a:ln w="9525">
            <a:noFill/>
            <a:miter lim="800000"/>
            <a:headEnd/>
            <a:tailEnd/>
          </a:ln>
        </p:spPr>
        <p:txBody>
          <a:bodyPr>
            <a:spAutoFit/>
          </a:bodyPr>
          <a:lstStyle/>
          <a:p>
            <a:r>
              <a:rPr lang="en-US" sz="3200" b="1" dirty="0">
                <a:solidFill>
                  <a:schemeClr val="accent1"/>
                </a:solidFill>
                <a:latin typeface="Myriad Pro"/>
              </a:rPr>
              <a:t>Common Core State Standards (CCSS</a:t>
            </a:r>
            <a:r>
              <a:rPr lang="en-US" sz="3200" b="1" dirty="0">
                <a:solidFill>
                  <a:schemeClr val="accent1"/>
                </a:solidFill>
                <a:latin typeface="Calibri"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anose="020B0604020202020204" pitchFamily="34" charset="0"/>
                <a:cs typeface="Arial" panose="020B0604020202020204" pitchFamily="34" charset="0"/>
              </a:rPr>
              <a:t>NCSC’s Value in States Without CCSS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95400"/>
            <a:ext cx="8839200" cy="5410200"/>
          </a:xfrm>
        </p:spPr>
        <p:txBody>
          <a:bodyPr>
            <a:normAutofit fontScale="92500" lnSpcReduction="10000"/>
          </a:bodyPr>
          <a:lstStyle/>
          <a:p>
            <a:r>
              <a:rPr lang="en-US" sz="2800" dirty="0" smtClean="0">
                <a:latin typeface="Arial" panose="020B0604020202020204" pitchFamily="34" charset="0"/>
                <a:cs typeface="Arial" panose="020B0604020202020204" pitchFamily="34" charset="0"/>
              </a:rPr>
              <a:t>The main focus of any set of academic  standards addresses similar content in math and ELA (e.g. equations, elements of fiction)</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NCSC resources are not meant to “be” the curriculum – they </a:t>
            </a:r>
            <a:r>
              <a:rPr lang="en-US" sz="2800" dirty="0" smtClean="0">
                <a:latin typeface="Arial" panose="020B0604020202020204" pitchFamily="34" charset="0"/>
                <a:cs typeface="Arial" panose="020B0604020202020204" pitchFamily="34" charset="0"/>
              </a:rPr>
              <a:t>are  models of curriculum and instructional resources that happen to be based on the CCSS</a:t>
            </a:r>
          </a:p>
          <a:p>
            <a:r>
              <a:rPr lang="en-US" sz="2800" dirty="0" smtClean="0">
                <a:latin typeface="Arial" panose="020B0604020202020204" pitchFamily="34" charset="0"/>
                <a:cs typeface="Arial" panose="020B0604020202020204" pitchFamily="34" charset="0"/>
              </a:rPr>
              <a:t>These models also demonstrate </a:t>
            </a:r>
            <a:r>
              <a:rPr lang="en-US" sz="2800" dirty="0">
                <a:latin typeface="Arial" panose="020B0604020202020204" pitchFamily="34" charset="0"/>
                <a:cs typeface="Arial" panose="020B0604020202020204" pitchFamily="34" charset="0"/>
              </a:rPr>
              <a:t>how to develop </a:t>
            </a:r>
            <a:r>
              <a:rPr lang="en-US" sz="2800" dirty="0" smtClean="0">
                <a:latin typeface="Arial" panose="020B0604020202020204" pitchFamily="34" charset="0"/>
                <a:cs typeface="Arial" panose="020B0604020202020204" pitchFamily="34" charset="0"/>
              </a:rPr>
              <a:t>curriculum and instructional resources based </a:t>
            </a:r>
            <a:r>
              <a:rPr lang="en-US" sz="2800" dirty="0">
                <a:latin typeface="Arial" panose="020B0604020202020204" pitchFamily="34" charset="0"/>
                <a:cs typeface="Arial" panose="020B0604020202020204" pitchFamily="34" charset="0"/>
              </a:rPr>
              <a:t>on whatever standards </a:t>
            </a:r>
            <a:r>
              <a:rPr lang="en-US" sz="2800" dirty="0" smtClean="0">
                <a:latin typeface="Arial" panose="020B0604020202020204" pitchFamily="34" charset="0"/>
                <a:cs typeface="Arial" panose="020B0604020202020204" pitchFamily="34" charset="0"/>
              </a:rPr>
              <a:t>a state is using</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richness of the NCSC resources for students with significant cognitive disabilities and their usefulness for professional development are valuable in any state</a:t>
            </a:r>
          </a:p>
          <a:p>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9</a:t>
            </a:fld>
            <a:endParaRPr lang="en-US" dirty="0"/>
          </a:p>
        </p:txBody>
      </p:sp>
    </p:spTree>
    <p:extLst>
      <p:ext uri="{BB962C8B-B14F-4D97-AF65-F5344CB8AC3E}">
        <p14:creationId xmlns:p14="http://schemas.microsoft.com/office/powerpoint/2010/main" val="1337994841"/>
      </p:ext>
    </p:extLst>
  </p:cSld>
  <p:clrMapOvr>
    <a:masterClrMapping/>
  </p:clrMapOvr>
</p:sld>
</file>

<file path=ppt/theme/theme1.xml><?xml version="1.0" encoding="utf-8"?>
<a:theme xmlns:a="http://schemas.openxmlformats.org/drawingml/2006/main" name="NCS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NCSC Assessment PPT</Template>
  <TotalTime>2008</TotalTime>
  <Words>1851</Words>
  <Application>Microsoft Office PowerPoint</Application>
  <PresentationFormat>On-screen Show (4:3)</PresentationFormat>
  <Paragraphs>215</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NCSC_Powerpoint</vt:lpstr>
      <vt:lpstr>“College and Career Readiness” for Students with the Most Significant Cognitive Disabilities</vt:lpstr>
      <vt:lpstr>Parent Resources </vt:lpstr>
      <vt:lpstr>NCSC Discussion of College and Career Readiness for Students with Significant Cognitive Disabilities</vt:lpstr>
      <vt:lpstr>NCSC Summary of Policy Paper on College and Career Readiness for Students with Significant Cognitive Disabilities </vt:lpstr>
      <vt:lpstr>Parent Resources </vt:lpstr>
      <vt:lpstr>Background Information</vt:lpstr>
      <vt:lpstr>NCSC Background</vt:lpstr>
      <vt:lpstr>PowerPoint Presentation</vt:lpstr>
      <vt:lpstr>NCSC’s Value in States Without CCSS</vt:lpstr>
      <vt:lpstr>PowerPoint Presentation</vt:lpstr>
      <vt:lpstr>NCSC Framework for Assessments, Curriculum and Instruction</vt:lpstr>
      <vt:lpstr>College and Career Readiness</vt:lpstr>
      <vt:lpstr>Increasing Numbers of Students with Intellectual Disabilities Are Going To College</vt:lpstr>
      <vt:lpstr>Postsecondary College Programs are About Opportunities</vt:lpstr>
      <vt:lpstr>Cross walking College and Career Readiness</vt:lpstr>
      <vt:lpstr>Which Skills Promote College and Career (and Community) Readiness?</vt:lpstr>
      <vt:lpstr>Working towards College and Career Readiness in English Language Arts is Important for ….</vt:lpstr>
      <vt:lpstr>Working towards College and Career Readiness in Math is Important for…</vt:lpstr>
      <vt:lpstr>Remember…</vt:lpstr>
      <vt:lpstr>Importance of College and Career Ready Skills for Success in the Community</vt:lpstr>
      <vt:lpstr>Additional Elements of College and Career Readiness</vt:lpstr>
      <vt:lpstr>List of Additional Elements</vt:lpstr>
      <vt:lpstr>List of Additional Elements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Readiness” for Students with the Most Significant Cognitive Disabilities</dc:title>
  <dc:creator>Ricki Sabia</dc:creator>
  <cp:lastModifiedBy>Ricki Sabia</cp:lastModifiedBy>
  <cp:revision>29</cp:revision>
  <dcterms:created xsi:type="dcterms:W3CDTF">2013-09-25T18:32:46Z</dcterms:created>
  <dcterms:modified xsi:type="dcterms:W3CDTF">2014-06-10T16:53:13Z</dcterms:modified>
</cp:coreProperties>
</file>