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0" r:id="rId2"/>
    <p:sldId id="289" r:id="rId3"/>
    <p:sldId id="257" r:id="rId4"/>
    <p:sldId id="258" r:id="rId5"/>
    <p:sldId id="259" r:id="rId6"/>
    <p:sldId id="260" r:id="rId7"/>
    <p:sldId id="261" r:id="rId8"/>
    <p:sldId id="262" r:id="rId9"/>
    <p:sldId id="29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C4017-C96B-4F55-983C-6ECF7C231743}" type="datetimeFigureOut">
              <a:rPr lang="en-US" smtClean="0"/>
              <a:t>8/15/2014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5C449-0371-40DC-99BF-65A5166956EA}" type="slidenum">
              <a:rPr lang="en-US" smtClean="0"/>
              <a:t>‹#›</a:t>
            </a:fld>
            <a:endParaRPr lang="en-US"/>
          </a:p>
        </p:txBody>
      </p:sp>
    </p:spTree>
    <p:extLst>
      <p:ext uri="{BB962C8B-B14F-4D97-AF65-F5344CB8AC3E}">
        <p14:creationId xmlns:p14="http://schemas.microsoft.com/office/powerpoint/2010/main" val="80386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576F5-509C-4A1E-95A3-E944BA56BAD9}" type="slidenum">
              <a:rPr lang="en-US">
                <a:cs typeface="Arial" charset="0"/>
              </a:rPr>
              <a:pPr fontAlgn="base">
                <a:spcBef>
                  <a:spcPct val="0"/>
                </a:spcBef>
                <a:spcAft>
                  <a:spcPct val="0"/>
                </a:spcAft>
              </a:pPr>
              <a:t>3</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spcBef>
                <a:spcPct val="0"/>
              </a:spcBef>
            </a:pPr>
            <a:r>
              <a:rPr lang="en-US" sz="1400" dirty="0" smtClean="0"/>
              <a:t>Content</a:t>
            </a:r>
            <a:r>
              <a:rPr lang="en-US" sz="1400" baseline="0" dirty="0" smtClean="0"/>
              <a:t> modules help teachers who need greater understanding  of the content. </a:t>
            </a:r>
            <a:endParaRPr lang="en-US" dirty="0"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D305B-D762-48AE-9555-EF36ABBAEC77}"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The Curriculum Resource Guides help</a:t>
            </a:r>
            <a:r>
              <a:rPr lang="en-US" sz="1200" kern="1200" baseline="0" dirty="0" smtClean="0">
                <a:solidFill>
                  <a:schemeClr val="tx1"/>
                </a:solidFill>
                <a:latin typeface="+mn-lt"/>
                <a:ea typeface="+mn-ea"/>
                <a:cs typeface="+mn-cs"/>
              </a:rPr>
              <a:t> teachers </a:t>
            </a:r>
            <a:r>
              <a:rPr lang="en-US" sz="1200" kern="1200" dirty="0" smtClean="0">
                <a:solidFill>
                  <a:schemeClr val="tx1"/>
                </a:solidFill>
                <a:latin typeface="+mn-lt"/>
                <a:ea typeface="+mn-ea"/>
                <a:cs typeface="+mn-cs"/>
              </a:rPr>
              <a:t>to better</a:t>
            </a:r>
            <a:r>
              <a:rPr lang="en-US" sz="1200" kern="1200" baseline="0" dirty="0" smtClean="0">
                <a:solidFill>
                  <a:schemeClr val="tx1"/>
                </a:solidFill>
                <a:latin typeface="+mn-lt"/>
                <a:ea typeface="+mn-ea"/>
                <a:cs typeface="+mn-cs"/>
              </a:rPr>
              <a:t> understand</a:t>
            </a:r>
            <a:r>
              <a:rPr lang="en-US" sz="1200" kern="1200" dirty="0" smtClean="0">
                <a:solidFill>
                  <a:schemeClr val="tx1"/>
                </a:solidFill>
                <a:latin typeface="+mn-lt"/>
                <a:ea typeface="+mn-ea"/>
                <a:cs typeface="+mn-cs"/>
              </a:rPr>
              <a:t> how to</a:t>
            </a:r>
            <a:r>
              <a:rPr lang="en-US" sz="1200" kern="1200" baseline="0" dirty="0" smtClean="0">
                <a:solidFill>
                  <a:schemeClr val="tx1"/>
                </a:solidFill>
                <a:latin typeface="+mn-lt"/>
                <a:ea typeface="+mn-ea"/>
                <a:cs typeface="+mn-cs"/>
              </a:rPr>
              <a:t> teach </a:t>
            </a:r>
            <a:r>
              <a:rPr lang="en-US" sz="1200" kern="1200" dirty="0" smtClean="0">
                <a:solidFill>
                  <a:schemeClr val="tx1"/>
                </a:solidFill>
                <a:latin typeface="+mn-lt"/>
                <a:ea typeface="+mn-ea"/>
                <a:cs typeface="+mn-cs"/>
              </a:rPr>
              <a:t>the CCCs.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Both the Content Modules and Curriculum Resource Guides were developed and validated by</a:t>
            </a:r>
            <a:r>
              <a:rPr lang="en-US" sz="1200" kern="1200" baseline="0" dirty="0" smtClean="0">
                <a:solidFill>
                  <a:schemeClr val="tx1"/>
                </a:solidFill>
                <a:latin typeface="+mn-lt"/>
                <a:ea typeface="+mn-ea"/>
                <a:cs typeface="+mn-cs"/>
              </a:rPr>
              <a:t> content experts and</a:t>
            </a:r>
            <a:r>
              <a:rPr lang="en-US" sz="1200" kern="1200" dirty="0" smtClean="0">
                <a:solidFill>
                  <a:schemeClr val="tx1"/>
                </a:solidFill>
                <a:latin typeface="+mn-lt"/>
                <a:ea typeface="+mn-ea"/>
                <a:cs typeface="+mn-cs"/>
              </a:rPr>
              <a:t> special educators with extensive experience in adapting general curriculum for students with significant cognitive disabilities.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The Curriculum Resource Guides describe </a:t>
            </a:r>
            <a:r>
              <a:rPr lang="en-US" sz="1200" b="1" baseline="0" dirty="0" smtClean="0"/>
              <a:t>how</a:t>
            </a:r>
            <a:r>
              <a:rPr lang="en-US" sz="1200" baseline="0" dirty="0" smtClean="0"/>
              <a:t> to teach the content to students with the most significant cognitive disabilities whereas the Content Modules describe the mathematics content (what is being taught) in general education. </a:t>
            </a: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Together, the Content Modules</a:t>
            </a:r>
            <a:r>
              <a:rPr lang="en-US" sz="1200" kern="1200" baseline="0" dirty="0" smtClean="0">
                <a:solidFill>
                  <a:schemeClr val="tx1"/>
                </a:solidFill>
                <a:latin typeface="+mn-lt"/>
                <a:ea typeface="+mn-ea"/>
                <a:cs typeface="+mn-cs"/>
              </a:rPr>
              <a:t> and the Curriculum Resource Guides </a:t>
            </a:r>
            <a:r>
              <a:rPr lang="en-US" sz="1200" kern="1200" dirty="0" smtClean="0">
                <a:solidFill>
                  <a:schemeClr val="tx1"/>
                </a:solidFill>
                <a:latin typeface="+mn-lt"/>
                <a:ea typeface="+mn-ea"/>
                <a:cs typeface="+mn-cs"/>
              </a:rPr>
              <a:t>provide teachers with the necessary background knowledge to prepare students for the NCSC alternate assessment and offer examples of how the content is taught in general education, ideas for real life use, examples of universal design for learning, and ways to promote college and career readiness.  </a:t>
            </a:r>
          </a:p>
          <a:p>
            <a:pPr>
              <a:buFont typeface="Arial" pitchFamily="34" charset="0"/>
              <a:buNone/>
            </a:pPr>
            <a:endParaRPr lang="en-US" sz="2800" baseline="0" dirty="0" smtClean="0"/>
          </a:p>
          <a:p>
            <a:endParaRPr lang="en-US" sz="280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B38131A-B3D3-4484-AE1C-75A4CCECD8AE}" type="slidenum">
              <a:rPr lang="en-US" smtClean="0"/>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Example</a:t>
            </a:r>
            <a:r>
              <a:rPr lang="en-US" baseline="0" dirty="0" smtClean="0"/>
              <a:t> of sample materials provided</a:t>
            </a:r>
            <a:endParaRPr lang="en-US" dirty="0"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6B193B-D33B-4D03-86FA-09560C05F293}"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Represents “what” should be learned. It isn’t important for purposes of this presentation to understand all the details on the following charts—just understand that they help educators process how learning progresses for related CCCs so that they build the needed foundation for future learning</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752448-9F6D-4FC2-84F2-7321D63A24AA}" type="slidenum">
              <a:rPr lang="en-US">
                <a:cs typeface="Arial" charset="0"/>
              </a:rPr>
              <a:pPr fontAlgn="base">
                <a:spcBef>
                  <a:spcPct val="0"/>
                </a:spcBef>
                <a:spcAft>
                  <a:spcPct val="0"/>
                </a:spcAft>
              </a:pPr>
              <a:t>19</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457200" y="4191000"/>
            <a:ext cx="5943600" cy="4724400"/>
          </a:xfrm>
        </p:spPr>
        <p:txBody>
          <a:bodyPr wrap="square" numCol="1" anchor="t" anchorCtr="0" compatLnSpc="1">
            <a:prstTxWarp prst="textNoShape">
              <a:avLst/>
            </a:prstTxWarp>
            <a:noAutofit/>
          </a:bodyPr>
          <a:lstStyle/>
          <a:p>
            <a:pPr>
              <a:lnSpc>
                <a:spcPct val="90000"/>
              </a:lnSpc>
              <a:spcBef>
                <a:spcPct val="0"/>
              </a:spcBef>
              <a:buFontTx/>
              <a:buChar char="•"/>
            </a:pPr>
            <a:r>
              <a:rPr lang="en-US" u="sng" dirty="0" smtClean="0"/>
              <a:t>The first view of the instructional families is a chart that illustrates the distribution and changes in emphasis of the core content, knowledge and skills that students with the most significant cognitive disabilities are expected to learn at each grade to promote success in the next grade and to reach the learning targets within the LPF and the CCSS. </a:t>
            </a:r>
          </a:p>
          <a:p>
            <a:pPr>
              <a:lnSpc>
                <a:spcPct val="90000"/>
              </a:lnSpc>
              <a:spcBef>
                <a:spcPct val="0"/>
              </a:spcBef>
              <a:buFontTx/>
              <a:buChar char="•"/>
            </a:pPr>
            <a:endParaRPr lang="en-US" dirty="0" smtClean="0"/>
          </a:p>
          <a:p>
            <a:pPr>
              <a:lnSpc>
                <a:spcPct val="90000"/>
              </a:lnSpc>
              <a:spcBef>
                <a:spcPct val="0"/>
              </a:spcBef>
              <a:buFontTx/>
              <a:buChar char="•"/>
            </a:pPr>
            <a:r>
              <a:rPr lang="en-US" dirty="0" smtClean="0"/>
              <a:t>As shown, the distribution of families and the </a:t>
            </a:r>
            <a:r>
              <a:rPr lang="en-US" b="1" dirty="0" smtClean="0"/>
              <a:t>number</a:t>
            </a:r>
            <a:r>
              <a:rPr lang="en-US" dirty="0" smtClean="0"/>
              <a:t> of CCCs in each family in a domain by grade clearly varies across grades k – high school.</a:t>
            </a:r>
          </a:p>
          <a:p>
            <a:pPr>
              <a:lnSpc>
                <a:spcPct val="90000"/>
              </a:lnSpc>
              <a:spcBef>
                <a:spcPct val="0"/>
              </a:spcBef>
              <a:buFontTx/>
              <a:buChar char="•"/>
            </a:pPr>
            <a:endParaRPr lang="en-US" dirty="0" smtClean="0"/>
          </a:p>
          <a:p>
            <a:pPr>
              <a:lnSpc>
                <a:spcPct val="90000"/>
              </a:lnSpc>
              <a:spcBef>
                <a:spcPct val="0"/>
              </a:spcBef>
              <a:buFontTx/>
              <a:buChar char="•"/>
            </a:pPr>
            <a:r>
              <a:rPr lang="en-US" dirty="0" smtClean="0"/>
              <a:t>This sample view of Data Analysis I and II (DPS-1 and DPS-2) also connects the learning targets of the Learning Progressions Frameworks to the distribution of the Instructional Families and CCCs. Note that the Learning Targets become more sophisticated as you move up through the grades and that the emphasis (distribution of instructional families) changes as well.</a:t>
            </a:r>
          </a:p>
          <a:p>
            <a:pPr>
              <a:lnSpc>
                <a:spcPct val="90000"/>
              </a:lnSpc>
              <a:spcBef>
                <a:spcPct val="0"/>
              </a:spcBef>
              <a:buFontTx/>
              <a:buChar char="•"/>
            </a:pPr>
            <a:endParaRPr lang="en-US" dirty="0" smtClean="0"/>
          </a:p>
          <a:p>
            <a:pPr>
              <a:lnSpc>
                <a:spcPct val="90000"/>
              </a:lnSpc>
              <a:spcBef>
                <a:spcPct val="0"/>
              </a:spcBef>
              <a:buFontTx/>
              <a:buChar char="•"/>
            </a:pPr>
            <a:r>
              <a:rPr lang="en-US" dirty="0" smtClean="0"/>
              <a:t>Students are expected to build their knowledge and be successful with more challenging concepts across the grade levels (for example, from representing and interpreting data toward drawing inferences about a distribution of data). Student mastery of skills at each grade level promotes student learning of more challenging concepts.</a:t>
            </a:r>
          </a:p>
          <a:p>
            <a:pPr>
              <a:lnSpc>
                <a:spcPct val="90000"/>
              </a:lnSpc>
              <a:spcBef>
                <a:spcPct val="0"/>
              </a:spcBef>
              <a:buFontTx/>
              <a:buChar char="•"/>
            </a:pPr>
            <a:endParaRPr lang="en-US" dirty="0" smtClean="0"/>
          </a:p>
          <a:p>
            <a:pPr>
              <a:lnSpc>
                <a:spcPct val="90000"/>
              </a:lnSpc>
              <a:spcBef>
                <a:spcPct val="0"/>
              </a:spcBef>
              <a:buFontTx/>
              <a:buChar char="•"/>
            </a:pPr>
            <a:r>
              <a:rPr lang="en-US" dirty="0" smtClean="0"/>
              <a:t>The view shows the distribution and emphasis of the five instructional families and the number of related  CCCs for Kindergarten through high school.  For example, in grades 7 – HS, all five of the instructional families are indicated where as in grade 5, two instructional families are included.</a:t>
            </a:r>
          </a:p>
          <a:p>
            <a:pPr>
              <a:lnSpc>
                <a:spcPct val="90000"/>
              </a:lnSpc>
              <a:spcBef>
                <a:spcPct val="0"/>
              </a:spcBef>
            </a:pPr>
            <a:endParaRPr lang="en-US" dirty="0" smtClean="0"/>
          </a:p>
          <a:p>
            <a:pPr>
              <a:lnSpc>
                <a:spcPct val="90000"/>
              </a:lnSpc>
              <a:spcBef>
                <a:spcPct val="0"/>
              </a:spcBef>
              <a:buFontTx/>
              <a:buChar char="•"/>
            </a:pPr>
            <a:r>
              <a:rPr lang="en-US" dirty="0" smtClean="0"/>
              <a:t>Given that students may receive instruction in multi-grade classrooms, a teacher can quickly see where there is an “overlap” of instructional families across grades. The teacher can then plan instruction that addresses related content within and across families at appropriate levels of instruction for different students within the same lesson.</a:t>
            </a:r>
          </a:p>
          <a:p>
            <a:pPr>
              <a:lnSpc>
                <a:spcPct val="90000"/>
              </a:lnSpc>
              <a:spcBef>
                <a:spcPct val="0"/>
              </a:spcBef>
            </a:pPr>
            <a:endParaRPr lang="en-US" dirty="0"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D67F6-D5E2-4772-86F1-53F2059F9C8F}" type="slidenum">
              <a:rPr lang="en-US">
                <a:cs typeface="Arial" charset="0"/>
              </a:rPr>
              <a:pPr fontAlgn="base">
                <a:spcBef>
                  <a:spcPct val="0"/>
                </a:spcBef>
                <a:spcAft>
                  <a:spcPct val="0"/>
                </a:spcAft>
              </a:pPr>
              <a:t>20</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7243">
              <a:buFont typeface="Arial" pitchFamily="34" charset="0"/>
              <a:buChar char="•"/>
              <a:defRPr/>
            </a:pPr>
            <a:r>
              <a:rPr lang="en-US" dirty="0" smtClean="0"/>
              <a:t>This view of the instructional families illustrates the distribution of families and the specific CCCs in each family by grade-band (K-4). It also reflects the instructional families and CCCs’ relationship to the learning progressions by demonstrating the relationship to the elementary grade band learning target (big ideas). Additional charts in this view illustrate the overview of the CCCs by grade-bands 5 – 8 and high school. </a:t>
            </a:r>
          </a:p>
          <a:p>
            <a:pPr defTabSz="897243">
              <a:defRPr/>
            </a:pPr>
            <a:endParaRPr lang="en-US" dirty="0" smtClean="0"/>
          </a:p>
          <a:p>
            <a:pPr defTabSz="897243">
              <a:buFont typeface="Arial" pitchFamily="34" charset="0"/>
              <a:buChar char="•"/>
              <a:defRPr/>
            </a:pPr>
            <a:r>
              <a:rPr lang="en-US" i="0" baseline="0" dirty="0" smtClean="0"/>
              <a:t>There is a difference in the number of CCCs within a family within and across the grade levels. It clearly shows the instructional family emphasis and specific CCCs within and across grades K - 4. </a:t>
            </a:r>
          </a:p>
          <a:p>
            <a:pPr defTabSz="897243">
              <a:defRPr/>
            </a:pPr>
            <a:endParaRPr lang="en-US" dirty="0" smtClean="0"/>
          </a:p>
          <a:p>
            <a:pPr>
              <a:buFont typeface="Arial" pitchFamily="34" charset="0"/>
              <a:buChar char="•"/>
            </a:pPr>
            <a:r>
              <a:rPr lang="en-US" dirty="0" smtClean="0"/>
              <a:t>In this example </a:t>
            </a:r>
            <a:r>
              <a:rPr lang="en-US" baseline="0" dirty="0" smtClean="0"/>
              <a:t>of the CCCs chart, the specific CCCs are indicated by families in the Strand of Data Analysis I (DPS-1).  </a:t>
            </a:r>
          </a:p>
          <a:p>
            <a:pPr>
              <a:buFont typeface="Arial" pitchFamily="34" charset="0"/>
              <a:buChar char="•"/>
            </a:pPr>
            <a:endParaRPr lang="en-US" baseline="0" dirty="0" smtClean="0"/>
          </a:p>
          <a:p>
            <a:pPr>
              <a:buFont typeface="Arial" pitchFamily="34" charset="0"/>
              <a:buChar char="•"/>
            </a:pPr>
            <a:r>
              <a:rPr lang="en-US" baseline="0" dirty="0" smtClean="0"/>
              <a:t>Three of the  Instructional Families in Data Analysis, </a:t>
            </a:r>
            <a:r>
              <a:rPr lang="en-US" i="1" baseline="0" dirty="0" smtClean="0"/>
              <a:t>Formulate Questions/ Plan Research; Represent &amp; Interpret Data </a:t>
            </a:r>
            <a:r>
              <a:rPr lang="en-US" baseline="0" dirty="0" smtClean="0"/>
              <a:t>and </a:t>
            </a:r>
            <a:r>
              <a:rPr lang="en-US" i="1" baseline="0" dirty="0" smtClean="0"/>
              <a:t>Draw Conclusions from Data Collection</a:t>
            </a:r>
            <a:r>
              <a:rPr lang="en-US" i="0" baseline="0" dirty="0" smtClean="0"/>
              <a:t>, are shown. Notice the relationship between the three families at the five grade levels (K-4). </a:t>
            </a:r>
          </a:p>
          <a:p>
            <a:pPr>
              <a:buFont typeface="Arial" pitchFamily="34" charset="0"/>
              <a:buChar char="•"/>
            </a:pPr>
            <a:endParaRPr lang="en-US" i="0" baseline="0" dirty="0" smtClean="0"/>
          </a:p>
          <a:p>
            <a:pPr>
              <a:buFont typeface="Arial" pitchFamily="34" charset="0"/>
              <a:buChar char="•"/>
            </a:pPr>
            <a:r>
              <a:rPr lang="en-US" i="0" baseline="0" dirty="0" smtClean="0"/>
              <a:t>There is a difference in the number of CCCs within a family within and across the grade levels. </a:t>
            </a:r>
          </a:p>
          <a:p>
            <a:pPr>
              <a:buFont typeface="Arial" pitchFamily="34" charset="0"/>
              <a:buNone/>
            </a:pPr>
            <a:endParaRPr lang="en-US" i="0" baseline="0" dirty="0" smtClean="0"/>
          </a:p>
          <a:p>
            <a:pPr>
              <a:buFont typeface="Arial" pitchFamily="34" charset="0"/>
              <a:buChar char="•"/>
            </a:pPr>
            <a:r>
              <a:rPr lang="en-US" i="0" baseline="0" dirty="0" smtClean="0"/>
              <a:t>Note that for each CCC, there is a reference to the CCSS.</a:t>
            </a:r>
          </a:p>
          <a:p>
            <a:pPr>
              <a:buFont typeface="Arial" pitchFamily="34" charset="0"/>
              <a:buNone/>
            </a:pPr>
            <a:endParaRPr lang="en-US" i="0"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21</a:t>
            </a:fld>
            <a:endParaRPr lang="en-US" dirty="0"/>
          </a:p>
        </p:txBody>
      </p:sp>
    </p:spTree>
    <p:extLst>
      <p:ext uri="{BB962C8B-B14F-4D97-AF65-F5344CB8AC3E}">
        <p14:creationId xmlns:p14="http://schemas.microsoft.com/office/powerpoint/2010/main" val="395033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The Element cards, when used in combination with other NCSC CCSS instructional tools, define the “how” by providing ways in which teachers can address grade-specific academic content for students with SCD, even if students have not had an opportunity learn this content previously. </a:t>
            </a: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4D56BA-9E40-4424-BC7E-61B211E32756}"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81000" y="4343400"/>
            <a:ext cx="6248400" cy="4495800"/>
          </a:xfrm>
        </p:spPr>
        <p:txBody>
          <a:bodyPr wrap="square" numCol="1" anchor="t" anchorCtr="0" compatLnSpc="1">
            <a:prstTxWarp prst="textNoShape">
              <a:avLst/>
            </a:prstTxWarp>
            <a:noAutofit/>
          </a:bodyPr>
          <a:lstStyle/>
          <a:p>
            <a:pPr marL="0" lvl="2" defTabSz="896938">
              <a:lnSpc>
                <a:spcPct val="120000"/>
              </a:lnSpc>
              <a:spcBef>
                <a:spcPct val="0"/>
              </a:spcBef>
              <a:buFontTx/>
              <a:buChar char="•"/>
            </a:pPr>
            <a:r>
              <a:rPr lang="en-US" dirty="0" smtClean="0"/>
              <a:t>The first component of the Element Card is the </a:t>
            </a:r>
            <a:r>
              <a:rPr lang="en-US" b="1" u="sng" dirty="0" smtClean="0"/>
              <a:t>CCSS</a:t>
            </a:r>
            <a:r>
              <a:rPr lang="en-US" dirty="0" smtClean="0"/>
              <a:t>: This is the Common Core State Standard on which the CCC is based. </a:t>
            </a:r>
            <a:endParaRPr lang="en-US" dirty="0"/>
          </a:p>
          <a:p>
            <a:pPr marL="0" lvl="2" defTabSz="896938">
              <a:lnSpc>
                <a:spcPct val="120000"/>
              </a:lnSpc>
              <a:spcBef>
                <a:spcPct val="0"/>
              </a:spcBef>
              <a:buFontTx/>
              <a:buChar char="•"/>
            </a:pPr>
            <a:r>
              <a:rPr lang="en-US" dirty="0" smtClean="0"/>
              <a:t>The second component is the </a:t>
            </a:r>
            <a:r>
              <a:rPr lang="en-US" b="1" u="sng" dirty="0" smtClean="0"/>
              <a:t>Core Content Connector</a:t>
            </a:r>
            <a:r>
              <a:rPr lang="en-US" dirty="0" smtClean="0"/>
              <a:t>: The code used to identify the CCC is followed by a statement of the grade-specific CCC.</a:t>
            </a:r>
          </a:p>
          <a:p>
            <a:pPr marL="0" lvl="2" defTabSz="896938">
              <a:lnSpc>
                <a:spcPct val="120000"/>
              </a:lnSpc>
              <a:spcBef>
                <a:spcPct val="0"/>
              </a:spcBef>
              <a:buFontTx/>
              <a:buChar char="•"/>
            </a:pPr>
            <a:r>
              <a:rPr lang="en-US" dirty="0" smtClean="0"/>
              <a:t>The third row provides the related </a:t>
            </a:r>
            <a:r>
              <a:rPr lang="en-US" b="1" u="sng" dirty="0" smtClean="0"/>
              <a:t>LPF Strand</a:t>
            </a:r>
            <a:r>
              <a:rPr lang="en-US" b="1" dirty="0" smtClean="0"/>
              <a:t> </a:t>
            </a:r>
            <a:r>
              <a:rPr lang="en-US" dirty="0" smtClean="0"/>
              <a:t>followed by the </a:t>
            </a:r>
            <a:r>
              <a:rPr lang="en-US" b="1" u="sng" dirty="0" smtClean="0"/>
              <a:t>Instructional Family </a:t>
            </a:r>
            <a:r>
              <a:rPr lang="en-US" dirty="0" smtClean="0"/>
              <a:t> that contains this CCC. In this example, the instructional family is  </a:t>
            </a:r>
            <a:r>
              <a:rPr lang="en-US" i="1" dirty="0" smtClean="0"/>
              <a:t>Draws Conclusions from Data Collection</a:t>
            </a:r>
            <a:r>
              <a:rPr lang="en-US" dirty="0" smtClean="0"/>
              <a:t>.  </a:t>
            </a:r>
          </a:p>
          <a:p>
            <a:pPr marL="0" lvl="2" defTabSz="896938">
              <a:lnSpc>
                <a:spcPct val="120000"/>
              </a:lnSpc>
              <a:spcBef>
                <a:spcPct val="0"/>
              </a:spcBef>
              <a:buFontTx/>
              <a:buChar char="•"/>
            </a:pPr>
            <a:r>
              <a:rPr lang="en-US" dirty="0" smtClean="0"/>
              <a:t>The next row on this slide denotes the related </a:t>
            </a:r>
            <a:r>
              <a:rPr lang="en-US" b="1" u="sng" dirty="0" smtClean="0"/>
              <a:t>Progress Indicator</a:t>
            </a:r>
            <a:r>
              <a:rPr lang="en-US" dirty="0" smtClean="0"/>
              <a:t> of the LPF. </a:t>
            </a:r>
            <a:endParaRPr lang="en-US" dirty="0"/>
          </a:p>
          <a:p>
            <a:pPr marL="0" lvl="2" defTabSz="896938">
              <a:lnSpc>
                <a:spcPct val="120000"/>
              </a:lnSpc>
              <a:spcBef>
                <a:spcPct val="0"/>
              </a:spcBef>
              <a:buFontTx/>
              <a:buChar char="•"/>
            </a:pPr>
            <a:r>
              <a:rPr lang="en-US" dirty="0" smtClean="0"/>
              <a:t>The next row contains the </a:t>
            </a:r>
            <a:r>
              <a:rPr lang="en-US" b="1" u="sng" dirty="0" smtClean="0"/>
              <a:t>Essential Understandings</a:t>
            </a:r>
            <a:r>
              <a:rPr lang="en-US" dirty="0" smtClean="0"/>
              <a:t> including Concrete and Representation</a:t>
            </a:r>
            <a:r>
              <a:rPr lang="en-US" dirty="0"/>
              <a:t>. </a:t>
            </a:r>
          </a:p>
          <a:p>
            <a:pPr marL="457200" lvl="3" defTabSz="896938">
              <a:lnSpc>
                <a:spcPct val="120000"/>
              </a:lnSpc>
              <a:spcBef>
                <a:spcPct val="0"/>
              </a:spcBef>
              <a:buFontTx/>
              <a:buChar char="•"/>
            </a:pPr>
            <a:r>
              <a:rPr lang="en-US" b="1" u="sng" dirty="0" smtClean="0"/>
              <a:t>Mathematical Concrete</a:t>
            </a:r>
            <a:r>
              <a:rPr lang="en-US" dirty="0" smtClean="0"/>
              <a:t>:  Fundamental </a:t>
            </a:r>
            <a:r>
              <a:rPr lang="en-US" dirty="0"/>
              <a:t>mathematical concepts and skills to address the content described in the grade-level </a:t>
            </a:r>
            <a:r>
              <a:rPr lang="en-US" dirty="0" smtClean="0"/>
              <a:t>CCCs.</a:t>
            </a:r>
          </a:p>
          <a:p>
            <a:pPr marL="457200" lvl="3" defTabSz="896938">
              <a:lnSpc>
                <a:spcPct val="120000"/>
              </a:lnSpc>
              <a:spcBef>
                <a:spcPct val="0"/>
              </a:spcBef>
              <a:buFontTx/>
              <a:buChar char="•"/>
            </a:pPr>
            <a:r>
              <a:rPr lang="en-US" b="1" u="sng" dirty="0" smtClean="0"/>
              <a:t>Mathematical Representation</a:t>
            </a:r>
            <a:r>
              <a:rPr lang="en-US" dirty="0" smtClean="0"/>
              <a:t>: Specific </a:t>
            </a:r>
            <a:r>
              <a:rPr lang="en-US" dirty="0"/>
              <a:t>symbols or referents related  to the concepts and skills to apply when problem solving (e.g., mathematical  symbols and operations of addition, subtraction, multiplication, division, fractions, equations).</a:t>
            </a:r>
          </a:p>
          <a:p>
            <a:pPr marL="0" lvl="2" defTabSz="896938">
              <a:lnSpc>
                <a:spcPct val="120000"/>
              </a:lnSpc>
              <a:spcBef>
                <a:spcPct val="0"/>
              </a:spcBef>
              <a:buFontTx/>
              <a:buChar char="•"/>
            </a:pPr>
            <a:r>
              <a:rPr lang="en-US" dirty="0" smtClean="0"/>
              <a:t>The </a:t>
            </a:r>
            <a:r>
              <a:rPr lang="en-US" b="1" dirty="0"/>
              <a:t>Suggested Instructional Strategies </a:t>
            </a:r>
            <a:r>
              <a:rPr lang="en-US" dirty="0"/>
              <a:t>section provides examples of evidenced-based strategies supporting instruction at varying levels of challenge; and </a:t>
            </a:r>
          </a:p>
          <a:p>
            <a:pPr marL="0" lvl="2" defTabSz="896938">
              <a:lnSpc>
                <a:spcPct val="120000"/>
              </a:lnSpc>
              <a:spcBef>
                <a:spcPct val="0"/>
              </a:spcBef>
              <a:buFontTx/>
              <a:buChar char="•"/>
            </a:pPr>
            <a:r>
              <a:rPr lang="en-US" dirty="0"/>
              <a:t>The </a:t>
            </a:r>
            <a:r>
              <a:rPr lang="en-US" b="1" dirty="0"/>
              <a:t>Supports  and Scaffolds </a:t>
            </a:r>
            <a:r>
              <a:rPr lang="en-US" dirty="0"/>
              <a:t>section provide suggestions of possible tools and materials that assist in the promotion of understanding and engagement with concepts. These suggested supports and scaffolds can provide a way for students to demonstrated what they know and can do.</a:t>
            </a:r>
          </a:p>
          <a:p>
            <a:pPr marL="0" lvl="2" defTabSz="896938">
              <a:lnSpc>
                <a:spcPct val="120000"/>
              </a:lnSpc>
              <a:spcBef>
                <a:spcPct val="0"/>
              </a:spcBef>
              <a:buFontTx/>
              <a:buChar char="•"/>
            </a:pPr>
            <a:endParaRPr lang="en-US" dirty="0"/>
          </a:p>
          <a:p>
            <a:pPr marL="0" lvl="2" defTabSz="896938">
              <a:lnSpc>
                <a:spcPct val="120000"/>
              </a:lnSpc>
              <a:spcBef>
                <a:spcPct val="0"/>
              </a:spcBef>
              <a:buFontTx/>
              <a:buChar char="•"/>
            </a:pPr>
            <a:endParaRPr lang="en-US" dirty="0" smtClean="0"/>
          </a:p>
          <a:p>
            <a:pPr marL="0" lvl="2" defTabSz="896938">
              <a:lnSpc>
                <a:spcPct val="120000"/>
              </a:lnSpc>
              <a:spcBef>
                <a:spcPct val="0"/>
              </a:spcBef>
            </a:pPr>
            <a:endParaRPr lang="en-US" sz="1050" dirty="0" smtClean="0"/>
          </a:p>
          <a:p>
            <a:pPr marL="0" lvl="2" defTabSz="896938">
              <a:lnSpc>
                <a:spcPct val="80000"/>
              </a:lnSpc>
              <a:spcBef>
                <a:spcPct val="0"/>
              </a:spcBef>
            </a:pPr>
            <a:endParaRPr lang="en-US" sz="1050" dirty="0" smtClean="0"/>
          </a:p>
          <a:p>
            <a:pPr algn="ctr" defTabSz="896938">
              <a:lnSpc>
                <a:spcPct val="80000"/>
              </a:lnSpc>
              <a:spcBef>
                <a:spcPct val="0"/>
              </a:spcBef>
            </a:pPr>
            <a:endParaRPr lang="en-US" sz="1050" dirty="0" smtClean="0"/>
          </a:p>
          <a:p>
            <a:pPr marL="447675" lvl="3" defTabSz="896938">
              <a:lnSpc>
                <a:spcPct val="80000"/>
              </a:lnSpc>
              <a:spcBef>
                <a:spcPct val="0"/>
              </a:spcBef>
              <a:buFontTx/>
              <a:buChar char="•"/>
            </a:pPr>
            <a:endParaRPr lang="en-US" sz="1050" dirty="0" smtClean="0"/>
          </a:p>
          <a:p>
            <a:pPr marL="0" lvl="2" defTabSz="896938">
              <a:lnSpc>
                <a:spcPct val="80000"/>
              </a:lnSpc>
              <a:spcBef>
                <a:spcPct val="0"/>
              </a:spcBef>
              <a:buFontTx/>
              <a:buChar char="•"/>
            </a:pPr>
            <a:endParaRPr lang="en-US" sz="1050" dirty="0" smtClean="0"/>
          </a:p>
          <a:p>
            <a:pPr marL="0" lvl="2" defTabSz="896938">
              <a:lnSpc>
                <a:spcPct val="80000"/>
              </a:lnSpc>
              <a:spcBef>
                <a:spcPct val="0"/>
              </a:spcBef>
            </a:pPr>
            <a:endParaRPr lang="en-US" sz="1050" dirty="0" smtClean="0"/>
          </a:p>
          <a:p>
            <a:pPr marL="447675" lvl="3" defTabSz="896938">
              <a:lnSpc>
                <a:spcPct val="80000"/>
              </a:lnSpc>
              <a:spcBef>
                <a:spcPct val="0"/>
              </a:spcBef>
            </a:pPr>
            <a:endParaRPr lang="en-US" sz="1050" dirty="0" smtClean="0"/>
          </a:p>
          <a:p>
            <a:pPr defTabSz="896938">
              <a:lnSpc>
                <a:spcPct val="80000"/>
              </a:lnSpc>
              <a:spcBef>
                <a:spcPct val="0"/>
              </a:spcBef>
            </a:pPr>
            <a:endParaRPr lang="en-US" sz="1050" dirty="0" smtClean="0"/>
          </a:p>
          <a:p>
            <a:pPr marL="0" lvl="2" defTabSz="896938">
              <a:lnSpc>
                <a:spcPct val="80000"/>
              </a:lnSpc>
              <a:spcBef>
                <a:spcPct val="0"/>
              </a:spcBef>
              <a:buFontTx/>
              <a:buChar char="•"/>
            </a:pPr>
            <a:endParaRPr lang="en-US" sz="1050" dirty="0"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60509-4E66-4247-A0BF-C4493398B882}" type="slidenum">
              <a:rPr lang="en-US">
                <a:cs typeface="Arial" charset="0"/>
              </a:rPr>
              <a:pPr fontAlgn="base">
                <a:spcBef>
                  <a:spcPct val="0"/>
                </a:spcBef>
                <a:spcAft>
                  <a:spcPct val="0"/>
                </a:spcAft>
              </a:pPr>
              <a:t>23</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spcBef>
                <a:spcPct val="0"/>
              </a:spcBef>
              <a:buFontTx/>
              <a:buChar char="•"/>
            </a:pPr>
            <a:r>
              <a:rPr lang="en-US" sz="1400" dirty="0" smtClean="0"/>
              <a:t>Teaching requires designing instructional plans that promote learning for </a:t>
            </a:r>
            <a:r>
              <a:rPr lang="en-US" sz="1400" b="1" dirty="0" smtClean="0"/>
              <a:t>all</a:t>
            </a:r>
            <a:r>
              <a:rPr lang="en-US" sz="1400" dirty="0" smtClean="0"/>
              <a:t> students – whatever their entry point is into the content. </a:t>
            </a:r>
          </a:p>
          <a:p>
            <a:pPr defTabSz="896938">
              <a:spcBef>
                <a:spcPct val="0"/>
              </a:spcBef>
              <a:buFontTx/>
              <a:buChar char="•"/>
            </a:pPr>
            <a:r>
              <a:rPr lang="en-US" sz="1400" dirty="0" smtClean="0"/>
              <a:t>The Units and Lesson Plans provide </a:t>
            </a:r>
            <a:r>
              <a:rPr lang="en-US" sz="1400" u="sng" dirty="0" smtClean="0"/>
              <a:t>models</a:t>
            </a:r>
            <a:r>
              <a:rPr lang="en-US" sz="1400" dirty="0" smtClean="0"/>
              <a:t> of universally designed planning for an entire class of students</a:t>
            </a:r>
            <a:r>
              <a:rPr lang="en-US" sz="1400" baseline="0" dirty="0" smtClean="0"/>
              <a:t>—to help educators learn to use UDL with all their lessons. </a:t>
            </a:r>
            <a:r>
              <a:rPr lang="en-US" sz="1400" dirty="0" smtClean="0"/>
              <a:t>The Units and Lesson Plans illustrate how to target the CCCs within general education lessons.  Examples are provided for planning for engagement, representation, and expression to meet the unique needs of students with significant cognitive disabilities.  </a:t>
            </a:r>
          </a:p>
          <a:p>
            <a:pPr defTabSz="896938">
              <a:spcBef>
                <a:spcPct val="0"/>
              </a:spcBef>
            </a:pPr>
            <a:r>
              <a:rPr lang="en-US" sz="1400" u="sng" dirty="0" smtClean="0"/>
              <a:t>Description of Instructional Units:</a:t>
            </a:r>
          </a:p>
          <a:p>
            <a:pPr defTabSz="896938">
              <a:spcBef>
                <a:spcPct val="0"/>
              </a:spcBef>
              <a:buFontTx/>
              <a:buChar char="•"/>
            </a:pPr>
            <a:r>
              <a:rPr lang="en-US" sz="1400" dirty="0" smtClean="0"/>
              <a:t>Each of the NCSC instructional units is intended to be used to clarify what the academic content is, how it can be made more accessible for all students, and what units of study might look like when sequencing skills and concepts along a research-based learning continuum. </a:t>
            </a:r>
          </a:p>
          <a:p>
            <a:pPr defTabSz="896938">
              <a:spcBef>
                <a:spcPct val="0"/>
              </a:spcBef>
              <a:buFontTx/>
              <a:buChar char="•"/>
            </a:pPr>
            <a:r>
              <a:rPr lang="en-US" sz="1400" dirty="0" smtClean="0"/>
              <a:t> The units weave within the lessons those skills or points of critical understandings that a student with a significant cognitive disability may not have and may not have ever received instruction on in past grades</a:t>
            </a:r>
          </a:p>
          <a:p>
            <a:pPr defTabSz="896938">
              <a:spcBef>
                <a:spcPct val="0"/>
              </a:spcBef>
              <a:buFontTx/>
              <a:buChar char="•"/>
            </a:pPr>
            <a:endParaRPr lang="en-US" sz="1400" dirty="0" smtClean="0"/>
          </a:p>
          <a:p>
            <a:pPr defTabSz="896938">
              <a:spcBef>
                <a:spcPct val="0"/>
              </a:spcBef>
            </a:pPr>
            <a:endParaRPr lang="en-US" sz="1400"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8A0F6-095F-466D-9FC1-7E1FE3C17030}" type="slidenum">
              <a:rPr lang="en-US">
                <a:cs typeface="Arial" charset="0"/>
              </a:rPr>
              <a:pPr fontAlgn="base">
                <a:spcBef>
                  <a:spcPct val="0"/>
                </a:spcBef>
                <a:spcAft>
                  <a:spcPct val="0"/>
                </a:spcAft>
              </a:pPr>
              <a:t>24</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smtClean="0"/>
              <a:t>UDL Lesson Components include</a:t>
            </a:r>
            <a:r>
              <a:rPr lang="en-US" sz="1400" dirty="0" smtClean="0"/>
              <a:t>:</a:t>
            </a:r>
          </a:p>
          <a:p>
            <a:pPr>
              <a:spcBef>
                <a:spcPct val="0"/>
              </a:spcBef>
            </a:pPr>
            <a:r>
              <a:rPr lang="en-US" sz="1400" dirty="0" smtClean="0"/>
              <a:t>Introducing the Lesson</a:t>
            </a:r>
          </a:p>
          <a:p>
            <a:pPr>
              <a:spcBef>
                <a:spcPct val="0"/>
              </a:spcBef>
            </a:pPr>
            <a:r>
              <a:rPr lang="en-US" sz="1400" dirty="0" smtClean="0"/>
              <a:t>Direct Instruction and/or Facilitation of Activities</a:t>
            </a:r>
          </a:p>
          <a:p>
            <a:pPr>
              <a:spcBef>
                <a:spcPct val="0"/>
              </a:spcBef>
            </a:pPr>
            <a:r>
              <a:rPr lang="en-US" sz="1400" dirty="0" smtClean="0"/>
              <a:t>Practice</a:t>
            </a:r>
          </a:p>
          <a:p>
            <a:pPr>
              <a:spcBef>
                <a:spcPct val="0"/>
              </a:spcBef>
            </a:pPr>
            <a:r>
              <a:rPr lang="en-US" sz="1400" dirty="0" smtClean="0"/>
              <a:t>Closure (review lesson and objectives)</a:t>
            </a:r>
          </a:p>
          <a:p>
            <a:pPr>
              <a:spcBef>
                <a:spcPct val="0"/>
              </a:spcBef>
            </a:pPr>
            <a:r>
              <a:rPr lang="en-US" sz="1400" dirty="0" smtClean="0"/>
              <a:t>Exit Assessment</a:t>
            </a:r>
          </a:p>
          <a:p>
            <a:pPr>
              <a:spcBef>
                <a:spcPct val="0"/>
              </a:spcBef>
            </a:pPr>
            <a:r>
              <a:rPr lang="en-US" sz="1400" dirty="0" smtClean="0"/>
              <a:t>Resources</a:t>
            </a:r>
          </a:p>
          <a:p>
            <a:pPr>
              <a:spcBef>
                <a:spcPct val="0"/>
              </a:spcBef>
            </a:pPr>
            <a:endParaRPr lang="en-US" dirty="0" smtClean="0"/>
          </a:p>
          <a:p>
            <a:pPr>
              <a:spcBef>
                <a:spcPct val="0"/>
              </a:spcBef>
            </a:pPr>
            <a:endParaRPr lang="en-US" dirty="0"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28967A-5DBC-4668-B69C-6527A691F28B}" type="slidenum">
              <a:rPr lang="en-US">
                <a:cs typeface="Arial" charset="0"/>
              </a:rPr>
              <a:pPr fontAlgn="base">
                <a:spcBef>
                  <a:spcPct val="0"/>
                </a:spcBef>
                <a:spcAft>
                  <a:spcPct val="0"/>
                </a:spcAft>
              </a:pPr>
              <a:t>25</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dirty="0" smtClean="0"/>
          </a:p>
          <a:p>
            <a:pPr>
              <a:spcBef>
                <a:spcPct val="0"/>
              </a:spcBef>
              <a:buFontTx/>
              <a:buChar char="•"/>
            </a:pPr>
            <a:r>
              <a:rPr lang="en-US" sz="1400" dirty="0" smtClean="0"/>
              <a:t>NCSC supports educators as they plan for and provide appropriate instruction that is based on the Common Core State Standards (CCSS) in English Language Arts (reading and writing) and mathematics in grades K – 8 and high school.</a:t>
            </a:r>
          </a:p>
          <a:p>
            <a:pPr>
              <a:spcBef>
                <a:spcPct val="0"/>
              </a:spcBef>
            </a:pPr>
            <a:endParaRPr lang="en-US" sz="1400" dirty="0" smtClean="0"/>
          </a:p>
          <a:p>
            <a:pPr>
              <a:spcBef>
                <a:spcPct val="0"/>
              </a:spcBef>
              <a:buFontTx/>
              <a:buChar char="•"/>
            </a:pPr>
            <a:r>
              <a:rPr lang="en-US" sz="1400" dirty="0" smtClean="0"/>
              <a:t>The Common Core State Standards intentionally leave room to determine how academic goals should be reached and what additional topics should be addressed. </a:t>
            </a:r>
          </a:p>
          <a:p>
            <a:pPr>
              <a:spcBef>
                <a:spcPct val="0"/>
              </a:spcBef>
              <a:buFontTx/>
              <a:buChar char="•"/>
            </a:pPr>
            <a:endParaRPr lang="en-US" sz="1400" dirty="0" smtClean="0"/>
          </a:p>
          <a:p>
            <a:pPr>
              <a:spcBef>
                <a:spcPct val="0"/>
              </a:spcBef>
              <a:buFontTx/>
              <a:buChar char="•"/>
            </a:pPr>
            <a:r>
              <a:rPr lang="en-US" sz="1400" dirty="0" smtClean="0"/>
              <a:t>The Curriculum and Instruction  (C &amp; I) resources provide evidenced-based strategies and tools to support </a:t>
            </a:r>
            <a:r>
              <a:rPr lang="en-US" sz="1400" b="1" i="1" dirty="0" smtClean="0"/>
              <a:t>how</a:t>
            </a:r>
            <a:r>
              <a:rPr lang="en-US" sz="1400" dirty="0" smtClean="0"/>
              <a:t> to teach this content that are based on over a decade of research on academic instruction, communication, and learner characteristics of students with the most significant cognitive disabilities.</a:t>
            </a:r>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buFontTx/>
              <a:buChar char="•"/>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8A0186-BEE2-469D-A303-DEDCCE951C12}" type="slidenum">
              <a:rPr lang="en-US">
                <a:cs typeface="Arial" charset="0"/>
              </a:rPr>
              <a:pPr fontAlgn="base">
                <a:spcBef>
                  <a:spcPct val="0"/>
                </a:spcBef>
                <a:spcAft>
                  <a:spcPct val="0"/>
                </a:spcAft>
              </a:pPr>
              <a:t>4</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a:t>
            </a:r>
            <a:r>
              <a:rPr lang="en-US" baseline="0" dirty="0" smtClean="0"/>
              <a:t> of one page of a UDL instructional unit on the wiki</a:t>
            </a:r>
            <a:endParaRPr lang="en-US" dirty="0"/>
          </a:p>
        </p:txBody>
      </p:sp>
      <p:sp>
        <p:nvSpPr>
          <p:cNvPr id="4" name="Slide Number Placeholder 3"/>
          <p:cNvSpPr>
            <a:spLocks noGrp="1"/>
          </p:cNvSpPr>
          <p:nvPr>
            <p:ph type="sldNum" sz="quarter" idx="10"/>
          </p:nvPr>
        </p:nvSpPr>
        <p:spPr/>
        <p:txBody>
          <a:bodyPr/>
          <a:lstStyle/>
          <a:p>
            <a:fld id="{AEA52B73-CB30-4BBC-A173-A4EBFC95A4B0}" type="slidenum">
              <a:rPr lang="en-US" smtClean="0"/>
              <a:t>26</a:t>
            </a:fld>
            <a:endParaRPr lang="en-US" dirty="0"/>
          </a:p>
        </p:txBody>
      </p:sp>
    </p:spTree>
    <p:extLst>
      <p:ext uri="{BB962C8B-B14F-4D97-AF65-F5344CB8AC3E}">
        <p14:creationId xmlns:p14="http://schemas.microsoft.com/office/powerpoint/2010/main" val="148532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considerations for emerging readers and emerging communicators are shared throughout the UDL lessons.</a:t>
            </a:r>
            <a:endParaRPr lang="en-US" dirty="0"/>
          </a:p>
        </p:txBody>
      </p:sp>
      <p:sp>
        <p:nvSpPr>
          <p:cNvPr id="4" name="Slide Number Placeholder 3"/>
          <p:cNvSpPr>
            <a:spLocks noGrp="1"/>
          </p:cNvSpPr>
          <p:nvPr>
            <p:ph type="sldNum" sz="quarter" idx="10"/>
          </p:nvPr>
        </p:nvSpPr>
        <p:spPr/>
        <p:txBody>
          <a:bodyPr/>
          <a:lstStyle/>
          <a:p>
            <a:fld id="{AEA52B73-CB30-4BBC-A173-A4EBFC95A4B0}" type="slidenum">
              <a:rPr lang="en-US" smtClean="0"/>
              <a:t>27</a:t>
            </a:fld>
            <a:endParaRPr lang="en-US" dirty="0"/>
          </a:p>
        </p:txBody>
      </p:sp>
    </p:spTree>
    <p:extLst>
      <p:ext uri="{BB962C8B-B14F-4D97-AF65-F5344CB8AC3E}">
        <p14:creationId xmlns:p14="http://schemas.microsoft.com/office/powerpoint/2010/main" val="558861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572000"/>
          </a:xfrm>
        </p:spPr>
        <p:txBody>
          <a:bodyPr wrap="square" numCol="1" anchor="t" anchorCtr="0" compatLnSpc="1">
            <a:prstTxWarp prst="textNoShape">
              <a:avLst/>
            </a:prstTxWarp>
            <a:normAutofit/>
          </a:bodyPr>
          <a:lstStyle/>
          <a:p>
            <a:pPr>
              <a:spcBef>
                <a:spcPct val="0"/>
              </a:spcBef>
              <a:buFontTx/>
              <a:buChar char="•"/>
            </a:pPr>
            <a:r>
              <a:rPr lang="en-US" sz="1400" dirty="0" smtClean="0"/>
              <a:t>The MASSIs/LASSIs offer intensive instruction based on evidence-based practices known to be effective in teaching skills to mastery for students with the most significant cognitive disabilities. </a:t>
            </a:r>
          </a:p>
          <a:p>
            <a:pPr>
              <a:spcBef>
                <a:spcPct val="0"/>
              </a:spcBef>
              <a:buFontTx/>
              <a:buChar char="•"/>
            </a:pPr>
            <a:endParaRPr lang="en-US" sz="1400" dirty="0" smtClean="0"/>
          </a:p>
          <a:p>
            <a:pPr>
              <a:spcBef>
                <a:spcPct val="0"/>
              </a:spcBef>
              <a:buFontTx/>
              <a:buChar char="•"/>
            </a:pPr>
            <a:r>
              <a:rPr lang="en-US" sz="1400" dirty="0" smtClean="0"/>
              <a:t>They identify the concepts and symbols needed to move toward mastery of the Core Content Connectors.</a:t>
            </a:r>
          </a:p>
          <a:p>
            <a:pPr>
              <a:spcBef>
                <a:spcPct val="0"/>
              </a:spcBef>
            </a:pPr>
            <a:endParaRPr lang="en-US" sz="1400" dirty="0" smtClean="0"/>
          </a:p>
          <a:p>
            <a:pPr>
              <a:spcBef>
                <a:spcPct val="0"/>
              </a:spcBef>
              <a:buFontTx/>
              <a:buChar char="•"/>
            </a:pPr>
            <a:r>
              <a:rPr lang="en-US" sz="1400" dirty="0" smtClean="0"/>
              <a:t>Using scripts, the MASSIs and LASSIs present instruction in grades bands 3-5, 6-8 and high school and help teachers plan and prepare for instruction with suggested teacher and student materials.</a:t>
            </a:r>
          </a:p>
          <a:p>
            <a:pPr>
              <a:spcBef>
                <a:spcPct val="0"/>
              </a:spcBef>
            </a:pPr>
            <a:endParaRPr lang="en-US" sz="1400" dirty="0" smtClean="0"/>
          </a:p>
          <a:p>
            <a:pPr>
              <a:spcBef>
                <a:spcPct val="0"/>
              </a:spcBef>
              <a:buFontTx/>
              <a:buChar char="•"/>
            </a:pPr>
            <a:r>
              <a:rPr lang="en-US" sz="1400" dirty="0" smtClean="0"/>
              <a:t>They offer a guide for instruction with </a:t>
            </a:r>
            <a:r>
              <a:rPr lang="en-US" sz="1400" b="1" dirty="0" smtClean="0"/>
              <a:t>graduating levels of difficulty </a:t>
            </a:r>
            <a:r>
              <a:rPr lang="en-US" sz="1400" dirty="0" smtClean="0"/>
              <a:t>– ranging from the first steps of teaching the content to students with little or no understanding of the content to building understanding of the target concepts of the CCCs using real-life word problems and using hand-on activities aligned to grade-level content.</a:t>
            </a:r>
          </a:p>
          <a:p>
            <a:pPr>
              <a:spcBef>
                <a:spcPct val="0"/>
              </a:spcBef>
              <a:buFontTx/>
              <a:buChar char="•"/>
            </a:pPr>
            <a:endParaRPr lang="en-US" sz="1400" dirty="0" smtClean="0"/>
          </a:p>
          <a:p>
            <a:pPr>
              <a:spcBef>
                <a:spcPct val="0"/>
              </a:spcBef>
              <a:buFontTx/>
              <a:buChar char="•"/>
            </a:pPr>
            <a:r>
              <a:rPr lang="en-US" sz="1400" dirty="0" smtClean="0"/>
              <a:t>After teaching the UDL Instructional Units and utilizing the MASSIs and LASSIs as appropriate for individual students, teachers will gain practice in instructional strategies that are effective for teaching content to students with the most significant cognitive disabilities.</a:t>
            </a:r>
          </a:p>
          <a:p>
            <a:pPr>
              <a:spcBef>
                <a:spcPct val="0"/>
              </a:spcBef>
              <a:buFontTx/>
              <a:buChar char="•"/>
            </a:pPr>
            <a:endParaRPr lang="en-US" sz="1400" dirty="0" smtClean="0"/>
          </a:p>
          <a:p>
            <a:pPr>
              <a:spcBef>
                <a:spcPct val="0"/>
              </a:spcBef>
              <a:buFontTx/>
              <a:buNone/>
            </a:pPr>
            <a:endParaRPr lang="en-US" sz="1100" dirty="0" smtClean="0"/>
          </a:p>
          <a:p>
            <a:pPr>
              <a:spcBef>
                <a:spcPct val="0"/>
              </a:spcBef>
              <a:buFontTx/>
              <a:buChar char="•"/>
            </a:pPr>
            <a:endParaRPr lang="en-US" sz="1100" dirty="0" smtClean="0"/>
          </a:p>
          <a:p>
            <a:pPr>
              <a:spcBef>
                <a:spcPct val="0"/>
              </a:spcBef>
              <a:buFontTx/>
              <a:buChar char="•"/>
            </a:pPr>
            <a:endParaRPr lang="en-US" sz="1100" dirty="0" smtClean="0"/>
          </a:p>
          <a:p>
            <a:pPr>
              <a:spcBef>
                <a:spcPct val="0"/>
              </a:spcBef>
              <a:buFontTx/>
              <a:buChar char="•"/>
            </a:pPr>
            <a:endParaRPr lang="en-US" sz="1100" dirty="0"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CE6D53-5CAD-4845-B570-BE68591ECC05}" type="slidenum">
              <a:rPr lang="en-US">
                <a:cs typeface="Arial" charset="0"/>
              </a:rPr>
              <a:pPr fontAlgn="base">
                <a:spcBef>
                  <a:spcPct val="0"/>
                </a:spcBef>
                <a:spcAft>
                  <a:spcPct val="0"/>
                </a:spcAft>
              </a:pPr>
              <a:t>28</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spcBef>
                <a:spcPct val="0"/>
              </a:spcBef>
              <a:buFontTx/>
              <a:buNone/>
            </a:pPr>
            <a:r>
              <a:rPr lang="en-US" sz="1400" dirty="0" smtClean="0"/>
              <a:t>The Instructional Resource Guide helps educators to build knowledge of essential, evidence-based systematic instructional methods and defines the use of these strategies that are used in the MASSIs and LASSIs to teach students targeted skills.</a:t>
            </a:r>
          </a:p>
          <a:p>
            <a:pPr defTabSz="896938">
              <a:spcBef>
                <a:spcPct val="0"/>
              </a:spcBef>
            </a:pPr>
            <a:endParaRPr lang="en-US" dirty="0"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FF5F01-529A-4B03-86B1-75EAA936C053}" type="slidenum">
              <a:rPr lang="en-US">
                <a:cs typeface="Arial" charset="0"/>
              </a:rPr>
              <a:pPr fontAlgn="base">
                <a:spcBef>
                  <a:spcPct val="0"/>
                </a:spcBef>
                <a:spcAft>
                  <a:spcPct val="0"/>
                </a:spcAft>
              </a:pPr>
              <a:t>29</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all resources link takes you to a clickable table of each type of resource.  If you know which category you are looking for, you can go right there.</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24DEB0B1-1AB8-4A47-AD1B-20F89F852347}" type="slidenum">
              <a:rPr lang="en-US" altLang="en-US" sz="1200"/>
              <a:pPr eaLnBrk="1" hangingPunct="1"/>
              <a:t>33</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CCA1B-90A7-42B3-8E19-041B4AAF6733}" type="slidenum">
              <a:rPr lang="en-US" smtClean="0"/>
              <a:t>5</a:t>
            </a:fld>
            <a:endParaRPr lang="en-US" dirty="0"/>
          </a:p>
        </p:txBody>
      </p:sp>
    </p:spTree>
    <p:extLst>
      <p:ext uri="{BB962C8B-B14F-4D97-AF65-F5344CB8AC3E}">
        <p14:creationId xmlns:p14="http://schemas.microsoft.com/office/powerpoint/2010/main" val="325583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685800" y="4343400"/>
            <a:ext cx="5486400" cy="4572000"/>
          </a:xfrm>
          <a:extLst/>
        </p:spPr>
        <p:txBody>
          <a:bodyPr wrap="square" numCol="1" anchor="t" anchorCtr="0" compatLnSpc="1">
            <a:prstTxWarp prst="textNoShape">
              <a:avLst/>
            </a:prstTxWarp>
            <a:normAutofit/>
          </a:bodyPr>
          <a:lstStyle/>
          <a:p>
            <a:pPr defTabSz="897156" fontAlgn="auto">
              <a:spcBef>
                <a:spcPts val="0"/>
              </a:spcBef>
              <a:spcAft>
                <a:spcPts val="0"/>
              </a:spcAft>
              <a:buFont typeface="Arial" pitchFamily="34" charset="0"/>
              <a:buChar char="•"/>
              <a:defRPr/>
            </a:pPr>
            <a:r>
              <a:rPr lang="en-US" sz="1400" u="sng" dirty="0"/>
              <a:t>Each component of the triangle (curriculum, instruction and assessment) is used to inform the other components </a:t>
            </a:r>
            <a:r>
              <a:rPr lang="en-US" sz="1400" dirty="0"/>
              <a:t>which are all directed toward the goal of College, Career, and Community readiness. </a:t>
            </a:r>
            <a:r>
              <a:rPr lang="en-US" sz="1400" dirty="0" smtClean="0"/>
              <a:t> </a:t>
            </a:r>
          </a:p>
          <a:p>
            <a:pPr defTabSz="897156" fontAlgn="auto">
              <a:spcBef>
                <a:spcPts val="0"/>
              </a:spcBef>
              <a:spcAft>
                <a:spcPts val="0"/>
              </a:spcAft>
              <a:buFont typeface="Arial" pitchFamily="34" charset="0"/>
              <a:buChar char="•"/>
              <a:defRPr/>
            </a:pPr>
            <a:endParaRPr lang="en-US" sz="1400" dirty="0"/>
          </a:p>
          <a:p>
            <a:pPr defTabSz="897156" fontAlgn="auto">
              <a:spcBef>
                <a:spcPts val="0"/>
              </a:spcBef>
              <a:spcAft>
                <a:spcPts val="0"/>
              </a:spcAft>
              <a:buFont typeface="Arial" pitchFamily="34" charset="0"/>
              <a:buChar char="•"/>
              <a:defRPr/>
            </a:pPr>
            <a:r>
              <a:rPr lang="en-US" sz="1400" dirty="0"/>
              <a:t>In order for any student to benefit from challenging curriculum and high quality instruction, he or she has to be able to communicate what they know and can do. Communicative Competence is the base</a:t>
            </a:r>
            <a:r>
              <a:rPr lang="en-US" sz="1400" dirty="0" smtClean="0"/>
              <a:t>.</a:t>
            </a:r>
            <a:r>
              <a:rPr lang="en-US" sz="1400" dirty="0"/>
              <a:t> </a:t>
            </a:r>
            <a:r>
              <a:rPr lang="en-US" sz="1400" u="sng" dirty="0"/>
              <a:t>Consistent communication intervention is needed to ensure that students can access the content.</a:t>
            </a:r>
          </a:p>
          <a:p>
            <a:pPr defTabSz="897156" fontAlgn="auto">
              <a:spcBef>
                <a:spcPts val="0"/>
              </a:spcBef>
              <a:spcAft>
                <a:spcPts val="0"/>
              </a:spcAft>
              <a:defRPr/>
            </a:pPr>
            <a:endParaRPr lang="en-US" sz="1400" dirty="0"/>
          </a:p>
          <a:p>
            <a:pPr defTabSz="897156" fontAlgn="auto">
              <a:spcBef>
                <a:spcPts val="0"/>
              </a:spcBef>
              <a:spcAft>
                <a:spcPts val="0"/>
              </a:spcAft>
              <a:buFont typeface="Arial" pitchFamily="34" charset="0"/>
              <a:buChar char="•"/>
              <a:defRPr/>
            </a:pPr>
            <a:r>
              <a:rPr lang="en-US" sz="1400" dirty="0" smtClean="0"/>
              <a:t>Over </a:t>
            </a:r>
            <a:r>
              <a:rPr lang="en-US" sz="1400" dirty="0"/>
              <a:t>the past several decades, powerful insights have been gained into how students represent knowledge and develop competence in specific </a:t>
            </a:r>
            <a:r>
              <a:rPr lang="en-US" sz="1400" dirty="0" smtClean="0"/>
              <a:t>content areas, </a:t>
            </a:r>
            <a:r>
              <a:rPr lang="en-US" sz="1400" dirty="0"/>
              <a:t>as well as how tasks and situations can be designed to provide evidence for inferences about what students know and can do for students across </a:t>
            </a:r>
            <a:r>
              <a:rPr lang="en-US" sz="1400" u="sng" dirty="0"/>
              <a:t>a </a:t>
            </a:r>
            <a:r>
              <a:rPr lang="en-US" sz="1400" u="sng" dirty="0" smtClean="0"/>
              <a:t>full range of performance</a:t>
            </a:r>
            <a:r>
              <a:rPr lang="en-US" sz="1400" dirty="0" smtClean="0"/>
              <a:t>. </a:t>
            </a:r>
          </a:p>
          <a:p>
            <a:pPr defTabSz="897156" fontAlgn="auto">
              <a:spcBef>
                <a:spcPts val="0"/>
              </a:spcBef>
              <a:spcAft>
                <a:spcPts val="0"/>
              </a:spcAft>
              <a:buFont typeface="Arial" pitchFamily="34" charset="0"/>
              <a:buChar char="•"/>
              <a:defRPr/>
            </a:pPr>
            <a:endParaRPr lang="en-US" sz="1400" dirty="0" smtClean="0"/>
          </a:p>
          <a:p>
            <a:pPr defTabSz="897156" fontAlgn="auto">
              <a:spcBef>
                <a:spcPts val="0"/>
              </a:spcBef>
              <a:spcAft>
                <a:spcPts val="0"/>
              </a:spcAft>
              <a:buFont typeface="Arial" pitchFamily="34" charset="0"/>
              <a:buChar char="•"/>
              <a:defRPr/>
            </a:pPr>
            <a:r>
              <a:rPr lang="en-US" sz="1400" dirty="0"/>
              <a:t>Researchers are finding strong evidence of academic skill and knowledge development among students who participate in </a:t>
            </a:r>
            <a:r>
              <a:rPr lang="en-US" sz="1400" dirty="0" smtClean="0"/>
              <a:t>the alternate assessment for students with significant</a:t>
            </a:r>
            <a:r>
              <a:rPr lang="en-US" sz="1400" baseline="0" dirty="0" smtClean="0"/>
              <a:t> cognitive disabilities</a:t>
            </a:r>
            <a:r>
              <a:rPr lang="en-US" sz="1400" dirty="0" smtClean="0"/>
              <a:t>, </a:t>
            </a:r>
            <a:r>
              <a:rPr lang="en-US" sz="1400" dirty="0"/>
              <a:t>including abstract concepts and </a:t>
            </a:r>
            <a:r>
              <a:rPr lang="en-US" sz="1400" dirty="0" smtClean="0"/>
              <a:t>application </a:t>
            </a:r>
            <a:r>
              <a:rPr lang="en-US" sz="1400" dirty="0"/>
              <a:t>of learning. </a:t>
            </a:r>
            <a:endParaRPr lang="en-US" sz="1400" dirty="0" smtClean="0"/>
          </a:p>
          <a:p>
            <a:pPr defTabSz="897156" fontAlgn="auto">
              <a:spcBef>
                <a:spcPts val="0"/>
              </a:spcBef>
              <a:spcAft>
                <a:spcPts val="0"/>
              </a:spcAft>
              <a:defRPr/>
            </a:pPr>
            <a:endParaRPr lang="en-US" dirty="0"/>
          </a:p>
          <a:p>
            <a:pPr defTabSz="897156" fontAlgn="auto">
              <a:spcBef>
                <a:spcPts val="0"/>
              </a:spcBef>
              <a:spcAft>
                <a:spcPts val="0"/>
              </a:spcAft>
              <a:buFont typeface="Arial" pitchFamily="34" charset="0"/>
              <a:buChar char="•"/>
              <a:defRPr/>
            </a:pPr>
            <a:endParaRPr lang="en-US" dirty="0" smtClean="0"/>
          </a:p>
          <a:p>
            <a:pPr defTabSz="897156" fontAlgn="auto">
              <a:spcBef>
                <a:spcPts val="0"/>
              </a:spcBef>
              <a:spcAft>
                <a:spcPts val="0"/>
              </a:spcAft>
              <a:defRPr/>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87F88F-A13F-4375-9AF1-62BEB3072DD3}" type="slidenum">
              <a:rPr lang="en-US">
                <a:solidFill>
                  <a:srgbClr val="000000"/>
                </a:solidFill>
                <a:latin typeface="Arial" charset="0"/>
                <a:ea typeface="ヒラギノ角ゴ Pro W3"/>
                <a:cs typeface="ヒラギノ角ゴ Pro W3"/>
              </a:rPr>
              <a:pPr fontAlgn="base">
                <a:spcBef>
                  <a:spcPct val="0"/>
                </a:spcBef>
                <a:spcAft>
                  <a:spcPct val="0"/>
                </a:spcAft>
              </a:pPr>
              <a:t>7</a:t>
            </a:fld>
            <a:endParaRPr lang="en-US" dirty="0">
              <a:solidFill>
                <a:srgbClr val="000000"/>
              </a:solidFill>
              <a:latin typeface="Arial"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9088" y="4343400"/>
            <a:ext cx="6485282" cy="4725650"/>
          </a:xfrm>
        </p:spPr>
        <p:txBody>
          <a:bodyPr>
            <a:noAutofit/>
          </a:bodyPr>
          <a:lstStyle/>
          <a:p>
            <a:pPr defTabSz="897243">
              <a:buFont typeface="Arial" pitchFamily="34" charset="0"/>
              <a:buChar char="•"/>
              <a:defRPr/>
            </a:pPr>
            <a:r>
              <a:rPr lang="en-US" sz="900" dirty="0"/>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sz="900" b="1" u="sng" dirty="0"/>
              <a:t>a full range of performance</a:t>
            </a:r>
            <a:r>
              <a:rPr lang="en-US" sz="900" dirty="0"/>
              <a:t>. </a:t>
            </a:r>
          </a:p>
          <a:p>
            <a:pPr defTabSz="897243">
              <a:defRPr/>
            </a:pPr>
            <a:endParaRPr lang="en-US" sz="900" dirty="0"/>
          </a:p>
          <a:p>
            <a:pPr defTabSz="897243">
              <a:buFont typeface="Arial" pitchFamily="34" charset="0"/>
              <a:buChar char="•"/>
              <a:defRPr/>
            </a:pPr>
            <a:r>
              <a:rPr lang="en-US" sz="900" dirty="0"/>
              <a:t>To provide evidence of student learning consistent with the increased expectations of the CCSS, the NCSC instructional resources schema defines the “what” and “how” when planning for and teaching academic content to students with the most significant cognitive disabilities. </a:t>
            </a:r>
          </a:p>
          <a:p>
            <a:pPr defTabSz="897243">
              <a:defRPr/>
            </a:pPr>
            <a:r>
              <a:rPr lang="en-US" sz="900" dirty="0"/>
              <a:t> </a:t>
            </a:r>
          </a:p>
          <a:p>
            <a:pPr lvl="0">
              <a:buFont typeface="Arial" pitchFamily="34" charset="0"/>
              <a:buChar char="•"/>
              <a:defRPr/>
            </a:pPr>
            <a:r>
              <a:rPr lang="en-US" sz="900" dirty="0"/>
              <a:t>In the schema, </a:t>
            </a:r>
            <a:r>
              <a:rPr lang="en-US" sz="900" b="1" u="sng" dirty="0"/>
              <a:t>the purple band </a:t>
            </a:r>
            <a:r>
              <a:rPr lang="en-US" sz="900" dirty="0"/>
              <a:t>describes the “what to teach” containing the </a:t>
            </a:r>
            <a:r>
              <a:rPr lang="en-US" sz="900" b="1" dirty="0"/>
              <a:t>Common Core Sate Standards, </a:t>
            </a:r>
            <a:r>
              <a:rPr lang="en-US" sz="900" dirty="0"/>
              <a:t>the</a:t>
            </a:r>
            <a:r>
              <a:rPr lang="en-US" sz="900" b="1" dirty="0"/>
              <a:t> Core Content Connectors </a:t>
            </a:r>
            <a:r>
              <a:rPr lang="en-US" sz="900" dirty="0"/>
              <a:t>and the </a:t>
            </a:r>
            <a:r>
              <a:rPr lang="en-US" sz="900" b="1" dirty="0"/>
              <a:t>Learning Progressions</a:t>
            </a:r>
            <a:r>
              <a:rPr lang="en-US" sz="900" dirty="0"/>
              <a:t>.</a:t>
            </a:r>
          </a:p>
          <a:p>
            <a:pPr lvl="0">
              <a:buFont typeface="Arial" pitchFamily="34" charset="0"/>
              <a:buNone/>
              <a:defRPr/>
            </a:pPr>
            <a:endParaRPr lang="en-US" sz="900" dirty="0"/>
          </a:p>
          <a:p>
            <a:pPr defTabSz="897243">
              <a:buFont typeface="Arial" pitchFamily="34" charset="0"/>
              <a:buChar char="•"/>
              <a:defRPr/>
            </a:pPr>
            <a:r>
              <a:rPr lang="en-US" sz="900" dirty="0"/>
              <a:t>In the schema, the </a:t>
            </a:r>
            <a:r>
              <a:rPr lang="en-US" sz="900" b="1" u="sng" dirty="0"/>
              <a:t>orange band </a:t>
            </a:r>
            <a:r>
              <a:rPr lang="en-US" sz="900" dirty="0"/>
              <a:t>identifies instructional tools to support </a:t>
            </a:r>
            <a:r>
              <a:rPr lang="en-US" sz="900" b="1" i="1" dirty="0"/>
              <a:t>how </a:t>
            </a:r>
            <a:r>
              <a:rPr lang="en-US" sz="900" dirty="0"/>
              <a:t>to teach this content -  based on over a decade of research on academic instruction, communication, and learner characteristics of students with the most significant cognitive disabilities.</a:t>
            </a:r>
          </a:p>
          <a:p>
            <a:pPr defTabSz="897243">
              <a:defRPr/>
            </a:pPr>
            <a:endParaRPr lang="en-US" sz="900" dirty="0"/>
          </a:p>
          <a:p>
            <a:pPr defTabSz="897243">
              <a:defRPr/>
            </a:pPr>
            <a:endParaRPr lang="en-US" sz="600" dirty="0"/>
          </a:p>
          <a:p>
            <a:pPr defTabSz="897243">
              <a:buFont typeface="Arial" pitchFamily="34" charset="0"/>
              <a:buChar char="•"/>
              <a:defRPr/>
            </a:pPr>
            <a:endParaRPr lang="en-US" sz="600"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8</a:t>
            </a:fld>
            <a:endParaRPr lang="en-US" dirty="0"/>
          </a:p>
        </p:txBody>
      </p:sp>
    </p:spTree>
    <p:extLst>
      <p:ext uri="{BB962C8B-B14F-4D97-AF65-F5344CB8AC3E}">
        <p14:creationId xmlns:p14="http://schemas.microsoft.com/office/powerpoint/2010/main" val="384794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343400"/>
          </a:xfrm>
        </p:spPr>
        <p:txBody>
          <a:bodyPr>
            <a:normAutofit fontScale="92500" lnSpcReduction="20000"/>
          </a:bodyPr>
          <a:lstStyle/>
          <a:p>
            <a:pPr defTabSz="897301" fontAlgn="auto">
              <a:spcBef>
                <a:spcPts val="0"/>
              </a:spcBef>
              <a:spcAft>
                <a:spcPts val="0"/>
              </a:spcAft>
              <a:buFont typeface="Arial" pitchFamily="34" charset="0"/>
              <a:buChar char="•"/>
              <a:defRPr/>
            </a:pPr>
            <a:r>
              <a:rPr lang="en-US" sz="1400" dirty="0"/>
              <a:t>This project uses a developed learning progression framework (Hess et al., 2010) in ELA and math to inform what content is taught as well as the stream of content that helps students reach the concept/big idea;</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LPF is a hypothesized pathway that typical peers may take, and is meant to inform what typical peers will be working on grade by grade. In the past, we have struggled to understand how to choose content grade by grade to ensure inclusion of students with the most significant cognitive disabilities in grade AND age appropriate content even though they may not have built all the skills in a previous grade. </a:t>
            </a:r>
          </a:p>
          <a:p>
            <a:pPr defTabSz="897301" fontAlgn="auto">
              <a:spcBef>
                <a:spcPts val="0"/>
              </a:spcBef>
              <a:spcAft>
                <a:spcPts val="0"/>
              </a:spcAft>
              <a:buFont typeface="Arial" pitchFamily="34" charset="0"/>
              <a:buChar char="•"/>
              <a:defRPr/>
            </a:pPr>
            <a:endParaRPr lang="en-US" sz="1400" dirty="0"/>
          </a:p>
          <a:p>
            <a:pPr defTabSz="897301" fontAlgn="auto">
              <a:spcBef>
                <a:spcPts val="0"/>
              </a:spcBef>
              <a:spcAft>
                <a:spcPts val="0"/>
              </a:spcAft>
              <a:buFont typeface="Arial" pitchFamily="34" charset="0"/>
              <a:buChar char="•"/>
              <a:defRPr/>
            </a:pPr>
            <a:r>
              <a:rPr lang="en-US" sz="1400" dirty="0"/>
              <a:t>The LPFs give us the educational logic to help move these students along with their peers in a logical, educationally sound way. </a:t>
            </a:r>
          </a:p>
          <a:p>
            <a:pPr fontAlgn="auto">
              <a:spcBef>
                <a:spcPts val="0"/>
              </a:spcBef>
              <a:spcAft>
                <a:spcPts val="0"/>
              </a:spcAft>
              <a:buFont typeface="Arial" pitchFamily="34" charset="0"/>
              <a:buNone/>
              <a:defRPr/>
            </a:pPr>
            <a:endParaRPr lang="en-US" sz="1400" dirty="0"/>
          </a:p>
          <a:p>
            <a:pPr fontAlgn="auto">
              <a:spcBef>
                <a:spcPts val="0"/>
              </a:spcBef>
              <a:spcAft>
                <a:spcPts val="0"/>
              </a:spcAft>
              <a:buFont typeface="Arial" pitchFamily="34" charset="0"/>
              <a:buChar char="•"/>
              <a:defRPr/>
            </a:pPr>
            <a:r>
              <a:rPr lang="en-US" sz="1400" dirty="0"/>
              <a:t>The LPF contain learning targets and progress indicators that are referenced in C &amp; I materials</a:t>
            </a:r>
            <a:r>
              <a:rPr lang="en-US" sz="1400" dirty="0" smtClean="0"/>
              <a:t>.</a:t>
            </a:r>
            <a:endParaRPr lang="en-US" sz="1400" dirty="0"/>
          </a:p>
          <a:p>
            <a:pPr lvl="1" fontAlgn="auto">
              <a:spcBef>
                <a:spcPts val="0"/>
              </a:spcBef>
              <a:spcAft>
                <a:spcPts val="0"/>
              </a:spcAft>
              <a:buFont typeface="Arial" pitchFamily="34" charset="0"/>
              <a:buChar char="•"/>
              <a:defRPr/>
            </a:pPr>
            <a:r>
              <a:rPr lang="en-US" sz="1400" dirty="0"/>
              <a:t>Learning targets(general/broad performance descriptors) are defined by grade spans, K-4, 5-8 an high school. </a:t>
            </a:r>
          </a:p>
          <a:p>
            <a:pPr lvl="1" fontAlgn="auto">
              <a:spcBef>
                <a:spcPts val="0"/>
              </a:spcBef>
              <a:spcAft>
                <a:spcPts val="0"/>
              </a:spcAft>
              <a:buFont typeface="Arial" pitchFamily="34" charset="0"/>
              <a:buChar char="•"/>
              <a:defRPr/>
            </a:pPr>
            <a:r>
              <a:rPr lang="en-US" sz="1400" dirty="0"/>
              <a:t>The related specific skills and concepts are called the progress indicators (PIs).</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Curriculum and Instructional materials were developed to help promote how students can engage in the CCSS while following the learning progressions. </a:t>
            </a:r>
          </a:p>
          <a:p>
            <a:pPr fontAlgn="auto">
              <a:spcBef>
                <a:spcPts val="0"/>
              </a:spcBef>
              <a:spcAft>
                <a:spcPts val="0"/>
              </a:spcAft>
              <a:buFont typeface="Arial" pitchFamily="34" charset="0"/>
              <a:buChar char="•"/>
              <a:defRPr/>
            </a:pPr>
            <a:endParaRPr lang="en-US" dirty="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9DFD7E-22CD-4426-BE67-5207BE70F000}"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spcBef>
                <a:spcPct val="0"/>
              </a:spcBef>
              <a:buFontTx/>
              <a:buChar char="•"/>
            </a:pPr>
            <a:r>
              <a:rPr lang="en-US" sz="1400" dirty="0" smtClean="0"/>
              <a:t>The CCCs represent</a:t>
            </a:r>
            <a:r>
              <a:rPr lang="en-US" sz="1400" baseline="0" dirty="0" smtClean="0"/>
              <a:t> </a:t>
            </a:r>
            <a:r>
              <a:rPr lang="en-US" sz="1400" dirty="0" smtClean="0"/>
              <a:t>academic content designed to frame the instruction and assessment of students with the most significant cognitive disabilities in Kindergarten through high school while retaining the grade level content focus of the CCSS and the LPFs.</a:t>
            </a:r>
          </a:p>
          <a:p>
            <a:pPr defTabSz="896938">
              <a:spcBef>
                <a:spcPct val="0"/>
              </a:spcBef>
            </a:pPr>
            <a:endParaRPr lang="en-US" sz="1400" dirty="0" smtClean="0"/>
          </a:p>
          <a:p>
            <a:pPr defTabSz="896938">
              <a:spcBef>
                <a:spcPct val="0"/>
              </a:spcBef>
              <a:buFontTx/>
              <a:buChar char="•"/>
            </a:pPr>
            <a:r>
              <a:rPr lang="en-US" sz="1400" dirty="0" smtClean="0"/>
              <a:t>The CCCs preserve the sequence of learning outlined in the LPF to the extent possible while identifying the basic parts of the progress indicators into teachable and assessable segments of content. </a:t>
            </a:r>
          </a:p>
          <a:p>
            <a:pPr defTabSz="896938">
              <a:spcBef>
                <a:spcPct val="0"/>
              </a:spcBef>
              <a:buFontTx/>
              <a:buChar char="•"/>
            </a:pPr>
            <a:endParaRPr lang="en-US" dirty="0" smtClean="0"/>
          </a:p>
          <a:p>
            <a:pPr defTabSz="896938">
              <a:spcBef>
                <a:spcPct val="0"/>
              </a:spcBef>
              <a:buFontTx/>
              <a:buChar char="•"/>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pPr>
            <a:endParaRPr lang="en-US" dirty="0" smtClean="0"/>
          </a:p>
          <a:p>
            <a:pPr defTabSz="896938">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CC5C4-6C47-43AE-B643-C98DE569674B}"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1E6AD6-E800-4EA0-B9E8-9283619EBB57}"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dirty="0" smtClean="0"/>
              <a:t>This slide is an example of</a:t>
            </a:r>
            <a:r>
              <a:rPr lang="en-US" sz="1400" baseline="0" dirty="0" smtClean="0"/>
              <a:t> how CCCs can be combined in a lesson to deepen and broaden understanding for a broad range of learners, starting with CCCs for prerequisite and emergent skills and knowledge working</a:t>
            </a:r>
            <a:r>
              <a:rPr lang="en-US" sz="1400" dirty="0" smtClean="0"/>
              <a:t> up to CCC’s that connect skills</a:t>
            </a:r>
            <a:r>
              <a:rPr lang="en-US" sz="1400" baseline="0" dirty="0" smtClean="0"/>
              <a:t>.</a:t>
            </a:r>
          </a:p>
          <a:p>
            <a:pPr>
              <a:spcBef>
                <a:spcPct val="0"/>
              </a:spcBef>
            </a:pPr>
            <a:endParaRPr lang="en-US" sz="1400" baseline="0" dirty="0" smtClean="0"/>
          </a:p>
          <a:p>
            <a:pPr>
              <a:spcBef>
                <a:spcPct val="0"/>
              </a:spcBef>
              <a:buFontTx/>
              <a:buChar char="•"/>
            </a:pPr>
            <a:r>
              <a:rPr lang="en-US" sz="1400" dirty="0" smtClean="0"/>
              <a:t>Instructional Families represent “bundles” of related CCCs that have a common instructional basis. Hence, these bundles may be taught within a an Instructional Unit. It is critical to use a holistic approach to teaching the CCCs rather than a discrete or one-by-one checklist approach.</a:t>
            </a:r>
          </a:p>
          <a:p>
            <a:pPr>
              <a:spcBef>
                <a:spcPct val="0"/>
              </a:spcBef>
              <a:buFontTx/>
              <a:buChar char="•"/>
            </a:pPr>
            <a:endParaRPr lang="en-US" sz="1400"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F49D2-DE46-4689-AD68-73E9F86E50AE}"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2057400"/>
            <a:ext cx="82296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6DB9B9-5DA7-4CD3-AFD4-E06362B210A8}" type="datetimeFigureOut">
              <a:rPr lang="en-US" smtClean="0"/>
              <a:t>8/15/2014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F867E64-37DB-4135-AD88-4BCC7B6070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E6DB9B9-5DA7-4CD3-AFD4-E06362B210A8}" type="datetimeFigureOut">
              <a:rPr lang="en-US" smtClean="0"/>
              <a:t>8/15/2014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F867E64-37DB-4135-AD88-4BCC7B6070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www.udlcenter.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iki.ncscpartners.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scpartner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iki.ncscpartners.org/"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ncscpartners.org/resources-cop-presentation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iki.ncscpartner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chemeClr val="accent1"/>
                </a:solidFill>
              </a:rPr>
              <a:t>August 2014</a:t>
            </a:r>
            <a:endParaRPr lang="en-US" b="1" dirty="0">
              <a:solidFill>
                <a:schemeClr val="accent1"/>
              </a:solidFill>
            </a:endParaRPr>
          </a:p>
        </p:txBody>
      </p:sp>
      <p:sp>
        <p:nvSpPr>
          <p:cNvPr id="2" name="Title 1"/>
          <p:cNvSpPr>
            <a:spLocks noGrp="1"/>
          </p:cNvSpPr>
          <p:nvPr>
            <p:ph type="title"/>
          </p:nvPr>
        </p:nvSpPr>
        <p:spPr/>
        <p:txBody>
          <a:bodyPr>
            <a:normAutofit fontScale="90000"/>
          </a:bodyPr>
          <a:lstStyle/>
          <a:p>
            <a:r>
              <a:rPr lang="en-US" dirty="0" smtClean="0"/>
              <a:t>NCSC Curriculum and Instructional Resources </a:t>
            </a:r>
            <a:endParaRPr lang="en-US" dirty="0"/>
          </a:p>
        </p:txBody>
      </p:sp>
    </p:spTree>
    <p:extLst>
      <p:ext uri="{BB962C8B-B14F-4D97-AF65-F5344CB8AC3E}">
        <p14:creationId xmlns:p14="http://schemas.microsoft.com/office/powerpoint/2010/main" val="114944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6781800" cy="655638"/>
          </a:xfrm>
        </p:spPr>
        <p:txBody>
          <a:bodyPr/>
          <a:lstStyle/>
          <a:p>
            <a:endParaRPr lang="en-US" dirty="0"/>
          </a:p>
        </p:txBody>
      </p:sp>
      <p:sp>
        <p:nvSpPr>
          <p:cNvPr id="3" name="Content Placeholder 2"/>
          <p:cNvSpPr>
            <a:spLocks noGrp="1"/>
          </p:cNvSpPr>
          <p:nvPr>
            <p:ph idx="1"/>
          </p:nvPr>
        </p:nvSpPr>
        <p:spPr/>
        <p:txBody>
          <a:bodyPr rtlCol="0">
            <a:normAutofit lnSpcReduction="10000"/>
          </a:bodyPr>
          <a:lstStyle/>
          <a:p>
            <a:pPr>
              <a:defRPr/>
            </a:pPr>
            <a:endParaRPr lang="en-US" sz="2800" dirty="0" smtClean="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There </a:t>
            </a:r>
            <a:r>
              <a:rPr lang="en-US" sz="2800" dirty="0">
                <a:latin typeface="Arial" panose="020B0604020202020204" pitchFamily="34" charset="0"/>
                <a:cs typeface="Arial" panose="020B0604020202020204" pitchFamily="34" charset="0"/>
              </a:rPr>
              <a:t>is a typical path that learning </a:t>
            </a:r>
            <a:r>
              <a:rPr lang="en-US" sz="2800" dirty="0" smtClean="0">
                <a:latin typeface="Arial" panose="020B0604020202020204" pitchFamily="34" charset="0"/>
                <a:cs typeface="Arial" panose="020B0604020202020204" pitchFamily="34" charset="0"/>
              </a:rPr>
              <a:t>takes in </a:t>
            </a:r>
            <a:r>
              <a:rPr lang="en-US" sz="2800" dirty="0">
                <a:latin typeface="Arial" panose="020B0604020202020204" pitchFamily="34" charset="0"/>
                <a:cs typeface="Arial" panose="020B0604020202020204" pitchFamily="34" charset="0"/>
              </a:rPr>
              <a:t>order to make academic progress through the grades and get a deeper, more sophisticated understanding of the </a:t>
            </a:r>
            <a:r>
              <a:rPr lang="en-US" sz="2800" dirty="0" smtClean="0">
                <a:latin typeface="Arial" panose="020B0604020202020204" pitchFamily="34" charset="0"/>
                <a:cs typeface="Arial" panose="020B0604020202020204" pitchFamily="34" charset="0"/>
              </a:rPr>
              <a:t>content, </a:t>
            </a: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The Learning Progressions Framework shows the steps on that path (learning targets), which are the essential core knowledge and skills in the content areas; sometimes called the “big ideas”</a:t>
            </a:r>
          </a:p>
          <a:p>
            <a:pPr marL="0" indent="0" fontAlgn="auto">
              <a:spcAft>
                <a:spcPts val="0"/>
              </a:spcAft>
              <a:buNone/>
              <a:defRPr/>
            </a:pPr>
            <a:endParaRPr lang="en-US" dirty="0" smtClean="0"/>
          </a:p>
        </p:txBody>
      </p:sp>
      <p:sp>
        <p:nvSpPr>
          <p:cNvPr id="2" name="Slide Number Placeholder 1"/>
          <p:cNvSpPr>
            <a:spLocks noGrp="1"/>
          </p:cNvSpPr>
          <p:nvPr>
            <p:ph type="sldNum" sz="quarter" idx="4294967295"/>
          </p:nvPr>
        </p:nvSpPr>
        <p:spPr>
          <a:xfrm>
            <a:off x="7010400" y="6356350"/>
            <a:ext cx="2133600" cy="365125"/>
          </a:xfrm>
        </p:spPr>
        <p:txBody>
          <a:bodyPr>
            <a:normAutofit/>
          </a:bodyPr>
          <a:lstStyle/>
          <a:p>
            <a:fld id="{73D94565-B693-424D-80F3-B8D844D7A2D7}" type="slidenum">
              <a:rPr lang="en-US" smtClean="0"/>
              <a:t>10</a:t>
            </a:fld>
            <a:endParaRPr lang="en-US" dirty="0"/>
          </a:p>
        </p:txBody>
      </p:sp>
      <p:sp>
        <p:nvSpPr>
          <p:cNvPr id="5" name="TextBox 4"/>
          <p:cNvSpPr txBox="1"/>
          <p:nvPr/>
        </p:nvSpPr>
        <p:spPr>
          <a:xfrm>
            <a:off x="304800" y="228600"/>
            <a:ext cx="8229600" cy="1687890"/>
          </a:xfrm>
          <a:prstGeom prst="ellipse">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3600" b="1" dirty="0">
                <a:solidFill>
                  <a:schemeClr val="accent1"/>
                </a:solidFill>
                <a:latin typeface="Arial" panose="020B0604020202020204" pitchFamily="34" charset="0"/>
                <a:ea typeface="ヒラギノ角ゴ Pro W3" charset="-128"/>
                <a:cs typeface="Arial" panose="020B0604020202020204" pitchFamily="34" charset="0"/>
              </a:rPr>
              <a:t>Learning Progressions </a:t>
            </a:r>
            <a:r>
              <a:rPr lang="en-US" sz="3600" b="1" dirty="0" smtClean="0">
                <a:solidFill>
                  <a:schemeClr val="accent1"/>
                </a:solidFill>
                <a:latin typeface="Arial" panose="020B0604020202020204" pitchFamily="34" charset="0"/>
                <a:ea typeface="ヒラギノ角ゴ Pro W3" charset="-128"/>
                <a:cs typeface="Arial" panose="020B0604020202020204" pitchFamily="34" charset="0"/>
              </a:rPr>
              <a:t>Framework (LPF)</a:t>
            </a:r>
            <a:endParaRPr lang="en-US" sz="3600" b="1" dirty="0">
              <a:solidFill>
                <a:schemeClr val="accent1"/>
              </a:solidFill>
              <a:latin typeface="Arial" panose="020B0604020202020204" pitchFamily="34" charset="0"/>
              <a:ea typeface="ヒラギノ角ゴ Pro W3"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304800" y="2133600"/>
            <a:ext cx="8686800" cy="5029200"/>
          </a:xfrm>
        </p:spPr>
        <p:txBody>
          <a:bodyPr>
            <a:normAutofit/>
          </a:bodyPr>
          <a:lstStyle/>
          <a:p>
            <a:r>
              <a:rPr lang="en-US" sz="2800" dirty="0" smtClean="0">
                <a:latin typeface="Arial"/>
                <a:cs typeface="Arial"/>
              </a:rPr>
              <a:t>Using the learning progressions framework, NCSC identified the knowledge and skills from Common Core State Standards needed at each grade to make progress in later grades, but breaks them into smaller pieces called CCCs</a:t>
            </a:r>
          </a:p>
          <a:p>
            <a:pPr marL="0" indent="0">
              <a:buNone/>
            </a:pPr>
            <a:endParaRPr lang="en-US" sz="2800" dirty="0" smtClean="0">
              <a:latin typeface="Arial"/>
              <a:cs typeface="Arial"/>
            </a:endParaRPr>
          </a:p>
          <a:p>
            <a:r>
              <a:rPr lang="en-US" sz="2800" dirty="0" smtClean="0">
                <a:latin typeface="Arial"/>
                <a:cs typeface="Arial"/>
              </a:rPr>
              <a:t>CCCs are the basis for the NCSC assessment but operate as a </a:t>
            </a:r>
            <a:r>
              <a:rPr lang="en-US" sz="2800" u="sng" dirty="0" smtClean="0">
                <a:latin typeface="Arial"/>
                <a:cs typeface="Arial"/>
              </a:rPr>
              <a:t>starting point </a:t>
            </a:r>
            <a:r>
              <a:rPr lang="en-US" sz="2800" dirty="0" smtClean="0">
                <a:latin typeface="Arial"/>
                <a:cs typeface="Arial"/>
              </a:rPr>
              <a:t>for instruction based on the CCSS</a:t>
            </a:r>
          </a:p>
          <a:p>
            <a:endParaRPr lang="en-US" dirty="0" smtClean="0"/>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11</a:t>
            </a:fld>
            <a:endParaRPr lang="en-US" dirty="0"/>
          </a:p>
        </p:txBody>
      </p:sp>
      <p:sp>
        <p:nvSpPr>
          <p:cNvPr id="6" name="TextBox 5"/>
          <p:cNvSpPr txBox="1"/>
          <p:nvPr/>
        </p:nvSpPr>
        <p:spPr>
          <a:xfrm>
            <a:off x="504825" y="838200"/>
            <a:ext cx="7848600" cy="707886"/>
          </a:xfrm>
          <a:prstGeom prst="rect">
            <a:avLst/>
          </a:prstGeom>
          <a:ln w="31750"/>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3600" b="1" dirty="0">
                <a:solidFill>
                  <a:schemeClr val="accent1"/>
                </a:solidFill>
                <a:latin typeface="Arial"/>
                <a:ea typeface="ヒラギノ角ゴ Pro W3" charset="-128"/>
                <a:cs typeface="Arial"/>
              </a:rPr>
              <a:t>Core Content Connectors (CCCs</a:t>
            </a:r>
            <a:r>
              <a:rPr lang="en-US" sz="4000" b="1" dirty="0">
                <a:solidFill>
                  <a:schemeClr val="accent1"/>
                </a:solidFill>
                <a:latin typeface="Arial"/>
                <a:ea typeface="ヒラギノ角ゴ Pro W3" charset="-128"/>
                <a:cs typeface="Aria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533400" y="533400"/>
            <a:ext cx="7924800" cy="856488"/>
          </a:xfrm>
          <a:ln>
            <a:solidFill>
              <a:srgbClr val="0070C0"/>
            </a:solidFill>
          </a:ln>
        </p:spPr>
        <p:txBody>
          <a:bodyPr>
            <a:normAutofit/>
          </a:bodyPr>
          <a:lstStyle/>
          <a:p>
            <a:r>
              <a:rPr lang="en-US" sz="3600" dirty="0" smtClean="0">
                <a:solidFill>
                  <a:schemeClr val="tx1"/>
                </a:solidFill>
                <a:latin typeface="Arial" panose="020B0604020202020204" pitchFamily="34" charset="0"/>
                <a:cs typeface="Arial" panose="020B0604020202020204" pitchFamily="34" charset="0"/>
              </a:rPr>
              <a:t>CCC Example</a:t>
            </a:r>
            <a:endParaRPr lang="en-US" sz="3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2648" y="1600200"/>
            <a:ext cx="8153400" cy="5029200"/>
          </a:xfrm>
        </p:spPr>
        <p:txBody>
          <a:bodyPr rtlCol="0">
            <a:normAutofit lnSpcReduction="10000"/>
          </a:bodyPr>
          <a:lstStyle/>
          <a:p>
            <a:pPr marL="0" indent="0" fontAlgn="auto">
              <a:spcAft>
                <a:spcPts val="0"/>
              </a:spcAft>
              <a:buFont typeface="Arial" pitchFamily="34" charset="0"/>
              <a:buNone/>
              <a:defRPr/>
            </a:pPr>
            <a:r>
              <a:rPr lang="en-US" sz="2800" b="1" dirty="0" smtClean="0">
                <a:latin typeface="Arial" panose="020B0604020202020204" pitchFamily="34" charset="0"/>
                <a:cs typeface="Arial" panose="020B0604020202020204" pitchFamily="34" charset="0"/>
              </a:rPr>
              <a:t>Common Core State Standard</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Read closely to determine what the text says explicitly and to make logical inferences from it; cite specific textual evidence when writing or speaking to support conclusions drawn from the text</a:t>
            </a:r>
            <a:r>
              <a:rPr lang="en-US" sz="2800" dirty="0" smtClean="0">
                <a:latin typeface="Arial" panose="020B0604020202020204" pitchFamily="34" charset="0"/>
                <a:cs typeface="Arial" panose="020B0604020202020204" pitchFamily="34" charset="0"/>
              </a:rPr>
              <a:t>.</a:t>
            </a:r>
          </a:p>
          <a:p>
            <a:pPr marL="0" indent="0" fontAlgn="auto">
              <a:spcAft>
                <a:spcPts val="0"/>
              </a:spcAft>
              <a:buFont typeface="Arial" pitchFamily="34" charset="0"/>
              <a:buNone/>
              <a:defRPr/>
            </a:pPr>
            <a:endParaRPr lang="en-US" sz="2800" b="1" dirty="0" smtClean="0">
              <a:latin typeface="Arial" panose="020B0604020202020204" pitchFamily="34" charset="0"/>
              <a:cs typeface="Arial" panose="020B0604020202020204" pitchFamily="34" charset="0"/>
            </a:endParaRPr>
          </a:p>
          <a:p>
            <a:pPr marL="0" indent="0" fontAlgn="auto">
              <a:spcAft>
                <a:spcPts val="0"/>
              </a:spcAft>
              <a:buFont typeface="Arial" pitchFamily="34" charset="0"/>
              <a:buNone/>
              <a:defRPr/>
            </a:pPr>
            <a:r>
              <a:rPr lang="en-US" sz="2800" b="1" dirty="0" smtClean="0">
                <a:latin typeface="Arial" panose="020B0604020202020204" pitchFamily="34" charset="0"/>
                <a:cs typeface="Arial" panose="020B0604020202020204" pitchFamily="34" charset="0"/>
              </a:rPr>
              <a:t>CCC</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Ask and answer </a:t>
            </a:r>
            <a:r>
              <a:rPr lang="en-US" sz="2800" dirty="0" smtClean="0">
                <a:latin typeface="Arial" panose="020B0604020202020204" pitchFamily="34" charset="0"/>
                <a:cs typeface="Arial" panose="020B0604020202020204" pitchFamily="34" charset="0"/>
              </a:rPr>
              <a:t>questions* </a:t>
            </a:r>
            <a:r>
              <a:rPr lang="en-US" sz="2800" dirty="0">
                <a:latin typeface="Arial" panose="020B0604020202020204" pitchFamily="34" charset="0"/>
                <a:cs typeface="Arial" panose="020B0604020202020204" pitchFamily="34" charset="0"/>
              </a:rPr>
              <a:t>about key details in a </a:t>
            </a:r>
            <a:r>
              <a:rPr lang="en-US" sz="2800" dirty="0" smtClean="0">
                <a:latin typeface="Arial" panose="020B0604020202020204" pitchFamily="34" charset="0"/>
                <a:cs typeface="Arial" panose="020B0604020202020204" pitchFamily="34" charset="0"/>
              </a:rPr>
              <a:t>text</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0" indent="0" fontAlgn="auto">
              <a:spcAft>
                <a:spcPts val="0"/>
              </a:spcAft>
              <a:buFont typeface="Arial" pitchFamily="34" charset="0"/>
              <a:buNone/>
              <a:defRPr/>
            </a:pP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Instead </a:t>
            </a:r>
            <a:r>
              <a:rPr lang="en-US" sz="2800" dirty="0">
                <a:latin typeface="Arial" panose="020B0604020202020204" pitchFamily="34" charset="0"/>
                <a:cs typeface="Arial" panose="020B0604020202020204" pitchFamily="34" charset="0"/>
              </a:rPr>
              <a:t>of an oral </a:t>
            </a:r>
            <a:r>
              <a:rPr lang="en-US" sz="2800" dirty="0" smtClean="0">
                <a:latin typeface="Arial" panose="020B0604020202020204" pitchFamily="34" charset="0"/>
                <a:cs typeface="Arial" panose="020B0604020202020204" pitchFamily="34" charset="0"/>
              </a:rPr>
              <a:t>or written response, some students may </a:t>
            </a:r>
            <a:r>
              <a:rPr lang="en-US" sz="2800" dirty="0">
                <a:latin typeface="Arial" panose="020B0604020202020204" pitchFamily="34" charset="0"/>
                <a:cs typeface="Arial" panose="020B0604020202020204" pitchFamily="34" charset="0"/>
              </a:rPr>
              <a:t>use picture symbols, character figures and props, etc.</a:t>
            </a:r>
          </a:p>
          <a:p>
            <a:pPr marL="0" indent="0" fontAlgn="auto">
              <a:spcAft>
                <a:spcPts val="0"/>
              </a:spcAft>
              <a:buFont typeface="Arial" pitchFamily="34" charset="0"/>
              <a:buNone/>
              <a:defRPr/>
            </a:pPr>
            <a:endParaRPr lang="en-US" sz="2800" dirty="0" smtClean="0"/>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4572000" y="228600"/>
            <a:ext cx="4443413" cy="4419600"/>
            <a:chOff x="2271713" y="1268095"/>
            <a:chExt cx="4600575" cy="4321810"/>
          </a:xfrm>
        </p:grpSpPr>
        <p:sp>
          <p:nvSpPr>
            <p:cNvPr id="3" name="Cloud 2"/>
            <p:cNvSpPr/>
            <p:nvPr/>
          </p:nvSpPr>
          <p:spPr>
            <a:xfrm>
              <a:off x="2271713" y="1268095"/>
              <a:ext cx="4600575" cy="432181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grpSp>
          <p:nvGrpSpPr>
            <p:cNvPr id="71700" name="Group 1"/>
            <p:cNvGrpSpPr>
              <a:grpSpLocks/>
            </p:cNvGrpSpPr>
            <p:nvPr/>
          </p:nvGrpSpPr>
          <p:grpSpPr bwMode="auto">
            <a:xfrm>
              <a:off x="2890838" y="1658620"/>
              <a:ext cx="3505200" cy="3228975"/>
              <a:chOff x="2890838" y="1658620"/>
              <a:chExt cx="3505200" cy="3228975"/>
            </a:xfrm>
          </p:grpSpPr>
          <p:sp>
            <p:nvSpPr>
              <p:cNvPr id="5" name="Text Box 2"/>
              <p:cNvSpPr txBox="1">
                <a:spLocks noChangeArrowheads="1"/>
              </p:cNvSpPr>
              <p:nvPr/>
            </p:nvSpPr>
            <p:spPr bwMode="auto">
              <a:xfrm>
                <a:off x="2891369" y="2162263"/>
                <a:ext cx="1510513" cy="1201538"/>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Graphing</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Locate the x and y axis on a graph</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Locate points on a graph</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Use order pairs to graph</a:t>
                </a:r>
                <a:r>
                  <a:rPr lang="en-US" sz="900" b="1" dirty="0">
                    <a:latin typeface="Calibri"/>
                    <a:ea typeface="Calibri"/>
                    <a:cs typeface="Times New Roman"/>
                  </a:rPr>
                  <a:t> </a:t>
                </a:r>
                <a:r>
                  <a:rPr lang="en-US" sz="800" b="1" dirty="0">
                    <a:latin typeface="Calibri"/>
                    <a:ea typeface="Calibri"/>
                    <a:cs typeface="Times New Roman"/>
                  </a:rPr>
                  <a:t>given points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6" name="Text Box 2"/>
              <p:cNvSpPr txBox="1">
                <a:spLocks noChangeArrowheads="1"/>
              </p:cNvSpPr>
              <p:nvPr/>
            </p:nvSpPr>
            <p:spPr bwMode="auto">
              <a:xfrm>
                <a:off x="4490639" y="1659294"/>
                <a:ext cx="1904990" cy="1466994"/>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Area</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Find area of quadrilaterals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Find area of plane figures and surface area of solid figures (quadrilaterals)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Describe the changes in surface area, area, and volume when the figure is changed in some way (e.g., scale drawings)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7" name="Text Box 2"/>
              <p:cNvSpPr txBox="1">
                <a:spLocks noChangeArrowheads="1"/>
              </p:cNvSpPr>
              <p:nvPr/>
            </p:nvSpPr>
            <p:spPr bwMode="auto">
              <a:xfrm>
                <a:off x="3044228" y="3421239"/>
                <a:ext cx="1674879" cy="146699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Ratio &amp; Proportion</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problems that use proportional reasoning with ratios of length and area</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Describe the changes in surface area, area, and volume when the figure is changed in some way (e.g., scale drawings)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8" name="Text Box 2"/>
              <p:cNvSpPr txBox="1">
                <a:spLocks noChangeArrowheads="1"/>
              </p:cNvSpPr>
              <p:nvPr/>
            </p:nvSpPr>
            <p:spPr bwMode="auto">
              <a:xfrm>
                <a:off x="4244092" y="3078164"/>
                <a:ext cx="2151537" cy="714092"/>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Solve Linear Equations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a linear equation to find a missing attribute given the area, surface area, or volume and the other attribute</a:t>
                </a:r>
                <a:endParaRPr lang="en-US" sz="1100" dirty="0">
                  <a:latin typeface="Calibri"/>
                  <a:ea typeface="Calibri"/>
                  <a:cs typeface="Times New Roman"/>
                </a:endParaRPr>
              </a:p>
              <a:p>
                <a:pPr fontAlgn="auto">
                  <a:lnSpc>
                    <a:spcPct val="115000"/>
                  </a:lnSpc>
                  <a:spcBef>
                    <a:spcPts val="0"/>
                  </a:spcBef>
                  <a:spcAft>
                    <a:spcPts val="0"/>
                  </a:spcAft>
                  <a:defRPr/>
                </a:pPr>
                <a:r>
                  <a:rPr lang="en-US" sz="800" dirty="0">
                    <a:latin typeface="Calibri"/>
                    <a:ea typeface="Calibri"/>
                    <a:cs typeface="Times New Roman"/>
                  </a:rPr>
                  <a:t> </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grpSp>
      </p:grpSp>
      <p:grpSp>
        <p:nvGrpSpPr>
          <p:cNvPr id="15" name="Group 14"/>
          <p:cNvGrpSpPr>
            <a:grpSpLocks/>
          </p:cNvGrpSpPr>
          <p:nvPr/>
        </p:nvGrpSpPr>
        <p:grpSpPr bwMode="auto">
          <a:xfrm>
            <a:off x="1752600" y="1981200"/>
            <a:ext cx="3563938" cy="3228975"/>
            <a:chOff x="1504950" y="1761808"/>
            <a:chExt cx="3829050" cy="3334385"/>
          </a:xfrm>
        </p:grpSpPr>
        <p:sp>
          <p:nvSpPr>
            <p:cNvPr id="10" name="Cloud 9"/>
            <p:cNvSpPr/>
            <p:nvPr/>
          </p:nvSpPr>
          <p:spPr>
            <a:xfrm>
              <a:off x="1504950" y="1761808"/>
              <a:ext cx="3829050" cy="3334385"/>
            </a:xfrm>
            <a:prstGeom prst="cloud">
              <a:avLst/>
            </a:pr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en-US" dirty="0">
                <a:latin typeface="+mn-lt"/>
                <a:cs typeface="+mn-cs"/>
              </a:endParaRPr>
            </a:p>
          </p:txBody>
        </p:sp>
        <p:grpSp>
          <p:nvGrpSpPr>
            <p:cNvPr id="71695" name="Group 13"/>
            <p:cNvGrpSpPr>
              <a:grpSpLocks/>
            </p:cNvGrpSpPr>
            <p:nvPr/>
          </p:nvGrpSpPr>
          <p:grpSpPr bwMode="auto">
            <a:xfrm>
              <a:off x="1971675" y="2144713"/>
              <a:ext cx="2752725" cy="2483485"/>
              <a:chOff x="3095625" y="2144713"/>
              <a:chExt cx="2752725" cy="2483485"/>
            </a:xfrm>
          </p:grpSpPr>
          <p:sp>
            <p:nvSpPr>
              <p:cNvPr id="11" name="Text Box 2"/>
              <p:cNvSpPr txBox="1">
                <a:spLocks noChangeArrowheads="1"/>
              </p:cNvSpPr>
              <p:nvPr/>
            </p:nvSpPr>
            <p:spPr bwMode="auto">
              <a:xfrm>
                <a:off x="4153698" y="2145410"/>
                <a:ext cx="1695356" cy="86556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Fractions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circles and rectangles into two and four equal parts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shapes into equal parts with equal area</a:t>
                </a:r>
                <a:endParaRPr lang="en-US" sz="1100" dirty="0">
                  <a:latin typeface="Calibri"/>
                  <a:ea typeface="Calibri"/>
                  <a:cs typeface="Times New Roman"/>
                </a:endParaRPr>
              </a:p>
            </p:txBody>
          </p:sp>
          <p:sp>
            <p:nvSpPr>
              <p:cNvPr id="12" name="Text Box 2"/>
              <p:cNvSpPr txBox="1">
                <a:spLocks noChangeArrowheads="1"/>
              </p:cNvSpPr>
              <p:nvPr/>
            </p:nvSpPr>
            <p:spPr bwMode="auto">
              <a:xfrm>
                <a:off x="3096232" y="2812615"/>
                <a:ext cx="1543559" cy="91310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Apply formulas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word problems using perimeter and area where changes occur to the dimensions of a figure</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13" name="Text Box 2"/>
              <p:cNvSpPr txBox="1">
                <a:spLocks noChangeArrowheads="1"/>
              </p:cNvSpPr>
              <p:nvPr/>
            </p:nvSpPr>
            <p:spPr bwMode="auto">
              <a:xfrm>
                <a:off x="3906388" y="3696210"/>
                <a:ext cx="1732879" cy="932776"/>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Area</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Use addition to find the perimeter of a rectangle</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Use tiling and multiplication to determine area</a:t>
                </a:r>
                <a:endParaRPr lang="en-US" sz="1100" dirty="0">
                  <a:latin typeface="Calibri"/>
                  <a:ea typeface="Calibri"/>
                  <a:cs typeface="Times New Roman"/>
                </a:endParaRPr>
              </a:p>
              <a:p>
                <a:pPr fontAlgn="auto">
                  <a:lnSpc>
                    <a:spcPct val="115000"/>
                  </a:lnSpc>
                  <a:spcBef>
                    <a:spcPts val="0"/>
                  </a:spcBef>
                  <a:spcAft>
                    <a:spcPts val="0"/>
                  </a:spcAft>
                  <a:defRPr/>
                </a:pPr>
                <a:r>
                  <a:rPr lang="en-US" sz="800" b="1" dirty="0">
                    <a:latin typeface="Calibri"/>
                    <a:ea typeface="Calibri"/>
                    <a:cs typeface="Times New Roman"/>
                  </a:rPr>
                  <a:t> </a:t>
                </a:r>
                <a:endParaRPr lang="en-US" sz="1100" dirty="0">
                  <a:latin typeface="Calibri"/>
                  <a:ea typeface="Calibri"/>
                  <a:cs typeface="Times New Roman"/>
                </a:endParaRPr>
              </a:p>
            </p:txBody>
          </p:sp>
        </p:grpSp>
      </p:grpSp>
      <p:grpSp>
        <p:nvGrpSpPr>
          <p:cNvPr id="24" name="Group 23"/>
          <p:cNvGrpSpPr>
            <a:grpSpLocks/>
          </p:cNvGrpSpPr>
          <p:nvPr/>
        </p:nvGrpSpPr>
        <p:grpSpPr bwMode="auto">
          <a:xfrm>
            <a:off x="9525" y="4114800"/>
            <a:ext cx="2733675" cy="2166938"/>
            <a:chOff x="9525" y="4114800"/>
            <a:chExt cx="2733675" cy="2167440"/>
          </a:xfrm>
        </p:grpSpPr>
        <p:sp>
          <p:nvSpPr>
            <p:cNvPr id="16" name="Cloud 15"/>
            <p:cNvSpPr/>
            <p:nvPr/>
          </p:nvSpPr>
          <p:spPr>
            <a:xfrm>
              <a:off x="9525" y="4114800"/>
              <a:ext cx="2733675" cy="2167440"/>
            </a:xfrm>
            <a:prstGeom prst="cloud">
              <a:avLst/>
            </a:pr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en-US" dirty="0">
                <a:latin typeface="+mn-lt"/>
                <a:cs typeface="+mn-cs"/>
              </a:endParaRPr>
            </a:p>
          </p:txBody>
        </p:sp>
        <p:sp>
          <p:nvSpPr>
            <p:cNvPr id="17" name="Text Box 2"/>
            <p:cNvSpPr txBox="1">
              <a:spLocks noChangeArrowheads="1"/>
            </p:cNvSpPr>
            <p:nvPr/>
          </p:nvSpPr>
          <p:spPr bwMode="auto">
            <a:xfrm>
              <a:off x="847725" y="4432374"/>
              <a:ext cx="1331913" cy="846334"/>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Basic operations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Addition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 Subtraction,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Multiplication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 Division</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p:txBody>
        </p:sp>
        <p:sp>
          <p:nvSpPr>
            <p:cNvPr id="18" name="Text Box 2"/>
            <p:cNvSpPr txBox="1">
              <a:spLocks noChangeArrowheads="1"/>
            </p:cNvSpPr>
            <p:nvPr/>
          </p:nvSpPr>
          <p:spPr bwMode="auto">
            <a:xfrm>
              <a:off x="363538" y="5278708"/>
              <a:ext cx="1895475" cy="535111"/>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Part to Whole</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circles and rectangles into two equal parts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p:txBody>
        </p:sp>
      </p:grpSp>
      <p:sp>
        <p:nvSpPr>
          <p:cNvPr id="71684" name="AutoShape 2"/>
          <p:cNvSpPr>
            <a:spLocks noChangeArrowheads="1"/>
          </p:cNvSpPr>
          <p:nvPr/>
        </p:nvSpPr>
        <p:spPr bwMode="auto">
          <a:xfrm rot="-5400000">
            <a:off x="1285081" y="-1013619"/>
            <a:ext cx="1851025" cy="4138612"/>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600" b="1" dirty="0">
                <a:solidFill>
                  <a:srgbClr val="0F243E"/>
                </a:solidFill>
                <a:latin typeface="Cambria" pitchFamily="18" charset="0"/>
                <a:cs typeface="Times New Roman" pitchFamily="18" charset="0"/>
              </a:rPr>
              <a:t>Learning Progression Framework</a:t>
            </a:r>
            <a:endParaRPr lang="en-US" sz="1100" dirty="0">
              <a:latin typeface="Calibri" pitchFamily="34" charset="0"/>
              <a:ea typeface="Calibri" pitchFamily="34" charset="0"/>
              <a:cs typeface="Times New Roman" pitchFamily="18" charset="0"/>
            </a:endParaRPr>
          </a:p>
          <a:p>
            <a:pPr algn="ctr">
              <a:lnSpc>
                <a:spcPct val="115000"/>
              </a:lnSpc>
            </a:pPr>
            <a:r>
              <a:rPr lang="en-US" sz="1200" dirty="0">
                <a:solidFill>
                  <a:srgbClr val="0F243E"/>
                </a:solidFill>
                <a:latin typeface="Cambria" pitchFamily="18" charset="0"/>
                <a:cs typeface="Times New Roman" pitchFamily="18" charset="0"/>
              </a:rPr>
              <a:t> </a:t>
            </a:r>
            <a:endParaRPr lang="en-US" sz="1100" dirty="0">
              <a:latin typeface="Calibri" pitchFamily="34" charset="0"/>
            </a:endParaRPr>
          </a:p>
          <a:p>
            <a:pPr algn="ctr">
              <a:lnSpc>
                <a:spcPct val="115000"/>
              </a:lnSpc>
            </a:pPr>
            <a:r>
              <a:rPr lang="en-US" sz="1400" b="1" dirty="0">
                <a:solidFill>
                  <a:srgbClr val="0F243E"/>
                </a:solidFill>
                <a:latin typeface="Cambria" pitchFamily="18" charset="0"/>
                <a:cs typeface="Times New Roman" pitchFamily="18" charset="0"/>
              </a:rPr>
              <a:t>Curriculum Application</a:t>
            </a:r>
            <a:endParaRPr lang="en-US" sz="1100" dirty="0">
              <a:latin typeface="Calibri" pitchFamily="34" charset="0"/>
            </a:endParaRPr>
          </a:p>
          <a:p>
            <a:pPr algn="ctr">
              <a:lnSpc>
                <a:spcPct val="115000"/>
              </a:lnSpc>
            </a:pPr>
            <a:r>
              <a:rPr lang="en-US" sz="1400" dirty="0">
                <a:solidFill>
                  <a:srgbClr val="0F243E"/>
                </a:solidFill>
                <a:latin typeface="Cambria" pitchFamily="18" charset="0"/>
                <a:cs typeface="Times New Roman" pitchFamily="18" charset="0"/>
              </a:rPr>
              <a:t>Lesson </a:t>
            </a:r>
            <a:r>
              <a:rPr lang="en-US" sz="1400" dirty="0" smtClean="0">
                <a:solidFill>
                  <a:srgbClr val="0F243E"/>
                </a:solidFill>
                <a:latin typeface="Cambria" pitchFamily="18" charset="0"/>
                <a:cs typeface="Times New Roman" pitchFamily="18" charset="0"/>
              </a:rPr>
              <a:t>5</a:t>
            </a:r>
          </a:p>
          <a:p>
            <a:pPr algn="ctr">
              <a:lnSpc>
                <a:spcPct val="115000"/>
              </a:lnSpc>
            </a:pPr>
            <a:r>
              <a:rPr lang="en-US" sz="1400" dirty="0" smtClean="0">
                <a:solidFill>
                  <a:srgbClr val="FF0000"/>
                </a:solidFill>
                <a:latin typeface="Cambria" pitchFamily="18" charset="0"/>
                <a:cs typeface="Times New Roman" pitchFamily="18" charset="0"/>
              </a:rPr>
              <a:t>Using CCCs in a lesson for broad range of learners</a:t>
            </a:r>
            <a:endParaRPr lang="en-US" sz="1100" dirty="0">
              <a:solidFill>
                <a:srgbClr val="FF0000"/>
              </a:solidFill>
              <a:latin typeface="Calibri" pitchFamily="34" charset="0"/>
            </a:endParaRPr>
          </a:p>
        </p:txBody>
      </p:sp>
      <p:sp>
        <p:nvSpPr>
          <p:cNvPr id="21" name="AutoShape 2"/>
          <p:cNvSpPr>
            <a:spLocks noChangeArrowheads="1"/>
          </p:cNvSpPr>
          <p:nvPr/>
        </p:nvSpPr>
        <p:spPr bwMode="auto">
          <a:xfrm rot="-5400000">
            <a:off x="1838326" y="5161756"/>
            <a:ext cx="838200" cy="2554287"/>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100" b="1" i="1" dirty="0">
                <a:solidFill>
                  <a:srgbClr val="0F243E"/>
                </a:solidFill>
                <a:latin typeface="Cambria" pitchFamily="18" charset="0"/>
                <a:cs typeface="Times New Roman" pitchFamily="18" charset="0"/>
              </a:rPr>
              <a:t>CCCs</a:t>
            </a:r>
            <a:r>
              <a:rPr lang="en-US" sz="1100" b="1" dirty="0">
                <a:solidFill>
                  <a:srgbClr val="0F243E"/>
                </a:solidFill>
                <a:latin typeface="Cambria" pitchFamily="18" charset="0"/>
                <a:cs typeface="Times New Roman" pitchFamily="18" charset="0"/>
              </a:rPr>
              <a:t> =Prerequisite knowledge or emergent skills</a:t>
            </a:r>
            <a:endParaRPr lang="en-US" sz="1100" dirty="0">
              <a:latin typeface="Calibri" pitchFamily="34" charset="0"/>
              <a:ea typeface="Calibri" pitchFamily="34" charset="0"/>
              <a:cs typeface="Times New Roman" pitchFamily="18" charset="0"/>
            </a:endParaRPr>
          </a:p>
          <a:p>
            <a:pPr algn="ctr">
              <a:lnSpc>
                <a:spcPct val="115000"/>
              </a:lnSpc>
            </a:pPr>
            <a:r>
              <a:rPr lang="en-US" sz="1200" b="1" dirty="0">
                <a:solidFill>
                  <a:srgbClr val="0F243E"/>
                </a:solidFill>
                <a:latin typeface="Cambria" pitchFamily="18" charset="0"/>
                <a:cs typeface="Times New Roman" pitchFamily="18" charset="0"/>
              </a:rPr>
              <a:t> </a:t>
            </a:r>
            <a:endParaRPr lang="en-US" sz="1100" dirty="0">
              <a:latin typeface="Calibri" pitchFamily="34" charset="0"/>
            </a:endParaRPr>
          </a:p>
        </p:txBody>
      </p:sp>
      <p:sp>
        <p:nvSpPr>
          <p:cNvPr id="22" name="AutoShape 2"/>
          <p:cNvSpPr>
            <a:spLocks noChangeArrowheads="1"/>
          </p:cNvSpPr>
          <p:nvPr/>
        </p:nvSpPr>
        <p:spPr bwMode="auto">
          <a:xfrm rot="-5400000">
            <a:off x="3723401" y="3956762"/>
            <a:ext cx="876462" cy="2836862"/>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200" b="1" dirty="0">
                <a:solidFill>
                  <a:srgbClr val="0F243E"/>
                </a:solidFill>
                <a:latin typeface="Cambria" pitchFamily="18" charset="0"/>
                <a:cs typeface="Times New Roman" pitchFamily="18" charset="0"/>
              </a:rPr>
              <a:t>CCCs=Sub-skills that develop conceptual understanding </a:t>
            </a:r>
            <a:endParaRPr lang="en-US" sz="1100" dirty="0">
              <a:latin typeface="Calibri" pitchFamily="34" charset="0"/>
              <a:ea typeface="Calibri" pitchFamily="34" charset="0"/>
              <a:cs typeface="Times New Roman" pitchFamily="18" charset="0"/>
            </a:endParaRPr>
          </a:p>
          <a:p>
            <a:pPr algn="ctr">
              <a:lnSpc>
                <a:spcPct val="115000"/>
              </a:lnSpc>
            </a:pPr>
            <a:r>
              <a:rPr lang="en-US" sz="1200" dirty="0">
                <a:solidFill>
                  <a:srgbClr val="0F243E"/>
                </a:solidFill>
                <a:latin typeface="Cambria" pitchFamily="18" charset="0"/>
                <a:cs typeface="Times New Roman" pitchFamily="18" charset="0"/>
              </a:rPr>
              <a:t> </a:t>
            </a:r>
            <a:endParaRPr lang="en-US" sz="1100" dirty="0">
              <a:latin typeface="Calibri" pitchFamily="34" charset="0"/>
            </a:endParaRPr>
          </a:p>
        </p:txBody>
      </p:sp>
      <p:sp>
        <p:nvSpPr>
          <p:cNvPr id="23" name="AutoShape 2"/>
          <p:cNvSpPr>
            <a:spLocks noChangeArrowheads="1"/>
          </p:cNvSpPr>
          <p:nvPr/>
        </p:nvSpPr>
        <p:spPr bwMode="auto">
          <a:xfrm rot="-5400000">
            <a:off x="6709579" y="2930218"/>
            <a:ext cx="1013438" cy="3336925"/>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200" b="1" dirty="0" smtClean="0">
                <a:solidFill>
                  <a:srgbClr val="0F243E"/>
                </a:solidFill>
                <a:latin typeface="Cambria" pitchFamily="18" charset="0"/>
                <a:cs typeface="Times New Roman" pitchFamily="18" charset="0"/>
              </a:rPr>
              <a:t>CCCs </a:t>
            </a:r>
            <a:r>
              <a:rPr lang="en-US" sz="1200" b="1" dirty="0">
                <a:solidFill>
                  <a:srgbClr val="0F243E"/>
                </a:solidFill>
                <a:latin typeface="Cambria" pitchFamily="18" charset="0"/>
                <a:cs typeface="Times New Roman" pitchFamily="18" charset="0"/>
              </a:rPr>
              <a:t>= that connect skills</a:t>
            </a:r>
            <a:endParaRPr lang="en-US" sz="1100" dirty="0">
              <a:latin typeface="Calibri" pitchFamily="34" charset="0"/>
            </a:endParaRPr>
          </a:p>
          <a:p>
            <a:pPr algn="ctr">
              <a:lnSpc>
                <a:spcPct val="115000"/>
              </a:lnSpc>
            </a:pPr>
            <a:r>
              <a:rPr lang="en-US" sz="1200" b="1" dirty="0">
                <a:solidFill>
                  <a:srgbClr val="0F243E"/>
                </a:solidFill>
                <a:latin typeface="Cambria" pitchFamily="18" charset="0"/>
                <a:cs typeface="Times New Roman" pitchFamily="18" charset="0"/>
              </a:rPr>
              <a:t> </a:t>
            </a:r>
            <a:endParaRPr lang="en-US" sz="1100" dirty="0">
              <a:latin typeface="Calibri" pitchFamily="34" charset="0"/>
            </a:endParaRPr>
          </a:p>
        </p:txBody>
      </p:sp>
      <p:pic>
        <p:nvPicPr>
          <p:cNvPr id="71689" name="Picture 2"/>
          <p:cNvPicPr>
            <a:picLocks noChangeAspect="1" noChangeArrowheads="1"/>
          </p:cNvPicPr>
          <p:nvPr/>
        </p:nvPicPr>
        <p:blipFill>
          <a:blip r:embed="rId3"/>
          <a:srcRect/>
          <a:stretch>
            <a:fillRect/>
          </a:stretch>
        </p:blipFill>
        <p:spPr bwMode="auto">
          <a:xfrm>
            <a:off x="141287" y="2486818"/>
            <a:ext cx="1768475" cy="6461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3D94565-B693-424D-80F3-B8D844D7A2D7}" type="slidenum">
              <a:rPr lang="en-US" smtClean="0"/>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381000" y="1524000"/>
            <a:ext cx="8229600" cy="5181600"/>
          </a:xfrm>
        </p:spPr>
        <p:txBody>
          <a:bodyPr>
            <a:normAutofit lnSpcReduction="10000"/>
          </a:bodyPr>
          <a:lstStyle/>
          <a:p>
            <a:r>
              <a:rPr lang="en-US" dirty="0" smtClean="0">
                <a:latin typeface="Arial" panose="020B0604020202020204" pitchFamily="34" charset="0"/>
                <a:cs typeface="Arial" panose="020B0604020202020204" pitchFamily="34" charset="0"/>
              </a:rPr>
              <a:t>Online multimedia resources; </a:t>
            </a:r>
          </a:p>
          <a:p>
            <a:r>
              <a:rPr lang="en-US" dirty="0" smtClean="0">
                <a:latin typeface="Arial" panose="020B0604020202020204" pitchFamily="34" charset="0"/>
                <a:cs typeface="Arial" panose="020B0604020202020204" pitchFamily="34" charset="0"/>
              </a:rPr>
              <a:t>Provide teachers with a deeper understanding of content to support effective planning, teaching, and learning; </a:t>
            </a:r>
          </a:p>
          <a:p>
            <a:r>
              <a:rPr lang="en-US" dirty="0" smtClean="0">
                <a:latin typeface="Arial" panose="020B0604020202020204" pitchFamily="34" charset="0"/>
                <a:cs typeface="Arial" panose="020B0604020202020204" pitchFamily="34" charset="0"/>
              </a:rPr>
              <a:t>Include sample universally designed general education lesson plans and participant assessments; and</a:t>
            </a:r>
          </a:p>
          <a:p>
            <a:r>
              <a:rPr lang="en-US" dirty="0" smtClean="0">
                <a:latin typeface="Arial" panose="020B0604020202020204" pitchFamily="34" charset="0"/>
                <a:cs typeface="Arial" panose="020B0604020202020204" pitchFamily="34" charset="0"/>
              </a:rPr>
              <a:t>Describe potential adaptations and modifications for designing materials and instruction</a:t>
            </a:r>
          </a:p>
        </p:txBody>
      </p:sp>
      <p:sp>
        <p:nvSpPr>
          <p:cNvPr id="3" name="Slide Number Placeholder 2"/>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14</a:t>
            </a:fld>
            <a:endParaRPr lang="en-US" dirty="0"/>
          </a:p>
        </p:txBody>
      </p:sp>
      <p:sp>
        <p:nvSpPr>
          <p:cNvPr id="5" name="Isosceles Triangle 4"/>
          <p:cNvSpPr/>
          <p:nvPr/>
        </p:nvSpPr>
        <p:spPr>
          <a:xfrm>
            <a:off x="762000" y="457200"/>
            <a:ext cx="7848600" cy="838200"/>
          </a:xfrm>
          <a:prstGeom prst="triangle">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75779" name="TextBox 5"/>
          <p:cNvSpPr txBox="1">
            <a:spLocks noChangeArrowheads="1"/>
          </p:cNvSpPr>
          <p:nvPr/>
        </p:nvSpPr>
        <p:spPr bwMode="auto">
          <a:xfrm>
            <a:off x="2819400" y="725488"/>
            <a:ext cx="3962400" cy="646112"/>
          </a:xfrm>
          <a:prstGeom prst="rect">
            <a:avLst/>
          </a:prstGeom>
          <a:noFill/>
          <a:ln w="9525">
            <a:noFill/>
            <a:miter lim="800000"/>
            <a:headEnd/>
            <a:tailEnd/>
          </a:ln>
        </p:spPr>
        <p:txBody>
          <a:bodyPr>
            <a:spAutoFit/>
          </a:bodyPr>
          <a:lstStyle/>
          <a:p>
            <a:r>
              <a:rPr lang="en-US" sz="3600" b="1" dirty="0">
                <a:solidFill>
                  <a:schemeClr val="accent1"/>
                </a:solidFill>
                <a:latin typeface="Arial" panose="020B0604020202020204" pitchFamily="34" charset="0"/>
                <a:cs typeface="Arial" panose="020B0604020202020204" pitchFamily="34" charset="0"/>
              </a:rPr>
              <a:t>Content Modules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0800" y="1066457"/>
            <a:ext cx="3810000" cy="217617"/>
          </a:xfrm>
        </p:spPr>
        <p:txBody>
          <a:bodyPr>
            <a:normAutofit fontScale="90000"/>
          </a:bodyPr>
          <a:lstStyle/>
          <a:p>
            <a:endParaRPr lang="en-US" dirty="0"/>
          </a:p>
        </p:txBody>
      </p:sp>
      <p:sp>
        <p:nvSpPr>
          <p:cNvPr id="8" name="Content Placeholder 7"/>
          <p:cNvSpPr>
            <a:spLocks noGrp="1"/>
          </p:cNvSpPr>
          <p:nvPr>
            <p:ph idx="1"/>
          </p:nvPr>
        </p:nvSpPr>
        <p:spPr>
          <a:xfrm>
            <a:off x="114300" y="1752600"/>
            <a:ext cx="8763000" cy="4876800"/>
          </a:xfrm>
        </p:spPr>
        <p:txBody>
          <a:bodyPr>
            <a:normAutofit/>
          </a:bodyPr>
          <a:lstStyle/>
          <a:p>
            <a:r>
              <a:rPr lang="en-US" sz="2800" dirty="0" smtClean="0">
                <a:latin typeface="Arial" panose="020B0604020202020204" pitchFamily="34" charset="0"/>
                <a:cs typeface="Arial" panose="020B0604020202020204" pitchFamily="34" charset="0"/>
              </a:rPr>
              <a:t>Provide guidance for teaching the CCSS to students with the most significant cognitive disabilities</a:t>
            </a:r>
          </a:p>
          <a:p>
            <a:r>
              <a:rPr lang="en-US" sz="2800" dirty="0" smtClean="0">
                <a:latin typeface="Arial" panose="020B0604020202020204" pitchFamily="34" charset="0"/>
                <a:cs typeface="Arial" panose="020B0604020202020204" pitchFamily="34" charset="0"/>
              </a:rPr>
              <a:t>Provide UDL tables with examples for making instruction accessible for a wide range of students </a:t>
            </a:r>
          </a:p>
          <a:p>
            <a:r>
              <a:rPr lang="en-US" sz="2800" dirty="0" smtClean="0">
                <a:latin typeface="Arial" panose="020B0604020202020204" pitchFamily="34" charset="0"/>
                <a:cs typeface="Arial" panose="020B0604020202020204" pitchFamily="34" charset="0"/>
              </a:rPr>
              <a:t>Provide ideas on how to promote college and career ready outcomes while teaching certain concepts</a:t>
            </a:r>
          </a:p>
          <a:p>
            <a:r>
              <a:rPr lang="en-US" sz="2800" dirty="0" smtClean="0">
                <a:latin typeface="Arial" panose="020B0604020202020204" pitchFamily="34" charset="0"/>
                <a:cs typeface="Arial" panose="020B0604020202020204" pitchFamily="34" charset="0"/>
              </a:rPr>
              <a:t>There are downloadable CR Guides for many math and ELA topics</a:t>
            </a: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15</a:t>
            </a:fld>
            <a:endParaRPr lang="en-US" dirty="0"/>
          </a:p>
        </p:txBody>
      </p:sp>
      <p:sp>
        <p:nvSpPr>
          <p:cNvPr id="9" name="Content Placeholder 2"/>
          <p:cNvSpPr txBox="1">
            <a:spLocks/>
          </p:cNvSpPr>
          <p:nvPr/>
        </p:nvSpPr>
        <p:spPr>
          <a:xfrm>
            <a:off x="381000" y="66294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Isosceles Triangle 9"/>
          <p:cNvSpPr/>
          <p:nvPr/>
        </p:nvSpPr>
        <p:spPr>
          <a:xfrm>
            <a:off x="228600" y="309949"/>
            <a:ext cx="8534400" cy="1295400"/>
          </a:xfrm>
          <a:prstGeom prst="triangle">
            <a:avLst>
              <a:gd name="adj" fmla="val 5069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itle 1"/>
          <p:cNvSpPr txBox="1">
            <a:spLocks/>
          </p:cNvSpPr>
          <p:nvPr/>
        </p:nvSpPr>
        <p:spPr>
          <a:xfrm>
            <a:off x="1143000" y="6057900"/>
            <a:ext cx="5715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Rectangle 1"/>
          <p:cNvSpPr/>
          <p:nvPr/>
        </p:nvSpPr>
        <p:spPr>
          <a:xfrm>
            <a:off x="2438400" y="774352"/>
            <a:ext cx="4114800" cy="954107"/>
          </a:xfrm>
          <a:prstGeom prst="rect">
            <a:avLst/>
          </a:prstGeom>
        </p:spPr>
        <p:txBody>
          <a:bodyPr wrap="square">
            <a:spAutoFit/>
          </a:bodyPr>
          <a:lstStyle/>
          <a:p>
            <a:pPr algn="ctr"/>
            <a:r>
              <a:rPr lang="en-US" sz="2800" b="1" dirty="0">
                <a:solidFill>
                  <a:schemeClr val="accent1"/>
                </a:solidFill>
                <a:latin typeface="Arial" panose="020B0604020202020204" pitchFamily="34" charset="0"/>
                <a:cs typeface="Arial" panose="020B0604020202020204" pitchFamily="34" charset="0"/>
              </a:rPr>
              <a:t>Curriculum Resource (CR</a:t>
            </a:r>
            <a:r>
              <a:rPr lang="en-US" sz="2800" b="1" dirty="0" smtClean="0">
                <a:solidFill>
                  <a:schemeClr val="accent1"/>
                </a:solidFill>
                <a:latin typeface="Arial" panose="020B0604020202020204" pitchFamily="34" charset="0"/>
                <a:cs typeface="Arial" panose="020B0604020202020204" pitchFamily="34" charset="0"/>
              </a:rPr>
              <a:t>) Guides</a:t>
            </a:r>
            <a:endParaRPr lang="en-US" sz="2800" b="1" dirty="0">
              <a:solidFill>
                <a:schemeClr val="accent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2990"/>
            <a:ext cx="8610600" cy="1295400"/>
          </a:xfrm>
        </p:spPr>
        <p:txBody>
          <a:bodyPr>
            <a:noAutofit/>
          </a:bodyPr>
          <a:lstStyle/>
          <a:p>
            <a:r>
              <a:rPr lang="en-US" sz="3600" dirty="0" smtClean="0"/>
              <a:t/>
            </a:r>
            <a:br>
              <a:rPr lang="en-US" sz="3600" dirty="0" smtClean="0"/>
            </a:br>
            <a:r>
              <a:rPr lang="en-US" sz="3600" dirty="0" smtClean="0">
                <a:latin typeface="Arial" panose="020B0604020202020204" pitchFamily="34" charset="0"/>
                <a:cs typeface="Arial" panose="020B0604020202020204" pitchFamily="34" charset="0"/>
              </a:rPr>
              <a:t>ELA Curriculum Resource Guide</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1338" y="1540790"/>
            <a:ext cx="8229600" cy="5105400"/>
          </a:xfrm>
        </p:spPr>
        <p:txBody>
          <a:bodyPr/>
          <a:lstStyle/>
          <a:p>
            <a:pPr marL="0" indent="0">
              <a:buNone/>
            </a:pPr>
            <a:r>
              <a:rPr lang="en-US" sz="2400" dirty="0" smtClean="0"/>
              <a:t>       </a:t>
            </a:r>
            <a:endParaRPr lang="en-US" dirty="0"/>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8390"/>
            <a:ext cx="838851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70062"/>
            <a:ext cx="1768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190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Autofit/>
          </a:bodyPr>
          <a:lstStyle/>
          <a:p>
            <a:r>
              <a:rPr lang="en-US" sz="3600" dirty="0" smtClean="0">
                <a:latin typeface="Arial" panose="020B0604020202020204" pitchFamily="34" charset="0"/>
                <a:cs typeface="Arial" panose="020B0604020202020204" pitchFamily="34" charset="0"/>
              </a:rPr>
              <a:t>ELA Curriculum Resource Guide UDL Table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flipV="1">
            <a:off x="1447800" y="7467599"/>
            <a:ext cx="7104184" cy="198437"/>
          </a:xfrm>
        </p:spPr>
        <p:txBody>
          <a:bodyPr>
            <a:normAutofit fontScale="25000" lnSpcReduction="20000"/>
          </a:bodyPr>
          <a:lstStyle/>
          <a:p>
            <a:pPr marL="0" indent="0" algn="ctr">
              <a:buNone/>
            </a:pPr>
            <a:endParaRPr lang="en-US" dirty="0"/>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277" y="1405632"/>
            <a:ext cx="7162800" cy="540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93428"/>
            <a:ext cx="1131277" cy="4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434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D94565-B693-424D-80F3-B8D844D7A2D7}" type="slidenum">
              <a:rPr lang="en-US" smtClean="0"/>
              <a:t>18</a:t>
            </a:fld>
            <a:endParaRPr lang="en-US" dirty="0"/>
          </a:p>
        </p:txBody>
      </p:sp>
      <p:sp>
        <p:nvSpPr>
          <p:cNvPr id="8" name="Title 1"/>
          <p:cNvSpPr>
            <a:spLocks noGrp="1"/>
          </p:cNvSpPr>
          <p:nvPr>
            <p:ph type="title" idx="4294967295"/>
          </p:nvPr>
        </p:nvSpPr>
        <p:spPr>
          <a:xfrm>
            <a:off x="0" y="0"/>
            <a:ext cx="8229600" cy="1143000"/>
          </a:xfrm>
        </p:spPr>
        <p:txBody>
          <a:bodyPr rtlCol="0">
            <a:normAutofit fontScale="90000"/>
          </a:bodyPr>
          <a:lstStyle/>
          <a:p>
            <a:pPr algn="ctr" fontAlgn="auto">
              <a:spcAft>
                <a:spcPts val="0"/>
              </a:spcAft>
              <a:defRPr/>
            </a:pPr>
            <a:r>
              <a:rPr lang="en-US" dirty="0" smtClean="0"/>
              <a:t>Curriculum Resource Guides</a:t>
            </a:r>
            <a:r>
              <a:rPr lang="en-US" dirty="0"/>
              <a:t/>
            </a:r>
            <a:br>
              <a:rPr lang="en-US" dirty="0"/>
            </a:br>
            <a:endParaRPr lang="en-US" dirty="0"/>
          </a:p>
        </p:txBody>
      </p:sp>
      <p:pic>
        <p:nvPicPr>
          <p:cNvPr id="98307" name="Picture 6"/>
          <p:cNvPicPr>
            <a:picLocks noChangeAspect="1" noChangeArrowheads="1"/>
          </p:cNvPicPr>
          <p:nvPr/>
        </p:nvPicPr>
        <p:blipFill>
          <a:blip r:embed="rId3"/>
          <a:srcRect/>
          <a:stretch>
            <a:fillRect/>
          </a:stretch>
        </p:blipFill>
        <p:spPr bwMode="auto">
          <a:xfrm>
            <a:off x="528638" y="609600"/>
            <a:ext cx="8143875" cy="5467350"/>
          </a:xfrm>
          <a:prstGeom prst="rect">
            <a:avLst/>
          </a:prstGeom>
          <a:noFill/>
          <a:ln w="9525">
            <a:noFill/>
            <a:miter lim="800000"/>
            <a:headEnd/>
            <a:tailEnd/>
          </a:ln>
        </p:spPr>
      </p:pic>
      <p:sp>
        <p:nvSpPr>
          <p:cNvPr id="98309" name="TextBox 1"/>
          <p:cNvSpPr txBox="1">
            <a:spLocks noChangeArrowheads="1"/>
          </p:cNvSpPr>
          <p:nvPr/>
        </p:nvSpPr>
        <p:spPr bwMode="auto">
          <a:xfrm>
            <a:off x="528638" y="6186488"/>
            <a:ext cx="2290762" cy="522287"/>
          </a:xfrm>
          <a:prstGeom prst="rect">
            <a:avLst/>
          </a:prstGeom>
          <a:noFill/>
          <a:ln w="9525">
            <a:noFill/>
            <a:miter lim="800000"/>
            <a:headEnd/>
            <a:tailEnd/>
          </a:ln>
        </p:spPr>
        <p:txBody>
          <a:bodyPr>
            <a:spAutoFit/>
          </a:bodyPr>
          <a:lstStyle/>
          <a:p>
            <a:r>
              <a:rPr lang="en-US" sz="2800" dirty="0">
                <a:latin typeface="Calibri" pitchFamily="34" charset="0"/>
              </a:rPr>
              <a:t>DRAFT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25" y="2057400"/>
            <a:ext cx="8229600" cy="4114800"/>
          </a:xfrm>
        </p:spPr>
        <p:txBody>
          <a:bodyPr rtlCol="0">
            <a:normAutofit/>
          </a:bodyPr>
          <a:lstStyle/>
          <a:p>
            <a:pPr>
              <a:defRPr/>
            </a:pPr>
            <a:r>
              <a:rPr lang="en-US" sz="2800" dirty="0" smtClean="0">
                <a:latin typeface="Arial" panose="020B0604020202020204" pitchFamily="34" charset="0"/>
                <a:cs typeface="Arial" panose="020B0604020202020204" pitchFamily="34" charset="0"/>
              </a:rPr>
              <a:t>Put </a:t>
            </a:r>
            <a:r>
              <a:rPr lang="en-US" sz="2800" dirty="0">
                <a:latin typeface="Arial" panose="020B0604020202020204" pitchFamily="34" charset="0"/>
                <a:cs typeface="Arial" panose="020B0604020202020204" pitchFamily="34" charset="0"/>
              </a:rPr>
              <a:t>related CCCs into </a:t>
            </a:r>
            <a:r>
              <a:rPr lang="en-US" sz="2800" dirty="0" smtClean="0">
                <a:latin typeface="Arial" panose="020B0604020202020204" pitchFamily="34" charset="0"/>
                <a:cs typeface="Arial" panose="020B0604020202020204" pitchFamily="34" charset="0"/>
              </a:rPr>
              <a:t>families</a:t>
            </a:r>
          </a:p>
          <a:p>
            <a:pPr marL="0" indent="0">
              <a:buNone/>
              <a:defRPr/>
            </a:pPr>
            <a:endParaRPr lang="en-US" sz="2800" dirty="0" smtClean="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Provides educators with different views of how instructional families develop and interact across all the grades and across a grade band (e.g. Elementary School)</a:t>
            </a:r>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19</a:t>
            </a:fld>
            <a:endParaRPr lang="en-US" dirty="0"/>
          </a:p>
        </p:txBody>
      </p:sp>
      <p:sp>
        <p:nvSpPr>
          <p:cNvPr id="5" name="TextBox 4"/>
          <p:cNvSpPr txBox="1"/>
          <p:nvPr/>
        </p:nvSpPr>
        <p:spPr>
          <a:xfrm>
            <a:off x="415925" y="152400"/>
            <a:ext cx="8382000" cy="1524000"/>
          </a:xfrm>
          <a:prstGeom prst="ellipse">
            <a:avLst/>
          </a:prstGeom>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en-US" sz="3200" b="1" dirty="0">
                <a:solidFill>
                  <a:schemeClr val="accent1"/>
                </a:solidFill>
                <a:latin typeface="Arial" panose="020B0604020202020204" pitchFamily="34" charset="0"/>
                <a:ea typeface="ヒラギノ角ゴ Pro W3" charset="-128"/>
                <a:cs typeface="Arial" panose="020B0604020202020204" pitchFamily="34" charset="0"/>
              </a:rPr>
              <a:t>Graduated Understandings: Instructional Families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90800"/>
            <a:ext cx="8229600" cy="1143000"/>
          </a:xfrm>
        </p:spPr>
        <p:txBody>
          <a:bodyPr/>
          <a:lstStyle/>
          <a:p>
            <a:r>
              <a:rPr lang="en-US" sz="4000" b="1" dirty="0" smtClean="0">
                <a:solidFill>
                  <a:schemeClr val="accent1"/>
                </a:solidFill>
                <a:latin typeface="Arial" panose="020B0604020202020204" pitchFamily="34" charset="0"/>
                <a:cs typeface="Arial" panose="020B0604020202020204" pitchFamily="34" charset="0"/>
              </a:rPr>
              <a:t>Background</a:t>
            </a:r>
            <a:endParaRPr lang="en-US" sz="40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normAutofit/>
          </a:bodyPr>
          <a:lstStyle/>
          <a:p>
            <a:fld id="{73D94565-B693-424D-80F3-B8D844D7A2D7}" type="slidenum">
              <a:rPr lang="en-US" smtClean="0"/>
              <a:t>2</a:t>
            </a:fld>
            <a:endParaRPr lang="en-US" dirty="0"/>
          </a:p>
        </p:txBody>
      </p:sp>
    </p:spTree>
    <p:extLst>
      <p:ext uri="{BB962C8B-B14F-4D97-AF65-F5344CB8AC3E}">
        <p14:creationId xmlns:p14="http://schemas.microsoft.com/office/powerpoint/2010/main" val="3214929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srcRect/>
          <a:stretch>
            <a:fillRect/>
          </a:stretch>
        </p:blipFill>
        <p:spPr bwMode="auto">
          <a:xfrm>
            <a:off x="0" y="228600"/>
            <a:ext cx="9144000" cy="5867400"/>
          </a:xfrm>
          <a:prstGeom prst="rect">
            <a:avLst/>
          </a:prstGeom>
          <a:noFill/>
          <a:ln w="9525">
            <a:noFill/>
            <a:miter lim="800000"/>
            <a:headEnd/>
            <a:tailEnd/>
          </a:ln>
        </p:spPr>
      </p:pic>
      <p:sp>
        <p:nvSpPr>
          <p:cNvPr id="9" name="Up Arrow Callout 8"/>
          <p:cNvSpPr/>
          <p:nvPr/>
        </p:nvSpPr>
        <p:spPr>
          <a:xfrm>
            <a:off x="3048000" y="5638800"/>
            <a:ext cx="32766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Five Instructional families for Data Analysis I &amp; II</a:t>
            </a:r>
          </a:p>
        </p:txBody>
      </p:sp>
      <p:sp>
        <p:nvSpPr>
          <p:cNvPr id="13" name="Cloud Callout 12"/>
          <p:cNvSpPr/>
          <p:nvPr/>
        </p:nvSpPr>
        <p:spPr>
          <a:xfrm>
            <a:off x="4419600" y="141288"/>
            <a:ext cx="4724400" cy="1501775"/>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r>
              <a:rPr lang="en-US" dirty="0"/>
              <a:t>Grade-span Learning Targets from the Learning Progression Frameworks</a:t>
            </a:r>
          </a:p>
          <a:p>
            <a:pPr algn="ctr" fontAlgn="auto">
              <a:spcBef>
                <a:spcPts val="0"/>
              </a:spcBef>
              <a:spcAft>
                <a:spcPts val="0"/>
              </a:spcAft>
              <a:defRPr/>
            </a:pPr>
            <a:endParaRPr lang="en-US" dirty="0"/>
          </a:p>
        </p:txBody>
      </p:sp>
      <p:sp>
        <p:nvSpPr>
          <p:cNvPr id="14" name="Explosion 2 13"/>
          <p:cNvSpPr/>
          <p:nvPr/>
        </p:nvSpPr>
        <p:spPr>
          <a:xfrm>
            <a:off x="1143000" y="2895600"/>
            <a:ext cx="5473700" cy="2438400"/>
          </a:xfrm>
          <a:prstGeom prst="irregularSeal2">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Distribution of Instructional Families and the number of related CCCs by grade</a:t>
            </a:r>
          </a:p>
        </p:txBody>
      </p:sp>
      <p:pic>
        <p:nvPicPr>
          <p:cNvPr id="81925" name="Picture 2"/>
          <p:cNvPicPr>
            <a:picLocks noChangeAspect="1" noChangeArrowheads="1"/>
          </p:cNvPicPr>
          <p:nvPr/>
        </p:nvPicPr>
        <p:blipFill>
          <a:blip r:embed="rId4"/>
          <a:srcRect/>
          <a:stretch>
            <a:fillRect/>
          </a:stretch>
        </p:blipFill>
        <p:spPr bwMode="auto">
          <a:xfrm>
            <a:off x="6616700" y="6132513"/>
            <a:ext cx="1768475" cy="64611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73D94565-B693-424D-80F3-B8D844D7A2D7}" type="slidenum">
              <a:rPr lang="en-US" smtClean="0"/>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762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6324600" y="2819400"/>
            <a:ext cx="16002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Reference to related CCSS</a:t>
            </a:r>
          </a:p>
        </p:txBody>
      </p:sp>
      <p:sp>
        <p:nvSpPr>
          <p:cNvPr id="4" name="Cloud Callout 3"/>
          <p:cNvSpPr/>
          <p:nvPr/>
        </p:nvSpPr>
        <p:spPr>
          <a:xfrm>
            <a:off x="3429000" y="228600"/>
            <a:ext cx="5410200" cy="9906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Grade-span </a:t>
            </a:r>
            <a:r>
              <a:rPr lang="en-US" dirty="0"/>
              <a:t>Learning </a:t>
            </a:r>
            <a:r>
              <a:rPr lang="en-US" dirty="0" smtClean="0"/>
              <a:t>Target </a:t>
            </a:r>
            <a:r>
              <a:rPr lang="en-US" dirty="0"/>
              <a:t>from the Learning Progression Frameworks</a:t>
            </a:r>
          </a:p>
          <a:p>
            <a:pPr algn="ctr"/>
            <a:endParaRPr lang="en-US" dirty="0"/>
          </a:p>
        </p:txBody>
      </p:sp>
      <p:sp>
        <p:nvSpPr>
          <p:cNvPr id="5" name="Up Arrow Callout 4"/>
          <p:cNvSpPr/>
          <p:nvPr/>
        </p:nvSpPr>
        <p:spPr>
          <a:xfrm>
            <a:off x="1828800" y="1447800"/>
            <a:ext cx="4953000" cy="838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Instructional </a:t>
            </a:r>
            <a:r>
              <a:rPr lang="en-US" dirty="0"/>
              <a:t>F</a:t>
            </a:r>
            <a:r>
              <a:rPr lang="en-US" dirty="0" smtClean="0"/>
              <a:t>amilies for Data Analysis I (K-4)</a:t>
            </a:r>
          </a:p>
        </p:txBody>
      </p:sp>
      <p:sp>
        <p:nvSpPr>
          <p:cNvPr id="6" name="Explosion 2 5"/>
          <p:cNvSpPr/>
          <p:nvPr/>
        </p:nvSpPr>
        <p:spPr>
          <a:xfrm>
            <a:off x="0" y="4343400"/>
            <a:ext cx="7391400" cy="14478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Distribution of </a:t>
            </a:r>
            <a:r>
              <a:rPr lang="en-US" dirty="0" smtClean="0"/>
              <a:t>CCCs by Instructional </a:t>
            </a:r>
            <a:r>
              <a:rPr lang="en-US" dirty="0"/>
              <a:t>Families </a:t>
            </a:r>
            <a:r>
              <a:rPr lang="en-US" dirty="0" smtClean="0"/>
              <a:t>an grade</a:t>
            </a:r>
            <a:endParaRPr lang="en-US" dirty="0"/>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21</a:t>
            </a:fld>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387" y="5783992"/>
            <a:ext cx="1774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208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432" y="228600"/>
            <a:ext cx="8915400" cy="1325562"/>
          </a:xfrm>
          <a:prstGeom prst="ellipse">
            <a:avLst/>
          </a:prstGeom>
        </p:spPr>
        <p:style>
          <a:lnRef idx="2">
            <a:schemeClr val="dk1"/>
          </a:lnRef>
          <a:fillRef idx="1">
            <a:schemeClr val="lt1"/>
          </a:fillRef>
          <a:effectRef idx="0">
            <a:schemeClr val="dk1"/>
          </a:effectRef>
          <a:fontRef idx="minor">
            <a:schemeClr val="dk1"/>
          </a:fontRef>
        </p:style>
        <p:txBody>
          <a:bodyPr rtlCol="0">
            <a:noAutofit/>
          </a:bodyPr>
          <a:lstStyle/>
          <a:p>
            <a:pPr algn="ctr" fontAlgn="auto">
              <a:spcAft>
                <a:spcPts val="0"/>
              </a:spcAft>
              <a:defRPr/>
            </a:pPr>
            <a:r>
              <a:rPr lang="en-US" sz="3200" dirty="0" smtClean="0">
                <a:solidFill>
                  <a:schemeClr val="accent1"/>
                </a:solidFill>
                <a:latin typeface="Arial"/>
                <a:cs typeface="Arial"/>
              </a:rPr>
              <a:t>Graduated Understandings:</a:t>
            </a:r>
            <a:br>
              <a:rPr lang="en-US" sz="3200" dirty="0" smtClean="0">
                <a:solidFill>
                  <a:schemeClr val="accent1"/>
                </a:solidFill>
                <a:latin typeface="Arial"/>
                <a:cs typeface="Arial"/>
              </a:rPr>
            </a:br>
            <a:r>
              <a:rPr lang="en-US" sz="3200" dirty="0" smtClean="0">
                <a:solidFill>
                  <a:schemeClr val="accent1"/>
                </a:solidFill>
                <a:latin typeface="Arial"/>
                <a:cs typeface="Arial"/>
              </a:rPr>
              <a:t>Element Cards</a:t>
            </a:r>
            <a:endParaRPr lang="en-US" sz="3200" dirty="0">
              <a:solidFill>
                <a:schemeClr val="accent1"/>
              </a:solidFill>
              <a:latin typeface="Arial"/>
              <a:cs typeface="Arial"/>
            </a:endParaRPr>
          </a:p>
        </p:txBody>
      </p:sp>
      <p:sp>
        <p:nvSpPr>
          <p:cNvPr id="88065" name="Content Placeholder 2"/>
          <p:cNvSpPr>
            <a:spLocks noGrp="1"/>
          </p:cNvSpPr>
          <p:nvPr>
            <p:ph idx="1"/>
          </p:nvPr>
        </p:nvSpPr>
        <p:spPr/>
        <p:txBody>
          <a:bodyPr>
            <a:normAutofit lnSpcReduction="10000"/>
          </a:bodyPr>
          <a:lstStyle/>
          <a:p>
            <a:pPr marL="0" indent="0">
              <a:buNone/>
            </a:pPr>
            <a:endParaRPr lang="en-US" sz="2800" dirty="0" smtClean="0">
              <a:latin typeface="Arial"/>
              <a:cs typeface="Arial"/>
            </a:endParaRPr>
          </a:p>
          <a:p>
            <a:r>
              <a:rPr lang="en-US" sz="2800" dirty="0" smtClean="0">
                <a:latin typeface="Arial"/>
                <a:cs typeface="Arial"/>
              </a:rPr>
              <a:t>Provide a wide range of suggested instructional strategies and supports to promote instruction for students with diverse learning needs-including those without prior knowledge </a:t>
            </a:r>
          </a:p>
          <a:p>
            <a:pPr marL="0" indent="0">
              <a:buNone/>
            </a:pPr>
            <a:endParaRPr lang="en-US" sz="2800" dirty="0" smtClean="0">
              <a:latin typeface="Arial"/>
              <a:cs typeface="Arial"/>
            </a:endParaRPr>
          </a:p>
          <a:p>
            <a:r>
              <a:rPr lang="en-US" sz="2800" dirty="0" smtClean="0">
                <a:latin typeface="Arial"/>
                <a:cs typeface="Arial"/>
              </a:rPr>
              <a:t>Element cards are available for many CCCs but are meant to serve as models and to be used together with other NCSC instructional resources</a:t>
            </a:r>
          </a:p>
        </p:txBody>
      </p:sp>
      <p:sp>
        <p:nvSpPr>
          <p:cNvPr id="3" name="Slide Number Placeholder 2"/>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22</a:t>
            </a:fld>
            <a:endParaRPr lang="en-US" dirty="0"/>
          </a:p>
        </p:txBody>
      </p:sp>
    </p:spTree>
    <p:extLst>
      <p:ext uri="{BB962C8B-B14F-4D97-AF65-F5344CB8AC3E}">
        <p14:creationId xmlns:p14="http://schemas.microsoft.com/office/powerpoint/2010/main" val="1253279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3"/>
          <a:srcRect/>
          <a:stretch>
            <a:fillRect/>
          </a:stretch>
        </p:blipFill>
        <p:spPr bwMode="auto">
          <a:xfrm>
            <a:off x="762000" y="681038"/>
            <a:ext cx="7315200" cy="5872162"/>
          </a:xfrm>
          <a:prstGeom prst="rect">
            <a:avLst/>
          </a:prstGeom>
          <a:noFill/>
          <a:ln w="9525">
            <a:noFill/>
            <a:miter lim="800000"/>
            <a:headEnd/>
            <a:tailEnd/>
          </a:ln>
        </p:spPr>
      </p:pic>
      <p:pic>
        <p:nvPicPr>
          <p:cNvPr id="90115" name="Picture 2"/>
          <p:cNvPicPr>
            <a:picLocks noChangeAspect="1" noChangeArrowheads="1"/>
          </p:cNvPicPr>
          <p:nvPr/>
        </p:nvPicPr>
        <p:blipFill>
          <a:blip r:embed="rId4"/>
          <a:srcRect/>
          <a:stretch>
            <a:fillRect/>
          </a:stretch>
        </p:blipFill>
        <p:spPr bwMode="auto">
          <a:xfrm>
            <a:off x="5715000" y="5715000"/>
            <a:ext cx="1768475" cy="6461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3D94565-B693-424D-80F3-B8D844D7A2D7}" type="slidenum">
              <a:rPr lang="en-US" smtClean="0"/>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4928394"/>
          </a:xfrm>
        </p:spPr>
        <p:txBody>
          <a:bodyPr rtlCol="0">
            <a:normAutofit fontScale="92500"/>
          </a:bodyPr>
          <a:lstStyle/>
          <a:p>
            <a:pPr marL="0" lvl="1" indent="0">
              <a:buNone/>
              <a:defRPr/>
            </a:pPr>
            <a:r>
              <a:rPr lang="en-US" sz="2400" dirty="0" smtClean="0">
                <a:latin typeface="Arial" panose="020B0604020202020204" pitchFamily="34" charset="0"/>
                <a:cs typeface="Arial" panose="020B0604020202020204" pitchFamily="34" charset="0"/>
              </a:rPr>
              <a:t>Universal </a:t>
            </a:r>
            <a:r>
              <a:rPr lang="en-US" sz="2400" dirty="0">
                <a:latin typeface="Arial" panose="020B0604020202020204" pitchFamily="34" charset="0"/>
                <a:cs typeface="Arial" panose="020B0604020202020204" pitchFamily="34" charset="0"/>
              </a:rPr>
              <a:t>Design for Learning (UDL) requires that students be provided with multiple ways to get information, multiple ways to demonstrate their knowledge and skills, and multiple ways to be engaged in learning  </a:t>
            </a:r>
            <a:r>
              <a:rPr lang="en-US" sz="2400" dirty="0" smtClean="0">
                <a:latin typeface="Arial" panose="020B0604020202020204" pitchFamily="34" charset="0"/>
                <a:cs typeface="Arial" panose="020B0604020202020204" pitchFamily="34" charset="0"/>
                <a:hlinkClick r:id="rId3"/>
              </a:rPr>
              <a:t>www.udlcenter.org</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lvl="1" indent="0" fontAlgn="auto">
              <a:spcAft>
                <a:spcPts val="0"/>
              </a:spcAft>
              <a:buFont typeface="Arial" pitchFamily="34" charset="0"/>
              <a:buNone/>
              <a:defRPr/>
            </a:pPr>
            <a:r>
              <a:rPr lang="en-US" dirty="0" smtClean="0">
                <a:latin typeface="Arial" panose="020B0604020202020204" pitchFamily="34" charset="0"/>
                <a:cs typeface="Arial" panose="020B0604020202020204" pitchFamily="34" charset="0"/>
              </a:rPr>
              <a:t>A UDL Unit:</a:t>
            </a:r>
            <a:endParaRPr lang="en-US" dirty="0">
              <a:latin typeface="Arial" panose="020B0604020202020204" pitchFamily="34" charset="0"/>
              <a:cs typeface="Arial" panose="020B0604020202020204" pitchFamily="34" charset="0"/>
            </a:endParaRPr>
          </a:p>
          <a:p>
            <a:pPr marL="457200" lvl="1" indent="-45720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Includes general education lessons using UDL to provide access to the content for all students and promote inclusive </a:t>
            </a:r>
            <a:r>
              <a:rPr lang="en-US" dirty="0" smtClean="0">
                <a:latin typeface="Arial" panose="020B0604020202020204" pitchFamily="34" charset="0"/>
                <a:cs typeface="Arial" panose="020B0604020202020204" pitchFamily="34" charset="0"/>
              </a:rPr>
              <a:t>instruction (should also be used to inform lessons in special education classes)</a:t>
            </a:r>
            <a:endParaRPr lang="en-US" dirty="0" smtClean="0">
              <a:latin typeface="Arial" panose="020B0604020202020204" pitchFamily="34" charset="0"/>
              <a:cs typeface="Arial" panose="020B0604020202020204" pitchFamily="34" charset="0"/>
            </a:endParaRPr>
          </a:p>
          <a:p>
            <a:pPr marL="457200" lvl="1" indent="-45720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Provides additional </a:t>
            </a:r>
            <a:r>
              <a:rPr lang="en-US" dirty="0">
                <a:latin typeface="Arial" panose="020B0604020202020204" pitchFamily="34" charset="0"/>
                <a:cs typeface="Arial" panose="020B0604020202020204" pitchFamily="34" charset="0"/>
              </a:rPr>
              <a:t>considerations for students who are emerging readers and emerging </a:t>
            </a:r>
            <a:r>
              <a:rPr lang="en-US" dirty="0" smtClean="0">
                <a:latin typeface="Arial" panose="020B0604020202020204" pitchFamily="34" charset="0"/>
                <a:cs typeface="Arial" panose="020B0604020202020204" pitchFamily="34" charset="0"/>
              </a:rPr>
              <a:t>communicators</a:t>
            </a:r>
          </a:p>
          <a:p>
            <a:pPr marL="0" lvl="1" indent="0" fontAlgn="auto">
              <a:spcAft>
                <a:spcPts val="0"/>
              </a:spcAft>
              <a:buFont typeface="Arial" pitchFamily="34" charset="0"/>
              <a:buNone/>
              <a:defRPr/>
            </a:pPr>
            <a:endParaRPr lang="en-US" sz="3200" dirty="0" smtClean="0"/>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24</a:t>
            </a:fld>
            <a:endParaRPr lang="en-US" dirty="0"/>
          </a:p>
        </p:txBody>
      </p:sp>
      <p:sp>
        <p:nvSpPr>
          <p:cNvPr id="4" name="TextBox 3"/>
          <p:cNvSpPr txBox="1"/>
          <p:nvPr/>
        </p:nvSpPr>
        <p:spPr>
          <a:xfrm>
            <a:off x="533400" y="152400"/>
            <a:ext cx="8382000" cy="1066800"/>
          </a:xfrm>
          <a:prstGeom prst="ellipse">
            <a:avLst/>
          </a:prstGeom>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600" b="1" dirty="0">
                <a:solidFill>
                  <a:schemeClr val="accent1"/>
                </a:solidFill>
                <a:latin typeface="Arial" panose="020B0604020202020204" pitchFamily="34" charset="0"/>
                <a:ea typeface="ヒラギノ角ゴ Pro W3" charset="-128"/>
                <a:cs typeface="Arial" panose="020B0604020202020204" pitchFamily="34" charset="0"/>
              </a:rPr>
              <a:t>UDL Instructional Units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5334000"/>
          </a:xfrm>
        </p:spPr>
        <p:txBody>
          <a:bodyPr rtlCol="0">
            <a:normAutofit/>
          </a:bodyPr>
          <a:lstStyle/>
          <a:p>
            <a:pPr marL="457200" lvl="1" indent="-457200">
              <a:defRPr/>
            </a:pPr>
            <a:r>
              <a:rPr lang="en-US" sz="2800" dirty="0" smtClean="0">
                <a:latin typeface="Arial"/>
                <a:cs typeface="Arial"/>
              </a:rPr>
              <a:t>Provides </a:t>
            </a:r>
            <a:r>
              <a:rPr lang="en-US" sz="2800" dirty="0">
                <a:latin typeface="Arial"/>
                <a:cs typeface="Arial"/>
              </a:rPr>
              <a:t>data sheets and skills </a:t>
            </a:r>
            <a:r>
              <a:rPr lang="en-US" sz="2800" dirty="0" smtClean="0">
                <a:latin typeface="Arial"/>
                <a:cs typeface="Arial"/>
              </a:rPr>
              <a:t>tests</a:t>
            </a:r>
          </a:p>
          <a:p>
            <a:pPr marL="457200" lvl="1" indent="-457200">
              <a:defRPr/>
            </a:pPr>
            <a:r>
              <a:rPr lang="en-US" sz="2800" dirty="0">
                <a:latin typeface="Arial"/>
                <a:cs typeface="Arial"/>
              </a:rPr>
              <a:t>Links to additional, intensive interventions </a:t>
            </a:r>
            <a:endParaRPr lang="en-US" sz="2800" dirty="0" smtClean="0">
              <a:latin typeface="Arial"/>
              <a:cs typeface="Arial"/>
            </a:endParaRPr>
          </a:p>
          <a:p>
            <a:pPr marL="457200" lvl="1" indent="-457200">
              <a:defRPr/>
            </a:pPr>
            <a:r>
              <a:rPr lang="en-US" sz="2800" dirty="0" smtClean="0">
                <a:latin typeface="Arial"/>
                <a:cs typeface="Arial"/>
              </a:rPr>
              <a:t>Contains: </a:t>
            </a:r>
          </a:p>
          <a:p>
            <a:pPr lvl="1">
              <a:defRPr/>
            </a:pPr>
            <a:r>
              <a:rPr lang="en-US" sz="2800" dirty="0" smtClean="0">
                <a:latin typeface="Arial"/>
                <a:cs typeface="Arial"/>
              </a:rPr>
              <a:t>definitions of key vocabulary, </a:t>
            </a:r>
          </a:p>
          <a:p>
            <a:pPr lvl="1">
              <a:defRPr/>
            </a:pPr>
            <a:r>
              <a:rPr lang="en-US" sz="2800" dirty="0" smtClean="0">
                <a:latin typeface="Arial"/>
                <a:cs typeface="Arial"/>
              </a:rPr>
              <a:t>lesson objectives, </a:t>
            </a:r>
          </a:p>
          <a:p>
            <a:pPr lvl="1">
              <a:defRPr/>
            </a:pPr>
            <a:r>
              <a:rPr lang="en-US" sz="2800" dirty="0" smtClean="0">
                <a:latin typeface="Arial"/>
                <a:cs typeface="Arial"/>
              </a:rPr>
              <a:t>essential questions and materials, and </a:t>
            </a:r>
          </a:p>
          <a:p>
            <a:pPr lvl="1">
              <a:defRPr/>
            </a:pPr>
            <a:r>
              <a:rPr lang="en-US" sz="2800" dirty="0" smtClean="0">
                <a:latin typeface="Arial"/>
                <a:cs typeface="Arial"/>
              </a:rPr>
              <a:t>lesson components (introduction of </a:t>
            </a:r>
            <a:r>
              <a:rPr lang="en-US" sz="2800" dirty="0">
                <a:latin typeface="Arial"/>
                <a:cs typeface="Arial"/>
              </a:rPr>
              <a:t>the </a:t>
            </a:r>
            <a:r>
              <a:rPr lang="en-US" sz="2800" dirty="0" smtClean="0">
                <a:latin typeface="Arial"/>
                <a:cs typeface="Arial"/>
              </a:rPr>
              <a:t>lesson, direct instruction </a:t>
            </a:r>
            <a:r>
              <a:rPr lang="en-US" sz="2800" dirty="0">
                <a:latin typeface="Arial"/>
                <a:cs typeface="Arial"/>
              </a:rPr>
              <a:t>and/or </a:t>
            </a:r>
            <a:r>
              <a:rPr lang="en-US" sz="2800" dirty="0" smtClean="0">
                <a:latin typeface="Arial"/>
                <a:cs typeface="Arial"/>
              </a:rPr>
              <a:t>facilitation </a:t>
            </a:r>
            <a:r>
              <a:rPr lang="en-US" sz="2800" dirty="0">
                <a:latin typeface="Arial"/>
                <a:cs typeface="Arial"/>
              </a:rPr>
              <a:t>of </a:t>
            </a:r>
            <a:r>
              <a:rPr lang="en-US" sz="2800" dirty="0" smtClean="0">
                <a:latin typeface="Arial"/>
                <a:cs typeface="Arial"/>
              </a:rPr>
              <a:t>activities, practice, closure/review and exit assessment)</a:t>
            </a:r>
            <a:endParaRPr lang="en-US" sz="2800" dirty="0">
              <a:latin typeface="Arial"/>
              <a:cs typeface="Arial"/>
            </a:endParaRPr>
          </a:p>
          <a:p>
            <a:pPr fontAlgn="auto">
              <a:spcAft>
                <a:spcPts val="0"/>
              </a:spcAft>
              <a:buFont typeface="Arial" pitchFamily="34" charset="0"/>
              <a:buChar char="•"/>
              <a:defRPr/>
            </a:pPr>
            <a:endParaRPr lang="en-US" sz="2800" dirty="0" smtClean="0">
              <a:latin typeface="Arial"/>
              <a:cs typeface="Arial"/>
            </a:endParaRP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25</a:t>
            </a:fld>
            <a:endParaRPr lang="en-US" dirty="0"/>
          </a:p>
        </p:txBody>
      </p:sp>
      <p:sp>
        <p:nvSpPr>
          <p:cNvPr id="5" name="TextBox 4"/>
          <p:cNvSpPr txBox="1"/>
          <p:nvPr/>
        </p:nvSpPr>
        <p:spPr>
          <a:xfrm>
            <a:off x="533400" y="76200"/>
            <a:ext cx="8382000" cy="1066800"/>
          </a:xfrm>
          <a:prstGeom prst="ellipse">
            <a:avLst/>
          </a:prstGeom>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600" b="1" dirty="0">
                <a:solidFill>
                  <a:schemeClr val="accent1"/>
                </a:solidFill>
                <a:latin typeface="Arial"/>
                <a:ea typeface="ヒラギノ角ゴ Pro W3" charset="-128"/>
                <a:cs typeface="Arial"/>
              </a:rPr>
              <a:t>UDL Instructional Unit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a:spLocks noChangeAspect="1"/>
          </p:cNvSpPr>
          <p:nvPr/>
        </p:nvSpPr>
        <p:spPr>
          <a:xfrm>
            <a:off x="3276600" y="3505200"/>
            <a:ext cx="508965" cy="2965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p:nvGrpSpPr>
        <p:grpSpPr>
          <a:xfrm>
            <a:off x="0" y="361399"/>
            <a:ext cx="9105900" cy="5831891"/>
            <a:chOff x="38100" y="0"/>
            <a:chExt cx="9220200" cy="5831891"/>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722" b="26823"/>
            <a:stretch/>
          </p:blipFill>
          <p:spPr bwMode="auto">
            <a:xfrm>
              <a:off x="38100" y="0"/>
              <a:ext cx="91440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24000" y="3200401"/>
              <a:ext cx="7658099" cy="2631490"/>
            </a:xfrm>
            <a:prstGeom prst="rect">
              <a:avLst/>
            </a:prstGeom>
            <a:solidFill>
              <a:schemeClr val="bg1"/>
            </a:solidFill>
          </p:spPr>
          <p:txBody>
            <a:bodyPr wrap="square">
              <a:spAutoFit/>
            </a:bodyPr>
            <a:lstStyle/>
            <a:p>
              <a:pPr lvl="1"/>
              <a:endParaRPr lang="en-US" sz="1100" dirty="0" smtClean="0">
                <a:solidFill>
                  <a:prstClr val="black"/>
                </a:solidFill>
              </a:endParaRPr>
            </a:p>
            <a:p>
              <a:pPr lvl="1" indent="-457200"/>
              <a:r>
                <a:rPr lang="en-US" sz="1100" dirty="0">
                  <a:solidFill>
                    <a:prstClr val="black"/>
                  </a:solidFill>
                </a:rPr>
                <a:t> </a:t>
              </a:r>
              <a:r>
                <a:rPr lang="en-US" sz="1400" dirty="0" smtClean="0">
                  <a:solidFill>
                    <a:prstClr val="black"/>
                  </a:solidFill>
                </a:rPr>
                <a:t>Break </a:t>
              </a:r>
              <a:r>
                <a:rPr lang="en-US" sz="1400" dirty="0">
                  <a:solidFill>
                    <a:prstClr val="black"/>
                  </a:solidFill>
                </a:rPr>
                <a:t>class into small groups to answer exercises. </a:t>
              </a:r>
              <a:endParaRPr lang="en-US" sz="1000" dirty="0">
                <a:solidFill>
                  <a:prstClr val="black"/>
                </a:solidFill>
              </a:endParaRPr>
            </a:p>
            <a:p>
              <a:pPr marL="342900" indent="-342900">
                <a:buFont typeface="+mj-lt"/>
                <a:buAutoNum type="arabicPeriod"/>
              </a:pPr>
              <a:r>
                <a:rPr lang="en-US" sz="1400" dirty="0">
                  <a:solidFill>
                    <a:prstClr val="black"/>
                  </a:solidFill>
                </a:rPr>
                <a:t>Using figures (rectangles and squares) drawn on grid paper or formed on Geoboards, find the perimeters and areas. </a:t>
              </a:r>
              <a:endParaRPr lang="en-US" sz="1000" dirty="0">
                <a:solidFill>
                  <a:prstClr val="black"/>
                </a:solidFill>
              </a:endParaRPr>
            </a:p>
            <a:p>
              <a:pPr marL="342900" indent="-342900">
                <a:buFont typeface="+mj-lt"/>
                <a:buAutoNum type="arabicPeriod"/>
              </a:pPr>
              <a:r>
                <a:rPr lang="en-US" sz="1400" dirty="0">
                  <a:solidFill>
                    <a:prstClr val="black"/>
                  </a:solidFill>
                </a:rPr>
                <a:t>Remind students that answers should/must include the appropriate units of measure.  	</a:t>
              </a:r>
            </a:p>
            <a:p>
              <a:r>
                <a:rPr lang="en-US" sz="1400" b="1" dirty="0" smtClean="0">
                  <a:solidFill>
                    <a:prstClr val="black"/>
                  </a:solidFill>
                </a:rPr>
                <a:t>Multiple </a:t>
              </a:r>
              <a:r>
                <a:rPr lang="en-US" sz="1400" b="1" dirty="0">
                  <a:solidFill>
                    <a:prstClr val="black"/>
                  </a:solidFill>
                </a:rPr>
                <a:t>means of representation: </a:t>
              </a:r>
              <a:r>
                <a:rPr lang="en-US" sz="1400" dirty="0">
                  <a:solidFill>
                    <a:prstClr val="black"/>
                  </a:solidFill>
                </a:rPr>
                <a:t>Use models and/or drawings during large group instruction. Allow students to have a copy of a drawing or a model at their desks.</a:t>
              </a:r>
            </a:p>
            <a:p>
              <a:r>
                <a:rPr lang="en-US" sz="1400" b="1" dirty="0">
                  <a:solidFill>
                    <a:prstClr val="black"/>
                  </a:solidFill>
                </a:rPr>
                <a:t> Multiple means of expression: </a:t>
              </a:r>
              <a:r>
                <a:rPr lang="en-US" sz="1400" dirty="0">
                  <a:solidFill>
                    <a:prstClr val="black"/>
                  </a:solidFill>
                </a:rPr>
                <a:t>Provide a list of formulas to determine area and perimeter or provide options for using manipulatives and/or computer models. </a:t>
              </a:r>
            </a:p>
            <a:p>
              <a:r>
                <a:rPr lang="en-US" sz="1400" b="1" dirty="0">
                  <a:solidFill>
                    <a:prstClr val="black"/>
                  </a:solidFill>
                </a:rPr>
                <a:t>Multiple means of engagement:  </a:t>
              </a:r>
              <a:r>
                <a:rPr lang="en-US" sz="1400" dirty="0">
                  <a:solidFill>
                    <a:prstClr val="black"/>
                  </a:solidFill>
                </a:rPr>
                <a:t>Allow students to use paper/pencil, manipulatives, computer, etc. to complete exercises</a:t>
              </a:r>
              <a:r>
                <a:rPr lang="en-US" sz="1400" dirty="0" smtClean="0">
                  <a:solidFill>
                    <a:prstClr val="black"/>
                  </a:solidFill>
                </a:rPr>
                <a:t>.</a:t>
              </a:r>
            </a:p>
            <a:p>
              <a:endParaRPr lang="en-US" sz="1400" dirty="0">
                <a:solidFill>
                  <a:prstClr val="black"/>
                </a:solidFill>
              </a:endParaRPr>
            </a:p>
          </p:txBody>
        </p:sp>
        <p:grpSp>
          <p:nvGrpSpPr>
            <p:cNvPr id="10" name="Group 9"/>
            <p:cNvGrpSpPr/>
            <p:nvPr/>
          </p:nvGrpSpPr>
          <p:grpSpPr>
            <a:xfrm>
              <a:off x="310182" y="667395"/>
              <a:ext cx="8948118" cy="2722863"/>
              <a:chOff x="311731" y="667395"/>
              <a:chExt cx="11524092" cy="2722863"/>
            </a:xfrm>
            <a:solidFill>
              <a:schemeClr val="bg1"/>
            </a:solidFill>
          </p:grpSpPr>
          <p:sp>
            <p:nvSpPr>
              <p:cNvPr id="12" name="Rectangle 11"/>
              <p:cNvSpPr/>
              <p:nvPr/>
            </p:nvSpPr>
            <p:spPr>
              <a:xfrm>
                <a:off x="311731" y="667395"/>
                <a:ext cx="3726341" cy="410882"/>
              </a:xfrm>
              <a:prstGeom prst="rect">
                <a:avLst/>
              </a:prstGeom>
              <a:grpFill/>
            </p:spPr>
            <p:txBody>
              <a:bodyPr wrap="none">
                <a:spAutoFit/>
              </a:bodyPr>
              <a:lstStyle/>
              <a:p>
                <a:pPr>
                  <a:lnSpc>
                    <a:spcPct val="115000"/>
                  </a:lnSpc>
                  <a:spcAft>
                    <a:spcPts val="1000"/>
                  </a:spcAft>
                </a:pPr>
                <a:r>
                  <a:rPr lang="en-US" b="1" dirty="0">
                    <a:solidFill>
                      <a:prstClr val="black"/>
                    </a:solidFill>
                    <a:latin typeface="Times New Roman"/>
                    <a:ea typeface="Calibri"/>
                    <a:cs typeface="Times New Roman"/>
                  </a:rPr>
                  <a:t>Lesson 1: Introduction – 10 minutes</a:t>
                </a:r>
                <a:endParaRPr lang="en-US" sz="1400" dirty="0">
                  <a:solidFill>
                    <a:prstClr val="black"/>
                  </a:solidFill>
                  <a:ea typeface="Calibri"/>
                  <a:cs typeface="Times New Roman"/>
                </a:endParaRPr>
              </a:p>
            </p:txBody>
          </p:sp>
          <p:sp>
            <p:nvSpPr>
              <p:cNvPr id="11" name="Rectangle 10"/>
              <p:cNvSpPr/>
              <p:nvPr/>
            </p:nvSpPr>
            <p:spPr>
              <a:xfrm>
                <a:off x="4038072" y="1543599"/>
                <a:ext cx="7797751" cy="1846659"/>
              </a:xfrm>
              <a:prstGeom prst="rect">
                <a:avLst/>
              </a:prstGeom>
              <a:grpFill/>
            </p:spPr>
            <p:txBody>
              <a:bodyPr wrap="square">
                <a:spAutoFit/>
              </a:bodyPr>
              <a:lstStyle/>
              <a:p>
                <a:r>
                  <a:rPr lang="en-US" sz="1400" b="1" dirty="0">
                    <a:solidFill>
                      <a:prstClr val="black"/>
                    </a:solidFill>
                  </a:rPr>
                  <a:t>A. Activate Previous Knowledge </a:t>
                </a:r>
                <a:r>
                  <a:rPr lang="en-US" sz="1400" dirty="0">
                    <a:solidFill>
                      <a:prstClr val="black"/>
                    </a:solidFill>
                  </a:rPr>
                  <a:t> </a:t>
                </a:r>
              </a:p>
              <a:p>
                <a:pPr marL="342900" indent="-171450">
                  <a:buFont typeface="+mj-lt"/>
                  <a:buAutoNum type="arabicPeriod"/>
                </a:pPr>
                <a:r>
                  <a:rPr lang="en-US" sz="1400" dirty="0">
                    <a:solidFill>
                      <a:prstClr val="black"/>
                    </a:solidFill>
                  </a:rPr>
                  <a:t>Lead a short discussion about how to </a:t>
                </a:r>
                <a:r>
                  <a:rPr lang="en-US" sz="1400" u="sng" dirty="0">
                    <a:solidFill>
                      <a:srgbClr val="4F81BD"/>
                    </a:solidFill>
                  </a:rPr>
                  <a:t>find perimeter and area of rectangles</a:t>
                </a:r>
                <a:r>
                  <a:rPr lang="en-US" sz="1400" dirty="0">
                    <a:solidFill>
                      <a:prstClr val="black"/>
                    </a:solidFill>
                  </a:rPr>
                  <a:t>.</a:t>
                </a:r>
              </a:p>
              <a:p>
                <a:pPr lvl="1" indent="-114300">
                  <a:buFont typeface="Arial" pitchFamily="34" charset="0"/>
                  <a:buChar char="•"/>
                </a:pPr>
                <a:r>
                  <a:rPr lang="en-US" sz="1200" dirty="0">
                    <a:solidFill>
                      <a:prstClr val="black"/>
                    </a:solidFill>
                  </a:rPr>
                  <a:t>Review with students the concepts of perimeter and area. </a:t>
                </a:r>
              </a:p>
              <a:p>
                <a:pPr lvl="1" indent="-114300">
                  <a:buFont typeface="Arial" pitchFamily="34" charset="0"/>
                  <a:buChar char="•"/>
                </a:pPr>
                <a:r>
                  <a:rPr lang="en-US" sz="1200" dirty="0">
                    <a:solidFill>
                      <a:prstClr val="black"/>
                    </a:solidFill>
                  </a:rPr>
                  <a:t>Discuss how these concepts are used in real life examples.</a:t>
                </a:r>
              </a:p>
              <a:p>
                <a:pPr marL="571500" lvl="2"/>
                <a:r>
                  <a:rPr lang="en-US" sz="1200" dirty="0">
                    <a:solidFill>
                      <a:prstClr val="black"/>
                    </a:solidFill>
                  </a:rPr>
                  <a:t>Example 1: A runner is practicing by running along the fence line of a parking lot. </a:t>
                </a:r>
                <a:r>
                  <a:rPr lang="en-US" sz="1200" dirty="0" smtClean="0">
                    <a:solidFill>
                      <a:prstClr val="black"/>
                    </a:solidFill>
                  </a:rPr>
                  <a:t>Is he running the perimeter of the parking lot or is he running the area? </a:t>
                </a:r>
              </a:p>
              <a:p>
                <a:pPr marL="514350" indent="-57150">
                  <a:buFont typeface="Arial" pitchFamily="34" charset="0"/>
                  <a:buChar char="•"/>
                </a:pPr>
                <a:r>
                  <a:rPr lang="en-US" sz="1200" dirty="0">
                    <a:solidFill>
                      <a:prstClr val="black"/>
                    </a:solidFill>
                  </a:rPr>
                  <a:t> </a:t>
                </a:r>
                <a:r>
                  <a:rPr lang="en-US" sz="1200" dirty="0" smtClean="0">
                    <a:solidFill>
                      <a:prstClr val="black"/>
                    </a:solidFill>
                  </a:rPr>
                  <a:t>Example </a:t>
                </a:r>
                <a:r>
                  <a:rPr lang="en-US" sz="1200" dirty="0">
                    <a:solidFill>
                      <a:prstClr val="black"/>
                    </a:solidFill>
                  </a:rPr>
                  <a:t>2: The school is getting new carpet in the classroom. </a:t>
                </a:r>
                <a:r>
                  <a:rPr lang="en-US" sz="1200" dirty="0" smtClean="0">
                    <a:solidFill>
                      <a:prstClr val="black"/>
                    </a:solidFill>
                  </a:rPr>
                  <a:t>Will the workers need to figure out the area of the classroom or the perimeter?</a:t>
                </a:r>
                <a:endParaRPr lang="en-US" sz="1200" dirty="0">
                  <a:solidFill>
                    <a:prstClr val="black"/>
                  </a:solidFill>
                </a:endParaRPr>
              </a:p>
            </p:txBody>
          </p:sp>
        </p:grpSp>
      </p:grpSp>
      <p:sp>
        <p:nvSpPr>
          <p:cNvPr id="2" name="Rectangle 1"/>
          <p:cNvSpPr/>
          <p:nvPr/>
        </p:nvSpPr>
        <p:spPr>
          <a:xfrm flipV="1">
            <a:off x="1981201" y="8153399"/>
            <a:ext cx="45719" cy="228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dirty="0">
              <a:solidFill>
                <a:prstClr val="black"/>
              </a:solidFill>
            </a:endParaRPr>
          </a:p>
        </p:txBody>
      </p:sp>
      <p:sp>
        <p:nvSpPr>
          <p:cNvPr id="4" name="Rectangle 3"/>
          <p:cNvSpPr/>
          <p:nvPr/>
        </p:nvSpPr>
        <p:spPr>
          <a:xfrm>
            <a:off x="3089276" y="1904998"/>
            <a:ext cx="6054724" cy="1846659"/>
          </a:xfrm>
          <a:prstGeom prst="rect">
            <a:avLst/>
          </a:prstGeom>
          <a:solidFill>
            <a:srgbClr val="EEEC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667000" y="6193290"/>
            <a:ext cx="4351319" cy="523220"/>
          </a:xfrm>
          <a:prstGeom prst="rect">
            <a:avLst/>
          </a:prstGeom>
          <a:noFill/>
        </p:spPr>
        <p:txBody>
          <a:bodyPr wrap="none" rtlCol="0">
            <a:spAutoFit/>
          </a:bodyPr>
          <a:lstStyle/>
          <a:p>
            <a:r>
              <a:rPr lang="en-US" sz="2800" dirty="0">
                <a:hlinkClick r:id="rId4"/>
              </a:rPr>
              <a:t>https://</a:t>
            </a:r>
            <a:r>
              <a:rPr lang="en-US" sz="2800" dirty="0" smtClean="0">
                <a:hlinkClick r:id="rId4"/>
              </a:rPr>
              <a:t>wiki.ncscpartners.org</a:t>
            </a:r>
            <a:r>
              <a:rPr lang="en-US" sz="2800" dirty="0" smtClean="0"/>
              <a:t> </a:t>
            </a:r>
            <a:endParaRPr lang="en-US" sz="2800" dirty="0"/>
          </a:p>
        </p:txBody>
      </p:sp>
      <p:sp>
        <p:nvSpPr>
          <p:cNvPr id="9" name="Slide Number Placeholder 8"/>
          <p:cNvSpPr>
            <a:spLocks noGrp="1"/>
          </p:cNvSpPr>
          <p:nvPr>
            <p:ph type="sldNum" sz="quarter" idx="12"/>
          </p:nvPr>
        </p:nvSpPr>
        <p:spPr/>
        <p:txBody>
          <a:bodyPr>
            <a:normAutofit/>
          </a:bodyPr>
          <a:lstStyle/>
          <a:p>
            <a:fld id="{73D94565-B693-424D-80F3-B8D844D7A2D7}" type="slidenum">
              <a:rPr lang="en-US" smtClean="0"/>
              <a:t>26</a:t>
            </a:fld>
            <a:endParaRPr lang="en-US" dirty="0"/>
          </a:p>
        </p:txBody>
      </p:sp>
    </p:spTree>
    <p:extLst>
      <p:ext uri="{BB962C8B-B14F-4D97-AF65-F5344CB8AC3E}">
        <p14:creationId xmlns:p14="http://schemas.microsoft.com/office/powerpoint/2010/main" val="33685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88895858"/>
              </p:ext>
            </p:extLst>
          </p:nvPr>
        </p:nvGraphicFramePr>
        <p:xfrm>
          <a:off x="304800" y="228600"/>
          <a:ext cx="8534400" cy="6535637"/>
        </p:xfrm>
        <a:graphic>
          <a:graphicData uri="http://schemas.openxmlformats.org/drawingml/2006/table">
            <a:tbl>
              <a:tblPr/>
              <a:tblGrid>
                <a:gridCol w="8534400"/>
              </a:tblGrid>
              <a:tr h="346673">
                <a:tc>
                  <a:txBody>
                    <a:bodyPr/>
                    <a:lstStyle/>
                    <a:p>
                      <a:pPr marL="0" marR="0">
                        <a:lnSpc>
                          <a:spcPct val="115000"/>
                        </a:lnSpc>
                        <a:spcBef>
                          <a:spcPts val="0"/>
                        </a:spcBef>
                        <a:spcAft>
                          <a:spcPts val="1000"/>
                        </a:spcAft>
                      </a:pPr>
                      <a:r>
                        <a:rPr lang="en-US" sz="1200" b="1" dirty="0">
                          <a:effectLst/>
                          <a:latin typeface="Times New Roman" pitchFamily="18" charset="0"/>
                          <a:ea typeface="Arial Unicode MS" pitchFamily="34" charset="-128"/>
                          <a:cs typeface="Times New Roman" pitchFamily="18" charset="0"/>
                        </a:rPr>
                        <a:t>Additional Considerations for Emerging Readers and Emerging Communicators</a:t>
                      </a:r>
                      <a:endParaRPr lang="en-US" sz="1200" dirty="0">
                        <a:effectLst/>
                        <a:latin typeface="Times New Roman" pitchFamily="18" charset="0"/>
                        <a:ea typeface="Arial Unicode MS" pitchFamily="34" charset="-128"/>
                        <a:cs typeface="Times New Roman" pitchFamily="18" charset="0"/>
                      </a:endParaRPr>
                    </a:p>
                  </a:txBody>
                  <a:tcPr marL="41209" marR="41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5444527">
                <a:tc>
                  <a:txBody>
                    <a:bodyPr/>
                    <a:lstStyle/>
                    <a:p>
                      <a:pPr marL="176213" marR="0" lvl="0" indent="-176213">
                        <a:lnSpc>
                          <a:spcPct val="115000"/>
                        </a:lnSpc>
                        <a:spcBef>
                          <a:spcPts val="6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Provide picture and/or tactile representations of relevant vocabulary, paired with the written word, each time a salient concept/vocabulary word for rectangle, area, and perimeter is mentioned during the presentation or discussion, as well as the meanings of each word.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Create math journals to record vocabulary, formulas, and notes.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Provide the formulas for area and perimeter as the concepts of each are discussed.</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During discussion, provide picture representation of real world uses for area and perimeter.</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As students work in small groups or pairs, ensure they have a means for gaining their group members’ or partner’s attention and a means for contributing to the discussion.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Students may use their math journals or a graphic organizer to collect/store information gathered during group.</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To find area and perimeter, use grid paper, count/mark/tally each unit along the length of the figure to determine length and count/mark/tally each unit along the width of the figure to determine the width.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Use the formulas to determine area and perimeter. </a:t>
                      </a:r>
                    </a:p>
                    <a:p>
                      <a:pPr marL="342900" marR="0" lvl="0" indent="-119063">
                        <a:lnSpc>
                          <a:spcPct val="115000"/>
                        </a:lnSpc>
                        <a:spcBef>
                          <a:spcPts val="0"/>
                        </a:spcBef>
                        <a:spcAft>
                          <a:spcPts val="0"/>
                        </a:spcAft>
                        <a:buSzPts val="1200"/>
                        <a:buFont typeface="Symbol"/>
                        <a:buChar char=""/>
                      </a:pPr>
                      <a:r>
                        <a:rPr lang="en-US" sz="1200" dirty="0">
                          <a:effectLst/>
                          <a:latin typeface="Times New Roman" pitchFamily="18" charset="0"/>
                          <a:ea typeface="Arial Unicode MS" pitchFamily="34" charset="-128"/>
                          <a:cs typeface="Times New Roman" pitchFamily="18" charset="0"/>
                        </a:rPr>
                        <a:t>A list of formulas may be used by the student as a reference. </a:t>
                      </a:r>
                    </a:p>
                    <a:p>
                      <a:pPr marL="176213" marR="0" lvl="0" indent="-176213">
                        <a:lnSpc>
                          <a:spcPct val="115000"/>
                        </a:lnSpc>
                        <a:spcBef>
                          <a:spcPts val="300"/>
                        </a:spcBef>
                        <a:spcAft>
                          <a:spcPts val="0"/>
                        </a:spcAft>
                        <a:buSzPts val="1200"/>
                        <a:buFont typeface="+mj-lt"/>
                        <a:buAutoNum type="arabicPeriod" startAt="9"/>
                      </a:pPr>
                      <a:r>
                        <a:rPr lang="en-US" sz="1200" dirty="0">
                          <a:effectLst/>
                          <a:latin typeface="Times New Roman" pitchFamily="18" charset="0"/>
                          <a:ea typeface="Arial Unicode MS" pitchFamily="34" charset="-128"/>
                          <a:cs typeface="Times New Roman" pitchFamily="18" charset="0"/>
                        </a:rPr>
                        <a:t>Student may be presented with manipulatives of a unit and the rectangle drawn on grid paper.  </a:t>
                      </a:r>
                    </a:p>
                    <a:p>
                      <a:pPr marL="342900" marR="0" lvl="0" indent="-11906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Students determine area and perimeter by placing the manipulative units on each unit around the rectangle on the grid paper to demonstrate perimeter as well as within the rectangle to demonstrate area.</a:t>
                      </a:r>
                    </a:p>
                    <a:p>
                      <a:pPr marL="342900" marR="0" lvl="0" indent="-11906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Using manipulatives may be demonstrated </a:t>
                      </a:r>
                      <a:r>
                        <a:rPr lang="en-US" sz="1200" dirty="0" smtClean="0">
                          <a:effectLst/>
                          <a:latin typeface="Times New Roman" pitchFamily="18" charset="0"/>
                          <a:ea typeface="Arial Unicode MS" pitchFamily="34" charset="-128"/>
                          <a:cs typeface="Times New Roman" pitchFamily="18" charset="0"/>
                        </a:rPr>
                        <a:t>electronically, </a:t>
                      </a:r>
                      <a:r>
                        <a:rPr lang="en-US" sz="1200" dirty="0">
                          <a:effectLst/>
                          <a:latin typeface="Times New Roman" pitchFamily="18" charset="0"/>
                          <a:ea typeface="Arial Unicode MS" pitchFamily="34" charset="-128"/>
                          <a:cs typeface="Times New Roman" pitchFamily="18" charset="0"/>
                        </a:rPr>
                        <a:t>using a computer program or </a:t>
                      </a:r>
                      <a:r>
                        <a:rPr lang="en-US" sz="1200" dirty="0" smtClean="0">
                          <a:effectLst/>
                          <a:latin typeface="Times New Roman" pitchFamily="18" charset="0"/>
                          <a:ea typeface="Arial Unicode MS" pitchFamily="34" charset="-128"/>
                          <a:cs typeface="Times New Roman" pitchFamily="18" charset="0"/>
                        </a:rPr>
                        <a:t>PowerPoint, </a:t>
                      </a:r>
                      <a:r>
                        <a:rPr lang="en-US" sz="1200" dirty="0">
                          <a:effectLst/>
                          <a:latin typeface="Times New Roman" pitchFamily="18" charset="0"/>
                          <a:ea typeface="Arial Unicode MS" pitchFamily="34" charset="-128"/>
                          <a:cs typeface="Times New Roman" pitchFamily="18" charset="0"/>
                        </a:rPr>
                        <a:t>to count units virtually to determine area and perimeter.  </a:t>
                      </a:r>
                    </a:p>
                    <a:p>
                      <a:pPr marL="0" marR="0">
                        <a:lnSpc>
                          <a:spcPct val="115000"/>
                        </a:lnSpc>
                        <a:spcBef>
                          <a:spcPts val="300"/>
                        </a:spcBef>
                        <a:spcAft>
                          <a:spcPts val="0"/>
                        </a:spcAft>
                      </a:pPr>
                      <a:r>
                        <a:rPr lang="en-US" sz="1200" b="1" dirty="0" smtClean="0">
                          <a:effectLst/>
                          <a:latin typeface="Times New Roman" pitchFamily="18" charset="0"/>
                          <a:ea typeface="Arial Unicode MS" pitchFamily="34" charset="-128"/>
                          <a:cs typeface="Times New Roman" pitchFamily="18" charset="0"/>
                        </a:rPr>
                        <a:t>See </a:t>
                      </a:r>
                      <a:r>
                        <a:rPr lang="en-US" sz="1200" b="1" dirty="0">
                          <a:effectLst/>
                          <a:latin typeface="Times New Roman" pitchFamily="18" charset="0"/>
                          <a:ea typeface="Arial Unicode MS" pitchFamily="34" charset="-128"/>
                          <a:cs typeface="Times New Roman" pitchFamily="18" charset="0"/>
                        </a:rPr>
                        <a:t>Resources: </a:t>
                      </a:r>
                      <a:r>
                        <a:rPr lang="en-US" sz="1200" dirty="0">
                          <a:effectLst/>
                          <a:latin typeface="Times New Roman" pitchFamily="18" charset="0"/>
                          <a:ea typeface="Arial Unicode MS" pitchFamily="34" charset="-128"/>
                          <a:cs typeface="Times New Roman" pitchFamily="18" charset="0"/>
                        </a:rPr>
                        <a:t>See PowerPoint, Slides 1 and 2.</a:t>
                      </a:r>
                    </a:p>
                    <a:p>
                      <a:pPr marL="176213" marR="0" lvl="0" indent="-176213">
                        <a:lnSpc>
                          <a:spcPct val="115000"/>
                        </a:lnSpc>
                        <a:spcBef>
                          <a:spcPts val="300"/>
                        </a:spcBef>
                        <a:spcAft>
                          <a:spcPts val="0"/>
                        </a:spcAft>
                        <a:buSzPts val="1200"/>
                        <a:buFont typeface="+mj-lt"/>
                        <a:buAutoNum type="arabicPeriod" startAt="10"/>
                      </a:pPr>
                      <a:r>
                        <a:rPr lang="en-US" sz="1200" dirty="0">
                          <a:effectLst/>
                          <a:latin typeface="Times New Roman" pitchFamily="18" charset="0"/>
                          <a:ea typeface="Arial Unicode MS" pitchFamily="34" charset="-128"/>
                          <a:cs typeface="Times New Roman" pitchFamily="18" charset="0"/>
                        </a:rPr>
                        <a:t>As answers are reviewed, be sure to reference the appropriate units of measure. For example, if students determine the perimeter of a 3inch by 4inch figure is 14, reply, “That is correct. It is 14 inches.” If they determine the area is 12, reply, “That is correct.  It is 12 inches square.”  </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Remind students to record the appropriate unit. </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Model how to write the appropriate units.</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Present students with an alternative representation of unit to record in their math journals or graphic organizers.</a:t>
                      </a:r>
                    </a:p>
                    <a:p>
                      <a:pPr marL="0" marR="0" indent="0">
                        <a:lnSpc>
                          <a:spcPct val="115000"/>
                        </a:lnSpc>
                        <a:spcBef>
                          <a:spcPts val="300"/>
                        </a:spcBef>
                        <a:spcAft>
                          <a:spcPts val="0"/>
                        </a:spcAft>
                      </a:pPr>
                      <a:r>
                        <a:rPr lang="en-US" sz="1200" dirty="0">
                          <a:effectLst/>
                          <a:latin typeface="Times New Roman" pitchFamily="18" charset="0"/>
                          <a:ea typeface="Arial Unicode MS" pitchFamily="34" charset="-128"/>
                          <a:cs typeface="Times New Roman" pitchFamily="18" charset="0"/>
                        </a:rPr>
                        <a:t> </a:t>
                      </a:r>
                      <a:r>
                        <a:rPr lang="en-US" sz="1200" b="1" dirty="0" smtClean="0">
                          <a:effectLst/>
                          <a:latin typeface="Times New Roman" pitchFamily="18" charset="0"/>
                          <a:ea typeface="Arial Unicode MS" pitchFamily="34" charset="-128"/>
                          <a:cs typeface="Times New Roman" pitchFamily="18" charset="0"/>
                        </a:rPr>
                        <a:t>Important </a:t>
                      </a:r>
                      <a:r>
                        <a:rPr lang="en-US" sz="1200" b="1" dirty="0">
                          <a:effectLst/>
                          <a:latin typeface="Times New Roman" pitchFamily="18" charset="0"/>
                          <a:ea typeface="Arial Unicode MS" pitchFamily="34" charset="-128"/>
                          <a:cs typeface="Times New Roman" pitchFamily="18" charset="0"/>
                        </a:rPr>
                        <a:t>Note for Communicators Considered Pre-Symbolic: </a:t>
                      </a:r>
                      <a:r>
                        <a:rPr lang="en-US" sz="1200" dirty="0">
                          <a:effectLst/>
                          <a:latin typeface="Times New Roman" pitchFamily="18" charset="0"/>
                          <a:ea typeface="Arial Unicode MS" pitchFamily="34" charset="-128"/>
                          <a:cs typeface="Times New Roman" pitchFamily="18" charset="0"/>
                        </a:rPr>
                        <a:t>Be sure students have a way to attain peer attention as well as to share and receive information.  Limit measurements to one type:  standard or metric unit.</a:t>
                      </a:r>
                      <a:r>
                        <a:rPr lang="en-US" sz="1200" i="1" dirty="0">
                          <a:effectLst/>
                          <a:latin typeface="Times New Roman" pitchFamily="18" charset="0"/>
                          <a:ea typeface="Arial Unicode MS" pitchFamily="34" charset="-128"/>
                          <a:cs typeface="Times New Roman" pitchFamily="18" charset="0"/>
                        </a:rPr>
                        <a:t>  </a:t>
                      </a:r>
                      <a:endParaRPr lang="en-US" sz="1200" dirty="0">
                        <a:effectLst/>
                        <a:latin typeface="Times New Roman" pitchFamily="18" charset="0"/>
                        <a:ea typeface="Arial Unicode MS" pitchFamily="34" charset="-128"/>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Slide Number Placeholder 1"/>
          <p:cNvSpPr>
            <a:spLocks noGrp="1"/>
          </p:cNvSpPr>
          <p:nvPr>
            <p:ph type="sldNum" sz="quarter" idx="12"/>
          </p:nvPr>
        </p:nvSpPr>
        <p:spPr/>
        <p:txBody>
          <a:bodyPr/>
          <a:lstStyle/>
          <a:p>
            <a:fld id="{73D94565-B693-424D-80F3-B8D844D7A2D7}" type="slidenum">
              <a:rPr lang="en-US" smtClean="0"/>
              <a:t>27</a:t>
            </a:fld>
            <a:endParaRPr lang="en-US" dirty="0"/>
          </a:p>
        </p:txBody>
      </p:sp>
    </p:spTree>
    <p:extLst>
      <p:ext uri="{BB962C8B-B14F-4D97-AF65-F5344CB8AC3E}">
        <p14:creationId xmlns:p14="http://schemas.microsoft.com/office/powerpoint/2010/main" val="1905261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63" y="1762124"/>
            <a:ext cx="8229600" cy="5019675"/>
          </a:xfrm>
        </p:spPr>
        <p:txBody>
          <a:bodyPr rtlCol="0">
            <a:normAutofit fontScale="92500" lnSpcReduction="20000"/>
          </a:bodyPr>
          <a:lstStyle/>
          <a:p>
            <a:pPr>
              <a:defRPr/>
            </a:pPr>
            <a:r>
              <a:rPr lang="en-US" sz="2800" dirty="0" smtClean="0">
                <a:latin typeface="Arial"/>
                <a:cs typeface="Arial"/>
              </a:rPr>
              <a:t>Activities for when </a:t>
            </a:r>
            <a:r>
              <a:rPr lang="en-US" sz="2800" dirty="0">
                <a:latin typeface="Arial"/>
                <a:cs typeface="Arial"/>
              </a:rPr>
              <a:t>students </a:t>
            </a:r>
            <a:r>
              <a:rPr lang="en-US" sz="2800" dirty="0" smtClean="0">
                <a:latin typeface="Arial"/>
                <a:cs typeface="Arial"/>
              </a:rPr>
              <a:t>need more </a:t>
            </a:r>
            <a:r>
              <a:rPr lang="en-US" sz="2800" dirty="0">
                <a:latin typeface="Arial"/>
                <a:cs typeface="Arial"/>
              </a:rPr>
              <a:t>intensive </a:t>
            </a:r>
            <a:r>
              <a:rPr lang="en-US" sz="2800" dirty="0" smtClean="0">
                <a:latin typeface="Arial"/>
                <a:cs typeface="Arial"/>
              </a:rPr>
              <a:t>instruction on particular key points or on missing prerequisite knowledge</a:t>
            </a:r>
          </a:p>
          <a:p>
            <a:pPr>
              <a:defRPr/>
            </a:pPr>
            <a:endParaRPr lang="en-US" sz="2800" dirty="0">
              <a:latin typeface="Arial"/>
              <a:cs typeface="Arial"/>
            </a:endParaRPr>
          </a:p>
          <a:p>
            <a:pPr>
              <a:defRPr/>
            </a:pPr>
            <a:r>
              <a:rPr lang="en-US" sz="2800" dirty="0" smtClean="0">
                <a:latin typeface="Arial"/>
                <a:cs typeface="Arial"/>
              </a:rPr>
              <a:t>Can be used in all educational settings, including general education classrooms</a:t>
            </a:r>
          </a:p>
          <a:p>
            <a:pPr marL="0" indent="0">
              <a:buNone/>
              <a:defRPr/>
            </a:pPr>
            <a:endParaRPr lang="en-US" sz="2800" dirty="0" smtClean="0">
              <a:latin typeface="Arial"/>
              <a:cs typeface="Arial"/>
            </a:endParaRPr>
          </a:p>
          <a:p>
            <a:pPr>
              <a:defRPr/>
            </a:pPr>
            <a:r>
              <a:rPr lang="en-US" sz="2800" dirty="0" smtClean="0">
                <a:latin typeface="Arial"/>
                <a:cs typeface="Arial"/>
              </a:rPr>
              <a:t> Incorporates evidence-based instruction from research, including faded prompting</a:t>
            </a:r>
          </a:p>
          <a:p>
            <a:pPr marL="0" indent="0" fontAlgn="auto">
              <a:spcAft>
                <a:spcPts val="0"/>
              </a:spcAft>
              <a:buNone/>
              <a:defRPr/>
            </a:pPr>
            <a:endParaRPr lang="en-US" sz="2800" dirty="0" smtClean="0">
              <a:latin typeface="Arial"/>
              <a:cs typeface="Arial"/>
            </a:endParaRPr>
          </a:p>
          <a:p>
            <a:pPr>
              <a:defRPr/>
            </a:pPr>
            <a:r>
              <a:rPr lang="en-US" sz="2800" dirty="0" smtClean="0">
                <a:latin typeface="Arial"/>
                <a:cs typeface="Arial"/>
              </a:rPr>
              <a:t>Provides teaching scripts for educators who may not be familiar with the carefully planned steps of systematic instruction</a:t>
            </a:r>
          </a:p>
        </p:txBody>
      </p:sp>
      <p:sp>
        <p:nvSpPr>
          <p:cNvPr id="5" name="Slide Number Placeholder 4"/>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28</a:t>
            </a:fld>
            <a:endParaRPr lang="en-US" dirty="0"/>
          </a:p>
        </p:txBody>
      </p:sp>
      <p:sp>
        <p:nvSpPr>
          <p:cNvPr id="4" name="TextBox 3"/>
          <p:cNvSpPr txBox="1"/>
          <p:nvPr/>
        </p:nvSpPr>
        <p:spPr>
          <a:xfrm>
            <a:off x="457200" y="158750"/>
            <a:ext cx="8534400" cy="1593850"/>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US" sz="2800" b="1" dirty="0">
                <a:solidFill>
                  <a:schemeClr val="accent1"/>
                </a:solidFill>
                <a:latin typeface="Arial"/>
                <a:ea typeface="ヒラギノ角ゴ Pro W3" charset="-128"/>
                <a:cs typeface="Arial"/>
              </a:rPr>
              <a:t>Math/ Language </a:t>
            </a:r>
            <a:r>
              <a:rPr lang="en-US" sz="2800" b="1" dirty="0" smtClean="0">
                <a:solidFill>
                  <a:schemeClr val="accent1"/>
                </a:solidFill>
                <a:latin typeface="Arial"/>
                <a:ea typeface="ヒラギノ角ゴ Pro W3" charset="-128"/>
                <a:cs typeface="Arial"/>
              </a:rPr>
              <a:t>Activities </a:t>
            </a:r>
            <a:r>
              <a:rPr lang="en-US" sz="2800" b="1" dirty="0">
                <a:solidFill>
                  <a:schemeClr val="accent1"/>
                </a:solidFill>
                <a:latin typeface="Arial"/>
                <a:ea typeface="ヒラギノ角ゴ Pro W3" charset="-128"/>
                <a:cs typeface="Arial"/>
              </a:rPr>
              <a:t>for Scripted Systematic Instruction (MASSIs and LASSIs)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5" y="1828800"/>
            <a:ext cx="8229600" cy="4525963"/>
          </a:xfrm>
        </p:spPr>
        <p:txBody>
          <a:bodyPr rtlCol="0">
            <a:normAutofit/>
          </a:bodyPr>
          <a:lstStyle/>
          <a:p>
            <a:pPr>
              <a:defRPr/>
            </a:pPr>
            <a:r>
              <a:rPr lang="en-US" sz="2800" dirty="0" smtClean="0">
                <a:latin typeface="Arial" panose="020B0604020202020204" pitchFamily="34" charset="0"/>
                <a:cs typeface="Arial" panose="020B0604020202020204" pitchFamily="34" charset="0"/>
              </a:rPr>
              <a:t>Defines methods of prompting and feedback</a:t>
            </a:r>
          </a:p>
          <a:p>
            <a:pPr>
              <a:defRPr/>
            </a:pPr>
            <a:r>
              <a:rPr lang="en-US" sz="2800" dirty="0" smtClean="0">
                <a:latin typeface="Arial" panose="020B0604020202020204" pitchFamily="34" charset="0"/>
                <a:cs typeface="Arial" panose="020B0604020202020204" pitchFamily="34" charset="0"/>
              </a:rPr>
              <a:t>Explanation </a:t>
            </a:r>
            <a:r>
              <a:rPr lang="en-US" sz="2800" dirty="0">
                <a:latin typeface="Arial" panose="020B0604020202020204" pitchFamily="34" charset="0"/>
                <a:cs typeface="Arial" panose="020B0604020202020204" pitchFamily="34" charset="0"/>
              </a:rPr>
              <a:t>of Instructional </a:t>
            </a:r>
            <a:r>
              <a:rPr lang="en-US" sz="2800" dirty="0" smtClean="0">
                <a:latin typeface="Arial" panose="020B0604020202020204" pitchFamily="34" charset="0"/>
                <a:cs typeface="Arial" panose="020B0604020202020204" pitchFamily="34" charset="0"/>
              </a:rPr>
              <a:t>Strategies</a:t>
            </a:r>
            <a:endParaRPr lang="en-US" sz="2800" dirty="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Includes troubleshooting Q&amp;A</a:t>
            </a:r>
            <a:endParaRPr lang="en-US" sz="2800" dirty="0">
              <a:latin typeface="Arial" panose="020B0604020202020204" pitchFamily="34" charset="0"/>
              <a:cs typeface="Arial" panose="020B0604020202020204" pitchFamily="34" charset="0"/>
            </a:endParaRPr>
          </a:p>
          <a:p>
            <a:pPr marL="0" indent="0" fontAlgn="auto">
              <a:spcAft>
                <a:spcPts val="0"/>
              </a:spcAft>
              <a:buFont typeface="Arial" pitchFamily="34" charset="0"/>
              <a:buNone/>
              <a:defRPr/>
            </a:pPr>
            <a:endParaRPr lang="en-US" sz="2800" dirty="0" smtClean="0">
              <a:latin typeface="Arial" panose="020B0604020202020204" pitchFamily="34" charset="0"/>
              <a:cs typeface="Arial" panose="020B0604020202020204" pitchFamily="34" charset="0"/>
            </a:endParaRPr>
          </a:p>
          <a:p>
            <a:pPr marL="0" indent="0" algn="ctr" fontAlgn="auto">
              <a:spcAft>
                <a:spcPts val="0"/>
              </a:spcAft>
              <a:buFont typeface="Arial" pitchFamily="34" charset="0"/>
              <a:buNone/>
              <a:defRPr/>
            </a:pPr>
            <a:r>
              <a:rPr lang="en-US" sz="2800" dirty="0" smtClean="0">
                <a:latin typeface="Arial" panose="020B0604020202020204" pitchFamily="34" charset="0"/>
                <a:cs typeface="Arial" panose="020B0604020202020204" pitchFamily="34" charset="0"/>
              </a:rPr>
              <a:t>Designed for use with MASSIs and LASSIs but can be used with UDL lessons, as well.</a:t>
            </a:r>
          </a:p>
          <a:p>
            <a:pPr fontAlgn="auto">
              <a:spcAft>
                <a:spcPts val="0"/>
              </a:spcAft>
              <a:buFont typeface="Arial" pitchFamily="34" charset="0"/>
              <a:buChar char="•"/>
              <a:defRPr/>
            </a:pPr>
            <a:endParaRPr lang="en-US" sz="2800" dirty="0" smtClean="0">
              <a:latin typeface="Arial" panose="020B0604020202020204" pitchFamily="34" charset="0"/>
              <a:cs typeface="Arial" panose="020B0604020202020204" pitchFamily="34" charset="0"/>
            </a:endParaRPr>
          </a:p>
          <a:p>
            <a:pPr fontAlgn="auto">
              <a:spcAft>
                <a:spcPts val="0"/>
              </a:spcAft>
              <a:buFont typeface="Arial" pitchFamily="34" charset="0"/>
              <a:buNone/>
              <a:defRPr/>
            </a:pPr>
            <a:endParaRPr lang="en-US" dirty="0"/>
          </a:p>
        </p:txBody>
      </p:sp>
      <p:sp>
        <p:nvSpPr>
          <p:cNvPr id="5" name="Slide Number Placeholder 4"/>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29</a:t>
            </a:fld>
            <a:endParaRPr lang="en-US" dirty="0"/>
          </a:p>
        </p:txBody>
      </p:sp>
      <p:sp>
        <p:nvSpPr>
          <p:cNvPr id="4" name="TextBox 3"/>
          <p:cNvSpPr txBox="1"/>
          <p:nvPr/>
        </p:nvSpPr>
        <p:spPr>
          <a:xfrm>
            <a:off x="304800" y="152400"/>
            <a:ext cx="8534400" cy="1295400"/>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US" sz="3300" b="1" dirty="0">
                <a:solidFill>
                  <a:schemeClr val="accent1"/>
                </a:solidFill>
                <a:latin typeface="Arial" panose="020B0604020202020204" pitchFamily="34" charset="0"/>
                <a:ea typeface="ヒラギノ角ゴ Pro W3" charset="-128"/>
                <a:cs typeface="Arial" panose="020B0604020202020204" pitchFamily="34" charset="0"/>
              </a:rPr>
              <a:t>Instructional Resource Guide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4925"/>
            <a:ext cx="8229600" cy="1143000"/>
          </a:xfrm>
        </p:spPr>
        <p:txBody>
          <a:bodyPr>
            <a:normAutofit/>
          </a:bodyPr>
          <a:lstStyle/>
          <a:p>
            <a:r>
              <a:rPr lang="en-US" sz="3600" dirty="0" smtClean="0">
                <a:latin typeface="Arial" panose="020B0604020202020204" pitchFamily="34" charset="0"/>
                <a:cs typeface="Arial" panose="020B0604020202020204" pitchFamily="34" charset="0"/>
              </a:rPr>
              <a:t>NCSC Background</a:t>
            </a:r>
          </a:p>
        </p:txBody>
      </p:sp>
      <p:sp>
        <p:nvSpPr>
          <p:cNvPr id="3" name="Content Placeholder 2"/>
          <p:cNvSpPr>
            <a:spLocks noGrp="1"/>
          </p:cNvSpPr>
          <p:nvPr>
            <p:ph idx="1"/>
          </p:nvPr>
        </p:nvSpPr>
        <p:spPr>
          <a:xfrm>
            <a:off x="457200" y="1143000"/>
            <a:ext cx="8229600" cy="5715000"/>
          </a:xfrm>
        </p:spPr>
        <p:txBody>
          <a:bodyPr>
            <a:normAutofit/>
          </a:bodyPr>
          <a:lstStyle/>
          <a:p>
            <a:pPr>
              <a:lnSpc>
                <a:spcPct val="90000"/>
              </a:lnSpc>
            </a:pPr>
            <a:r>
              <a:rPr lang="en-US" sz="2800" dirty="0" smtClean="0">
                <a:latin typeface="Arial" panose="020B0604020202020204" pitchFamily="34" charset="0"/>
                <a:cs typeface="Arial" panose="020B0604020202020204" pitchFamily="34" charset="0"/>
              </a:rPr>
              <a:t>In 2010, the U.S. Department  of Education chose the National Center and State Collaborative (NCSC) as one of two consortia to develop  new alternate assessments in math and English Language Arts  by 2014-15*</a:t>
            </a:r>
          </a:p>
          <a:p>
            <a:pPr>
              <a:lnSpc>
                <a:spcPct val="90000"/>
              </a:lnSpc>
            </a:pPr>
            <a:r>
              <a:rPr lang="en-US" sz="2800" dirty="0" smtClean="0">
                <a:latin typeface="Arial" panose="020B0604020202020204" pitchFamily="34" charset="0"/>
                <a:cs typeface="Arial" panose="020B0604020202020204" pitchFamily="34" charset="0"/>
              </a:rPr>
              <a:t>24 states and five national centers are working together in NCSC </a:t>
            </a:r>
            <a:r>
              <a:rPr lang="en-US" sz="2800" dirty="0" smtClean="0">
                <a:latin typeface="Arial" panose="020B0604020202020204" pitchFamily="34" charset="0"/>
                <a:cs typeface="Arial" panose="020B0604020202020204" pitchFamily="34" charset="0"/>
                <a:hlinkClick r:id="rId3"/>
              </a:rPr>
              <a:t>http</a:t>
            </a:r>
            <a:r>
              <a:rPr lang="en-US" sz="2800" dirty="0">
                <a:latin typeface="Arial" panose="020B0604020202020204" pitchFamily="34" charset="0"/>
                <a:cs typeface="Arial" panose="020B0604020202020204" pitchFamily="34" charset="0"/>
                <a:hlinkClick r:id="rId3"/>
              </a:rPr>
              <a:t>://www.ncscpartners.org</a:t>
            </a:r>
            <a:r>
              <a:rPr lang="en-US" sz="2800" dirty="0" smtClean="0">
                <a:latin typeface="Arial" panose="020B0604020202020204" pitchFamily="34" charset="0"/>
                <a:cs typeface="Arial" panose="020B0604020202020204" pitchFamily="34" charset="0"/>
                <a:hlinkClick r:id="rId3"/>
              </a:rPr>
              <a:t>/</a:t>
            </a:r>
            <a:endParaRPr lang="en-US" sz="2800" dirty="0" smtClean="0">
              <a:latin typeface="Arial" panose="020B0604020202020204" pitchFamily="34" charset="0"/>
              <a:cs typeface="Arial" panose="020B0604020202020204" pitchFamily="34" charset="0"/>
            </a:endParaRPr>
          </a:p>
          <a:p>
            <a:pPr>
              <a:lnSpc>
                <a:spcPct val="90000"/>
              </a:lnSpc>
            </a:pPr>
            <a:r>
              <a:rPr lang="en-US" sz="2800" dirty="0" smtClean="0">
                <a:latin typeface="Arial" panose="020B0604020202020204" pitchFamily="34" charset="0"/>
                <a:cs typeface="Arial" panose="020B0604020202020204" pitchFamily="34" charset="0"/>
              </a:rPr>
              <a:t>NCSC is also developing curriculum/instructional resources based on Common Core State Standards that can be used in any state </a:t>
            </a:r>
            <a:r>
              <a:rPr lang="en-US" sz="2800" dirty="0">
                <a:latin typeface="Arial" panose="020B0604020202020204" pitchFamily="34" charset="0"/>
                <a:cs typeface="Arial" panose="020B0604020202020204" pitchFamily="34" charset="0"/>
                <a:hlinkClick r:id="rId4"/>
              </a:rPr>
              <a:t>https://wiki.ncscpartners.org</a:t>
            </a:r>
            <a:endParaRPr lang="en-US" sz="2800" dirty="0">
              <a:latin typeface="Arial" panose="020B0604020202020204" pitchFamily="34" charset="0"/>
              <a:cs typeface="Arial" panose="020B0604020202020204" pitchFamily="34" charset="0"/>
            </a:endParaRPr>
          </a:p>
          <a:p>
            <a:pPr>
              <a:lnSpc>
                <a:spcPct val="90000"/>
              </a:lnSpc>
              <a:buFont typeface="Arial" charset="0"/>
              <a:buNone/>
            </a:pPr>
            <a:r>
              <a:rPr lang="en-US" sz="24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states may have different implementation timelines for</a:t>
            </a:r>
          </a:p>
          <a:p>
            <a:pPr>
              <a:lnSpc>
                <a:spcPct val="90000"/>
              </a:lnSpc>
              <a:buFont typeface="Arial" charset="0"/>
              <a:buNone/>
            </a:pPr>
            <a:r>
              <a:rPr lang="en-US" sz="2000" dirty="0" smtClean="0">
                <a:latin typeface="Arial" panose="020B0604020202020204" pitchFamily="34" charset="0"/>
                <a:cs typeface="Arial" panose="020B0604020202020204" pitchFamily="34" charset="0"/>
              </a:rPr>
              <a:t> NCSC assessment</a:t>
            </a:r>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panose="020B0604020202020204" pitchFamily="34" charset="0"/>
                <a:cs typeface="Arial" panose="020B0604020202020204" pitchFamily="34" charset="0"/>
              </a:rPr>
              <a:t>Professional Development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Communities of Practice in partner states received professional development about the curriculum and instructional resources via webinars that </a:t>
            </a:r>
            <a:r>
              <a:rPr lang="en-US" sz="2800" smtClean="0">
                <a:latin typeface="Arial" panose="020B0604020202020204" pitchFamily="34" charset="0"/>
                <a:cs typeface="Arial" panose="020B0604020202020204" pitchFamily="34" charset="0"/>
              </a:rPr>
              <a:t>are publicly </a:t>
            </a:r>
            <a:r>
              <a:rPr lang="en-US" sz="2800" dirty="0">
                <a:latin typeface="Arial" panose="020B0604020202020204" pitchFamily="34" charset="0"/>
                <a:cs typeface="Arial" panose="020B0604020202020204" pitchFamily="34" charset="0"/>
              </a:rPr>
              <a:t>available at </a:t>
            </a:r>
            <a:r>
              <a:rPr lang="en-US" sz="2800" dirty="0">
                <a:latin typeface="Arial" panose="020B0604020202020204" pitchFamily="34" charset="0"/>
                <a:cs typeface="Arial" panose="020B0604020202020204" pitchFamily="34" charset="0"/>
                <a:hlinkClick r:id="rId2"/>
              </a:rPr>
              <a:t>http://</a:t>
            </a:r>
            <a:r>
              <a:rPr lang="en-US" sz="2800" dirty="0" smtClean="0">
                <a:latin typeface="Arial" panose="020B0604020202020204" pitchFamily="34" charset="0"/>
                <a:cs typeface="Arial" panose="020B0604020202020204" pitchFamily="34" charset="0"/>
                <a:hlinkClick r:id="rId2"/>
              </a:rPr>
              <a:t>www.ncscpartners.org/resources-cop-presentations</a:t>
            </a:r>
            <a:endParaRPr lang="en-US" sz="2800" dirty="0" smtClean="0">
              <a:latin typeface="Arial" panose="020B0604020202020204" pitchFamily="34" charset="0"/>
              <a:cs typeface="Arial" panose="020B0604020202020204" pitchFamily="34" charset="0"/>
            </a:endParaRP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States will also have access to interactive professional development modules</a:t>
            </a:r>
          </a:p>
          <a:p>
            <a:pPr marL="0" indent="0">
              <a:buNone/>
            </a:pPr>
            <a:endParaRPr lang="en-US" sz="2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03C66567-74E7-4850-97A2-95FE6932286A}" type="slidenum">
              <a:rPr lang="en-US" smtClean="0"/>
              <a:pPr>
                <a:defRPr/>
              </a:pPr>
              <a:t>30</a:t>
            </a:fld>
            <a:endParaRPr lang="en-US" dirty="0"/>
          </a:p>
        </p:txBody>
      </p:sp>
    </p:spTree>
    <p:extLst>
      <p:ext uri="{BB962C8B-B14F-4D97-AF65-F5344CB8AC3E}">
        <p14:creationId xmlns:p14="http://schemas.microsoft.com/office/powerpoint/2010/main" val="356098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Educator Response-Favorable!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19127"/>
            <a:ext cx="8153400" cy="5029200"/>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Sample quote:</a:t>
            </a:r>
          </a:p>
          <a:p>
            <a:pPr marL="0" indent="0">
              <a:buNone/>
            </a:pPr>
            <a:r>
              <a:rPr lang="en-US" sz="2800" dirty="0">
                <a:latin typeface="Arial" panose="020B0604020202020204" pitchFamily="34" charset="0"/>
                <a:cs typeface="Arial" panose="020B0604020202020204" pitchFamily="34" charset="0"/>
              </a:rPr>
              <a:t>“I have had the pleasure of observing several classrooms across the state of Indiana where NCSC materials are being implemented on a daily basis.  Wow!  The impact is powerful, students are responsive, and teachers are dedicated to increased academic </a:t>
            </a:r>
            <a:r>
              <a:rPr lang="en-US" sz="2800" dirty="0" smtClean="0">
                <a:latin typeface="Arial" panose="020B0604020202020204" pitchFamily="34" charset="0"/>
                <a:cs typeface="Arial" panose="020B0604020202020204" pitchFamily="34" charset="0"/>
              </a:rPr>
              <a:t>achievement.”</a:t>
            </a:r>
          </a:p>
          <a:p>
            <a:pPr marL="0" indent="0">
              <a:buNone/>
            </a:pPr>
            <a:r>
              <a:rPr lang="en-US" sz="2800" dirty="0" smtClean="0">
                <a:latin typeface="Arial" panose="020B0604020202020204" pitchFamily="34" charset="0"/>
                <a:cs typeface="Arial" panose="020B0604020202020204" pitchFamily="34" charset="0"/>
              </a:rPr>
              <a:t>Amy  </a:t>
            </a:r>
            <a:r>
              <a:rPr lang="en-US" sz="2800" dirty="0">
                <a:latin typeface="Arial" panose="020B0604020202020204" pitchFamily="34" charset="0"/>
                <a:cs typeface="Arial" panose="020B0604020202020204" pitchFamily="34" charset="0"/>
              </a:rPr>
              <a:t>Howie, Project </a:t>
            </a:r>
            <a:r>
              <a:rPr lang="en-US" sz="2800" dirty="0" smtClean="0">
                <a:latin typeface="Arial" panose="020B0604020202020204" pitchFamily="34" charset="0"/>
                <a:cs typeface="Arial" panose="020B0604020202020204" pitchFamily="34" charset="0"/>
              </a:rPr>
              <a:t>SUCCESS* Director</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*Project </a:t>
            </a:r>
            <a:r>
              <a:rPr lang="en-US" sz="1800" dirty="0">
                <a:latin typeface="Arial" panose="020B0604020202020204" pitchFamily="34" charset="0"/>
                <a:cs typeface="Arial" panose="020B0604020202020204" pitchFamily="34" charset="0"/>
              </a:rPr>
              <a:t>SUCCESS is </a:t>
            </a:r>
            <a:r>
              <a:rPr lang="en-US" sz="1800" dirty="0" smtClean="0">
                <a:latin typeface="Arial" panose="020B0604020202020204" pitchFamily="34" charset="0"/>
                <a:cs typeface="Arial" panose="020B0604020202020204" pitchFamily="34" charset="0"/>
              </a:rPr>
              <a:t>an Indiana </a:t>
            </a:r>
            <a:r>
              <a:rPr lang="en-US" sz="1800" dirty="0">
                <a:latin typeface="Arial" panose="020B0604020202020204" pitchFamily="34" charset="0"/>
                <a:cs typeface="Arial" panose="020B0604020202020204" pitchFamily="34" charset="0"/>
              </a:rPr>
              <a:t>resource center that supports </a:t>
            </a:r>
            <a:r>
              <a:rPr lang="en-US" sz="1800" dirty="0" smtClean="0">
                <a:latin typeface="Arial" panose="020B0604020202020204" pitchFamily="34" charset="0"/>
                <a:cs typeface="Arial" panose="020B0604020202020204" pitchFamily="34" charset="0"/>
              </a:rPr>
              <a:t>high academic </a:t>
            </a:r>
            <a:r>
              <a:rPr lang="en-US" sz="1800" dirty="0">
                <a:latin typeface="Arial" panose="020B0604020202020204" pitchFamily="34" charset="0"/>
                <a:cs typeface="Arial" panose="020B0604020202020204" pitchFamily="34" charset="0"/>
              </a:rPr>
              <a:t>achievement for </a:t>
            </a:r>
            <a:r>
              <a:rPr lang="en-US" sz="1800" dirty="0" smtClean="0">
                <a:latin typeface="Arial" panose="020B0604020202020204" pitchFamily="34" charset="0"/>
                <a:cs typeface="Arial" panose="020B0604020202020204" pitchFamily="34" charset="0"/>
              </a:rPr>
              <a:t>students </a:t>
            </a:r>
            <a:r>
              <a:rPr lang="en-US" sz="1800" dirty="0">
                <a:latin typeface="Arial" panose="020B0604020202020204" pitchFamily="34" charset="0"/>
                <a:cs typeface="Arial" panose="020B0604020202020204" pitchFamily="34" charset="0"/>
              </a:rPr>
              <a:t>with disabilities.</a:t>
            </a:r>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31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609600"/>
            <a:ext cx="1768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706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latin typeface="Arial" panose="020B0604020202020204" pitchFamily="34" charset="0"/>
                <a:cs typeface="Arial" panose="020B0604020202020204" pitchFamily="34" charset="0"/>
              </a:rPr>
              <a:t>NCSC Wiki –Publicly Available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hlinkClick r:id="rId2"/>
              </a:rPr>
              <a:t>https://</a:t>
            </a:r>
            <a:r>
              <a:rPr lang="pl-PL" dirty="0" smtClean="0">
                <a:latin typeface="Arial" panose="020B0604020202020204" pitchFamily="34" charset="0"/>
                <a:cs typeface="Arial" panose="020B0604020202020204" pitchFamily="34" charset="0"/>
                <a:hlinkClick r:id="rId2"/>
              </a:rPr>
              <a:t>wiki.ncscpartners.org</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447800"/>
            <a:ext cx="8991600" cy="4678363"/>
          </a:xfrm>
        </p:spPr>
        <p:txBody>
          <a:bodyPr>
            <a:normAutofit lnSpcReduction="10000"/>
          </a:bodyPr>
          <a:lstStyle/>
          <a:p>
            <a:r>
              <a:rPr lang="en-US" sz="2800" dirty="0">
                <a:latin typeface="Arial" panose="020B0604020202020204" pitchFamily="34" charset="0"/>
                <a:cs typeface="Arial" panose="020B0604020202020204" pitchFamily="34" charset="0"/>
              </a:rPr>
              <a:t>The wiki </a:t>
            </a:r>
            <a:r>
              <a:rPr lang="en-US" sz="2800" dirty="0" smtClean="0">
                <a:latin typeface="Arial" panose="020B0604020202020204" pitchFamily="34" charset="0"/>
                <a:cs typeface="Arial" panose="020B0604020202020204" pitchFamily="34" charset="0"/>
              </a:rPr>
              <a:t>hosts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NCSC materials </a:t>
            </a:r>
            <a:r>
              <a:rPr lang="en-US" sz="2800" dirty="0">
                <a:latin typeface="Arial" panose="020B0604020202020204" pitchFamily="34" charset="0"/>
                <a:cs typeface="Arial" panose="020B0604020202020204" pitchFamily="34" charset="0"/>
              </a:rPr>
              <a:t>that educators will need to deliver instruction </a:t>
            </a:r>
            <a:r>
              <a:rPr lang="en-US" sz="2800" dirty="0" smtClean="0">
                <a:latin typeface="Arial" panose="020B0604020202020204" pitchFamily="34" charset="0"/>
                <a:cs typeface="Arial" panose="020B0604020202020204" pitchFamily="34" charset="0"/>
              </a:rPr>
              <a:t>to students with significant cognitive disabilities</a:t>
            </a:r>
          </a:p>
          <a:p>
            <a:r>
              <a:rPr lang="en-US" sz="2800" dirty="0">
                <a:latin typeface="Arial" panose="020B0604020202020204" pitchFamily="34" charset="0"/>
                <a:cs typeface="Arial" panose="020B0604020202020204" pitchFamily="34" charset="0"/>
              </a:rPr>
              <a:t>There are four links at the top of the </a:t>
            </a:r>
            <a:r>
              <a:rPr lang="en-US" sz="2800" dirty="0" smtClean="0">
                <a:latin typeface="Arial" panose="020B0604020202020204" pitchFamily="34" charset="0"/>
                <a:cs typeface="Arial" panose="020B0604020202020204" pitchFamily="34" charset="0"/>
              </a:rPr>
              <a:t>home page</a:t>
            </a:r>
            <a:r>
              <a:rPr lang="en-US" sz="2800" dirty="0">
                <a:latin typeface="Arial" panose="020B0604020202020204" pitchFamily="34" charset="0"/>
                <a:cs typeface="Arial" panose="020B0604020202020204" pitchFamily="34" charset="0"/>
              </a:rPr>
              <a:t>:</a:t>
            </a:r>
          </a:p>
          <a:p>
            <a:r>
              <a:rPr lang="en-US" sz="2800" dirty="0" smtClean="0">
                <a:solidFill>
                  <a:srgbClr val="0070C0"/>
                </a:solidFill>
                <a:latin typeface="Arial" panose="020B0604020202020204" pitchFamily="34" charset="0"/>
                <a:cs typeface="Arial" panose="020B0604020202020204" pitchFamily="34" charset="0"/>
              </a:rPr>
              <a:t>Curriculum </a:t>
            </a:r>
            <a:r>
              <a:rPr lang="en-US" sz="2800" dirty="0">
                <a:solidFill>
                  <a:srgbClr val="0070C0"/>
                </a:solidFill>
                <a:latin typeface="Arial" panose="020B0604020202020204" pitchFamily="34" charset="0"/>
                <a:cs typeface="Arial" panose="020B0604020202020204" pitchFamily="34" charset="0"/>
              </a:rPr>
              <a:t>Resources </a:t>
            </a:r>
            <a:endParaRPr lang="en-US" sz="2800" dirty="0" smtClean="0">
              <a:solidFill>
                <a:srgbClr val="0070C0"/>
              </a:solidFill>
              <a:latin typeface="Arial" panose="020B0604020202020204" pitchFamily="34" charset="0"/>
              <a:cs typeface="Arial" panose="020B0604020202020204" pitchFamily="34" charset="0"/>
            </a:endParaRPr>
          </a:p>
          <a:p>
            <a:r>
              <a:rPr lang="en-US" sz="2800" dirty="0" smtClean="0">
                <a:solidFill>
                  <a:srgbClr val="0070C0"/>
                </a:solidFill>
                <a:latin typeface="Arial" panose="020B0604020202020204" pitchFamily="34" charset="0"/>
                <a:cs typeface="Arial" panose="020B0604020202020204" pitchFamily="34" charset="0"/>
              </a:rPr>
              <a:t>Instructional </a:t>
            </a:r>
            <a:r>
              <a:rPr lang="en-US" sz="2800" dirty="0">
                <a:solidFill>
                  <a:srgbClr val="0070C0"/>
                </a:solidFill>
                <a:latin typeface="Arial" panose="020B0604020202020204" pitchFamily="34" charset="0"/>
                <a:cs typeface="Arial" panose="020B0604020202020204" pitchFamily="34" charset="0"/>
              </a:rPr>
              <a:t>Resources </a:t>
            </a:r>
            <a:endParaRPr lang="en-US" sz="2800" dirty="0" smtClean="0">
              <a:solidFill>
                <a:srgbClr val="0070C0"/>
              </a:solidFill>
              <a:latin typeface="Arial" panose="020B0604020202020204" pitchFamily="34" charset="0"/>
              <a:cs typeface="Arial" panose="020B0604020202020204" pitchFamily="34" charset="0"/>
            </a:endParaRPr>
          </a:p>
          <a:p>
            <a:r>
              <a:rPr lang="en-US" sz="2800" dirty="0" smtClean="0">
                <a:solidFill>
                  <a:srgbClr val="0070C0"/>
                </a:solidFill>
                <a:latin typeface="Arial" panose="020B0604020202020204" pitchFamily="34" charset="0"/>
                <a:cs typeface="Arial" panose="020B0604020202020204" pitchFamily="34" charset="0"/>
              </a:rPr>
              <a:t>Classroom </a:t>
            </a:r>
            <a:r>
              <a:rPr lang="en-US" sz="2800" dirty="0">
                <a:solidFill>
                  <a:srgbClr val="0070C0"/>
                </a:solidFill>
                <a:latin typeface="Arial" panose="020B0604020202020204" pitchFamily="34" charset="0"/>
                <a:cs typeface="Arial" panose="020B0604020202020204" pitchFamily="34" charset="0"/>
              </a:rPr>
              <a:t>Solutions </a:t>
            </a:r>
            <a:r>
              <a:rPr lang="en-US" sz="2800" dirty="0">
                <a:latin typeface="Arial" panose="020B0604020202020204" pitchFamily="34" charset="0"/>
                <a:cs typeface="Arial" panose="020B0604020202020204" pitchFamily="34" charset="0"/>
              </a:rPr>
              <a:t>(solutions or accommodations created by educators and shared here)– coming </a:t>
            </a:r>
            <a:r>
              <a:rPr lang="en-US" sz="2800" dirty="0" smtClean="0">
                <a:latin typeface="Arial" panose="020B0604020202020204" pitchFamily="34" charset="0"/>
                <a:cs typeface="Arial" panose="020B0604020202020204" pitchFamily="34" charset="0"/>
              </a:rPr>
              <a:t>soon</a:t>
            </a:r>
          </a:p>
          <a:p>
            <a:r>
              <a:rPr lang="en-US" sz="2800" dirty="0">
                <a:solidFill>
                  <a:srgbClr val="0070C0"/>
                </a:solidFill>
                <a:latin typeface="Arial" panose="020B0604020202020204" pitchFamily="34" charset="0"/>
                <a:cs typeface="Arial" panose="020B0604020202020204" pitchFamily="34" charset="0"/>
              </a:rPr>
              <a:t>All Resources  </a:t>
            </a:r>
            <a:r>
              <a:rPr lang="en-US" sz="2800" dirty="0">
                <a:latin typeface="Arial" panose="020B0604020202020204" pitchFamily="34" charset="0"/>
                <a:cs typeface="Arial" panose="020B0604020202020204" pitchFamily="34" charset="0"/>
              </a:rPr>
              <a:t>A browser bar </a:t>
            </a:r>
            <a:r>
              <a:rPr lang="en-US" sz="2800" dirty="0" smtClean="0">
                <a:latin typeface="Arial" panose="020B0604020202020204" pitchFamily="34" charset="0"/>
                <a:cs typeface="Arial" panose="020B0604020202020204" pitchFamily="34" charset="0"/>
              </a:rPr>
              <a:t>where </a:t>
            </a:r>
            <a:r>
              <a:rPr lang="en-US" sz="2800" dirty="0">
                <a:latin typeface="Arial" panose="020B0604020202020204" pitchFamily="34" charset="0"/>
                <a:cs typeface="Arial" panose="020B0604020202020204" pitchFamily="34" charset="0"/>
              </a:rPr>
              <a:t>you can click directly on the type of document that you wish to view</a:t>
            </a:r>
          </a:p>
        </p:txBody>
      </p:sp>
    </p:spTree>
    <p:extLst>
      <p:ext uri="{BB962C8B-B14F-4D97-AF65-F5344CB8AC3E}">
        <p14:creationId xmlns:p14="http://schemas.microsoft.com/office/powerpoint/2010/main" val="1186553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dirty="0" smtClean="0">
                <a:latin typeface="Myriad Pro" charset="0"/>
              </a:rPr>
              <a:t>The wiki Main Page</a:t>
            </a:r>
          </a:p>
        </p:txBody>
      </p:sp>
      <p:pic>
        <p:nvPicPr>
          <p:cNvPr id="26626" name="Content Placeholder 3" descr="Screen Shot 2014-04-04 at 4.39.08 PM.png"/>
          <p:cNvPicPr>
            <a:picLocks noGrp="1" noChangeAspect="1"/>
          </p:cNvPicPr>
          <p:nvPr>
            <p:ph idx="1"/>
          </p:nvPr>
        </p:nvPicPr>
        <p:blipFill>
          <a:blip r:embed="rId3">
            <a:extLst>
              <a:ext uri="{28A0092B-C50C-407E-A947-70E740481C1C}">
                <a14:useLocalDpi xmlns:a14="http://schemas.microsoft.com/office/drawing/2010/main" val="0"/>
              </a:ext>
            </a:extLst>
          </a:blip>
          <a:srcRect t="-13332" b="-3452"/>
          <a:stretch>
            <a:fillRect/>
          </a:stretch>
        </p:blipFill>
        <p:spPr>
          <a:xfrm>
            <a:off x="150813" y="1379538"/>
            <a:ext cx="8229600" cy="449262"/>
          </a:xfrm>
        </p:spPr>
      </p:pic>
      <p:pic>
        <p:nvPicPr>
          <p:cNvPr id="26627" name="Picture 4" descr="Screen Shot 2014-04-04 at 4.40.46 PM.png"/>
          <p:cNvPicPr>
            <a:picLocks noChangeAspect="1"/>
          </p:cNvPicPr>
          <p:nvPr/>
        </p:nvPicPr>
        <p:blipFill>
          <a:blip r:embed="rId4">
            <a:extLst>
              <a:ext uri="{28A0092B-C50C-407E-A947-70E740481C1C}">
                <a14:useLocalDpi xmlns:a14="http://schemas.microsoft.com/office/drawing/2010/main" val="0"/>
              </a:ext>
            </a:extLst>
          </a:blip>
          <a:srcRect r="1357"/>
          <a:stretch>
            <a:fillRect/>
          </a:stretch>
        </p:blipFill>
        <p:spPr bwMode="auto">
          <a:xfrm>
            <a:off x="0" y="2132013"/>
            <a:ext cx="90201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dirty="0" smtClean="0">
                <a:latin typeface="Myriad Pro" charset="0"/>
              </a:rPr>
              <a:t>Finding what you need</a:t>
            </a:r>
          </a:p>
        </p:txBody>
      </p:sp>
      <p:sp>
        <p:nvSpPr>
          <p:cNvPr id="27650" name="Content Placeholder 2"/>
          <p:cNvSpPr>
            <a:spLocks noGrp="1"/>
          </p:cNvSpPr>
          <p:nvPr>
            <p:ph idx="1"/>
          </p:nvPr>
        </p:nvSpPr>
        <p:spPr/>
        <p:txBody>
          <a:bodyPr/>
          <a:lstStyle/>
          <a:p>
            <a:pPr marL="0" indent="0">
              <a:buFont typeface="Arial" pitchFamily="34" charset="0"/>
              <a:buNone/>
            </a:pPr>
            <a:r>
              <a:rPr lang="en-US" altLang="en-US" dirty="0" smtClean="0">
                <a:latin typeface="Myriad Pro" charset="0"/>
              </a:rPr>
              <a:t>Use the search bar in the top right corner of the wiki page to search for content within the wiki. </a:t>
            </a:r>
          </a:p>
          <a:p>
            <a:pPr marL="0" indent="0">
              <a:buFont typeface="Arial" pitchFamily="34" charset="0"/>
              <a:buNone/>
            </a:pPr>
            <a:endParaRPr lang="en-US" altLang="en-US" dirty="0" smtClean="0">
              <a:latin typeface="Myriad Pro" charset="0"/>
            </a:endParaRPr>
          </a:p>
          <a:p>
            <a:pPr marL="0" indent="0">
              <a:buFont typeface="Arial" pitchFamily="34" charset="0"/>
              <a:buNone/>
            </a:pPr>
            <a:endParaRPr lang="en-US" altLang="en-US" dirty="0" smtClean="0">
              <a:latin typeface="Myriad Pro" charset="0"/>
            </a:endParaRPr>
          </a:p>
          <a:p>
            <a:pPr marL="0" indent="0">
              <a:buFont typeface="Arial" pitchFamily="34" charset="0"/>
              <a:buNone/>
            </a:pPr>
            <a:r>
              <a:rPr lang="en-US" altLang="en-US" dirty="0" smtClean="0">
                <a:latin typeface="Myriad Pro" charset="0"/>
              </a:rPr>
              <a:t>“Go” assumes you know the exact name of the page or document, search will bring up internet-like search results.</a:t>
            </a:r>
          </a:p>
        </p:txBody>
      </p:sp>
      <p:pic>
        <p:nvPicPr>
          <p:cNvPr id="27651" name="Picture 3" descr="Screen Shot 2014-04-04 at 4.50.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62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smtClean="0">
                <a:latin typeface="Myriad Pro" charset="0"/>
              </a:rPr>
              <a:t>Tools and aids within the wiki</a:t>
            </a:r>
          </a:p>
        </p:txBody>
      </p:sp>
      <p:sp>
        <p:nvSpPr>
          <p:cNvPr id="3" name="Content Placeholder 2"/>
          <p:cNvSpPr>
            <a:spLocks noGrp="1"/>
          </p:cNvSpPr>
          <p:nvPr>
            <p:ph idx="1"/>
          </p:nvPr>
        </p:nvSpPr>
        <p:spPr/>
        <p:txBody>
          <a:bodyPr/>
          <a:lstStyle/>
          <a:p>
            <a:pPr>
              <a:buFont typeface="Arial" charset="0"/>
              <a:buChar char="•"/>
              <a:defRPr/>
            </a:pPr>
            <a:r>
              <a:rPr lang="en-US" sz="2400" dirty="0" smtClean="0"/>
              <a:t>Look for links at the bottom of the page to printable materials that can be used with the NCSC resources, or for links to printable versions of the online content.</a:t>
            </a:r>
          </a:p>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r>
              <a:rPr lang="en-US" sz="2400" dirty="0"/>
              <a:t>Look for link at the top of the page to return you to primary pages.</a:t>
            </a:r>
          </a:p>
          <a:p>
            <a:pPr marL="0" indent="0">
              <a:buFont typeface="Arial" charset="0"/>
              <a:buNone/>
              <a:defRPr/>
            </a:pPr>
            <a:endParaRPr lang="en-US"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3644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987925"/>
            <a:ext cx="5486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68" y="2133600"/>
            <a:ext cx="8229600" cy="4191000"/>
          </a:xfrm>
        </p:spPr>
        <p:txBody>
          <a:bodyPr rtlCol="0">
            <a:noAutofit/>
          </a:bodyPr>
          <a:lstStyle/>
          <a:p>
            <a:pPr>
              <a:defRPr/>
            </a:pPr>
            <a:r>
              <a:rPr lang="en-US" sz="2800" dirty="0" smtClean="0">
                <a:latin typeface="Arial" panose="020B0604020202020204" pitchFamily="34" charset="0"/>
                <a:cs typeface="Arial" panose="020B0604020202020204" pitchFamily="34" charset="0"/>
              </a:rPr>
              <a:t>NCSC works to </a:t>
            </a:r>
            <a:r>
              <a:rPr lang="en-US" sz="2800" dirty="0">
                <a:latin typeface="Arial" panose="020B0604020202020204" pitchFamily="34" charset="0"/>
                <a:cs typeface="Arial" panose="020B0604020202020204" pitchFamily="34" charset="0"/>
              </a:rPr>
              <a:t>ensure that students with </a:t>
            </a:r>
            <a:r>
              <a:rPr lang="en-US" sz="2800" dirty="0" smtClean="0">
                <a:latin typeface="Arial" panose="020B0604020202020204" pitchFamily="34" charset="0"/>
                <a:cs typeface="Arial" panose="020B0604020202020204" pitchFamily="34" charset="0"/>
              </a:rPr>
              <a:t>significant </a:t>
            </a:r>
            <a:r>
              <a:rPr lang="en-US" sz="2800" dirty="0">
                <a:latin typeface="Arial" panose="020B0604020202020204" pitchFamily="34" charset="0"/>
                <a:cs typeface="Arial" panose="020B0604020202020204" pitchFamily="34" charset="0"/>
              </a:rPr>
              <a:t>cognitive disabilities benefit from the national movement toward </a:t>
            </a:r>
            <a:r>
              <a:rPr lang="en-US" sz="2800" dirty="0" smtClean="0">
                <a:latin typeface="Arial" panose="020B0604020202020204" pitchFamily="34" charset="0"/>
                <a:cs typeface="Arial" panose="020B0604020202020204" pitchFamily="34" charset="0"/>
              </a:rPr>
              <a:t>the CCSS</a:t>
            </a:r>
          </a:p>
          <a:p>
            <a:pPr fontAlgn="auto">
              <a:spcAft>
                <a:spcPts val="0"/>
              </a:spcAft>
              <a:defRPr/>
            </a:pPr>
            <a:r>
              <a:rPr lang="en-US" sz="2800" dirty="0" smtClean="0">
                <a:latin typeface="Arial" panose="020B0604020202020204" pitchFamily="34" charset="0"/>
                <a:cs typeface="Arial" panose="020B0604020202020204" pitchFamily="34" charset="0"/>
              </a:rPr>
              <a:t>NCSC Curriculum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Instructional  resources </a:t>
            </a:r>
            <a:r>
              <a:rPr lang="en-US" sz="2800" dirty="0">
                <a:latin typeface="Arial" panose="020B0604020202020204" pitchFamily="34" charset="0"/>
                <a:cs typeface="Arial" panose="020B0604020202020204" pitchFamily="34" charset="0"/>
              </a:rPr>
              <a:t>provide evidenced-based strategies and tools to support how to teach </a:t>
            </a:r>
            <a:r>
              <a:rPr lang="en-US" sz="2800" dirty="0" smtClean="0">
                <a:latin typeface="Arial" panose="020B0604020202020204" pitchFamily="34" charset="0"/>
                <a:cs typeface="Arial" panose="020B0604020202020204" pitchFamily="34" charset="0"/>
              </a:rPr>
              <a:t>the CCSS to students </a:t>
            </a:r>
            <a:r>
              <a:rPr lang="en-US" sz="2800" dirty="0">
                <a:latin typeface="Arial" panose="020B0604020202020204" pitchFamily="34" charset="0"/>
                <a:cs typeface="Arial" panose="020B0604020202020204" pitchFamily="34" charset="0"/>
              </a:rPr>
              <a:t>with </a:t>
            </a:r>
            <a:r>
              <a:rPr lang="en-US" sz="2800" dirty="0" smtClean="0">
                <a:latin typeface="Arial" panose="020B0604020202020204" pitchFamily="34" charset="0"/>
                <a:cs typeface="Arial" panose="020B0604020202020204" pitchFamily="34" charset="0"/>
              </a:rPr>
              <a:t>significant </a:t>
            </a:r>
            <a:r>
              <a:rPr lang="en-US" sz="2800" dirty="0">
                <a:latin typeface="Arial" panose="020B0604020202020204" pitchFamily="34" charset="0"/>
                <a:cs typeface="Arial" panose="020B0604020202020204" pitchFamily="34" charset="0"/>
              </a:rPr>
              <a:t>cognitive disabilities.</a:t>
            </a:r>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fontAlgn="auto">
              <a:spcAft>
                <a:spcPts val="0"/>
              </a:spcAft>
              <a:buFont typeface="Arial" pitchFamily="34" charset="0"/>
              <a:buNone/>
              <a:defRPr/>
            </a:pPr>
            <a:endParaRPr lang="en-US" sz="2800" dirty="0" smtClean="0"/>
          </a:p>
          <a:p>
            <a:pPr fontAlgn="auto">
              <a:spcAft>
                <a:spcPts val="0"/>
              </a:spcAft>
              <a:buFont typeface="Arial" pitchFamily="34" charset="0"/>
              <a:buNone/>
              <a:defRPr/>
            </a:pPr>
            <a:endParaRPr lang="en-US" sz="2800" dirty="0" smtClean="0">
              <a:hlinkClick r:id="rId3"/>
            </a:endParaRP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3FCE4CC6-082E-42BB-96BA-B0E88029B65F}" type="slidenum">
              <a:rPr lang="en-US"/>
              <a:pPr>
                <a:defRPr/>
              </a:pPr>
              <a:t>4</a:t>
            </a:fld>
            <a:endParaRPr lang="en-US" dirty="0"/>
          </a:p>
        </p:txBody>
      </p:sp>
      <p:sp>
        <p:nvSpPr>
          <p:cNvPr id="54274" name="TextBox 4"/>
          <p:cNvSpPr txBox="1">
            <a:spLocks noChangeArrowheads="1"/>
          </p:cNvSpPr>
          <p:nvPr/>
        </p:nvSpPr>
        <p:spPr bwMode="auto">
          <a:xfrm>
            <a:off x="457200" y="381000"/>
            <a:ext cx="70104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54277" name="TextBox 3"/>
          <p:cNvSpPr txBox="1">
            <a:spLocks noChangeArrowheads="1"/>
          </p:cNvSpPr>
          <p:nvPr/>
        </p:nvSpPr>
        <p:spPr bwMode="auto">
          <a:xfrm>
            <a:off x="152400" y="427722"/>
            <a:ext cx="8650136" cy="1200329"/>
          </a:xfrm>
          <a:prstGeom prst="rect">
            <a:avLst/>
          </a:prstGeom>
          <a:noFill/>
          <a:ln w="9525">
            <a:noFill/>
            <a:miter lim="800000"/>
            <a:headEnd/>
            <a:tailEnd/>
          </a:ln>
        </p:spPr>
        <p:txBody>
          <a:bodyPr wrap="square">
            <a:spAutoFit/>
          </a:bodyPr>
          <a:lstStyle/>
          <a:p>
            <a:r>
              <a:rPr lang="en-US" sz="3600" b="1" dirty="0" smtClean="0">
                <a:solidFill>
                  <a:schemeClr val="accent1"/>
                </a:solidFill>
                <a:latin typeface="Arial" panose="020B0604020202020204" pitchFamily="34" charset="0"/>
                <a:cs typeface="Arial" panose="020B0604020202020204" pitchFamily="34" charset="0"/>
              </a:rPr>
              <a:t>NCSC and Common </a:t>
            </a:r>
            <a:r>
              <a:rPr lang="en-US" sz="3600" b="1" dirty="0">
                <a:solidFill>
                  <a:schemeClr val="accent1"/>
                </a:solidFill>
                <a:latin typeface="Arial" panose="020B0604020202020204" pitchFamily="34" charset="0"/>
                <a:cs typeface="Arial" panose="020B0604020202020204" pitchFamily="34" charset="0"/>
              </a:rPr>
              <a:t>Core State </a:t>
            </a:r>
            <a:r>
              <a:rPr lang="en-US" sz="3600" b="1" dirty="0" smtClean="0">
                <a:solidFill>
                  <a:schemeClr val="accent1"/>
                </a:solidFill>
                <a:latin typeface="Arial" panose="020B0604020202020204" pitchFamily="34" charset="0"/>
                <a:cs typeface="Arial" panose="020B0604020202020204" pitchFamily="34" charset="0"/>
              </a:rPr>
              <a:t>Standards(CCSS</a:t>
            </a:r>
            <a:r>
              <a:rPr lang="en-US" sz="3600" b="1" dirty="0">
                <a:solidFill>
                  <a:schemeClr val="accent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anose="020B0604020202020204" pitchFamily="34" charset="0"/>
                <a:cs typeface="Arial" panose="020B0604020202020204" pitchFamily="34" charset="0"/>
              </a:rPr>
              <a:t>NCSC’s Value in States Without CCSS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95400"/>
            <a:ext cx="8839200" cy="5410200"/>
          </a:xfrm>
        </p:spPr>
        <p:txBody>
          <a:bodyPr>
            <a:normAutofit fontScale="92500" lnSpcReduction="10000"/>
          </a:bodyPr>
          <a:lstStyle/>
          <a:p>
            <a:r>
              <a:rPr lang="en-US" sz="2800" dirty="0" smtClean="0">
                <a:latin typeface="Arial" panose="020B0604020202020204" pitchFamily="34" charset="0"/>
                <a:cs typeface="Arial" panose="020B0604020202020204" pitchFamily="34" charset="0"/>
              </a:rPr>
              <a:t>The main focus of any set of academic  standards addresses similar content in math and ELA (e.g. equations, elements of fiction)</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NCSC resources are not meant to “be” the curriculum – they </a:t>
            </a:r>
            <a:r>
              <a:rPr lang="en-US" sz="2800" dirty="0" smtClean="0">
                <a:latin typeface="Arial" panose="020B0604020202020204" pitchFamily="34" charset="0"/>
                <a:cs typeface="Arial" panose="020B0604020202020204" pitchFamily="34" charset="0"/>
              </a:rPr>
              <a:t>are  models of curriculum and instructional resources that happen to be based on the CCSS</a:t>
            </a:r>
          </a:p>
          <a:p>
            <a:r>
              <a:rPr lang="en-US" sz="2800" dirty="0" smtClean="0">
                <a:latin typeface="Arial" panose="020B0604020202020204" pitchFamily="34" charset="0"/>
                <a:cs typeface="Arial" panose="020B0604020202020204" pitchFamily="34" charset="0"/>
              </a:rPr>
              <a:t>These models also demonstrate </a:t>
            </a:r>
            <a:r>
              <a:rPr lang="en-US" sz="2800" dirty="0">
                <a:latin typeface="Arial" panose="020B0604020202020204" pitchFamily="34" charset="0"/>
                <a:cs typeface="Arial" panose="020B0604020202020204" pitchFamily="34" charset="0"/>
              </a:rPr>
              <a:t>how to develop </a:t>
            </a:r>
            <a:r>
              <a:rPr lang="en-US" sz="2800" dirty="0" smtClean="0">
                <a:latin typeface="Arial" panose="020B0604020202020204" pitchFamily="34" charset="0"/>
                <a:cs typeface="Arial" panose="020B0604020202020204" pitchFamily="34" charset="0"/>
              </a:rPr>
              <a:t>curriculum and instructional resources based </a:t>
            </a:r>
            <a:r>
              <a:rPr lang="en-US" sz="2800" dirty="0">
                <a:latin typeface="Arial" panose="020B0604020202020204" pitchFamily="34" charset="0"/>
                <a:cs typeface="Arial" panose="020B0604020202020204" pitchFamily="34" charset="0"/>
              </a:rPr>
              <a:t>on whatever standards </a:t>
            </a:r>
            <a:r>
              <a:rPr lang="en-US" sz="2800" dirty="0" smtClean="0">
                <a:latin typeface="Arial" panose="020B0604020202020204" pitchFamily="34" charset="0"/>
                <a:cs typeface="Arial" panose="020B0604020202020204" pitchFamily="34" charset="0"/>
              </a:rPr>
              <a:t>a state is using</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richness of the NCSC resources for students with significant cognitive disabilities and their usefulness for professional development are valuable in any state</a:t>
            </a:r>
          </a:p>
          <a:p>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5</a:t>
            </a:fld>
            <a:endParaRPr lang="en-US" dirty="0"/>
          </a:p>
        </p:txBody>
      </p:sp>
    </p:spTree>
    <p:extLst>
      <p:ext uri="{BB962C8B-B14F-4D97-AF65-F5344CB8AC3E}">
        <p14:creationId xmlns:p14="http://schemas.microsoft.com/office/powerpoint/2010/main" val="133799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828800"/>
            <a:ext cx="8229600" cy="2133600"/>
          </a:xfrm>
        </p:spPr>
        <p:txBody>
          <a:bodyPr>
            <a:normAutofit fontScale="90000"/>
          </a:bodyPr>
          <a:lstStyle/>
          <a:p>
            <a:r>
              <a:rPr lang="en-US" b="1" dirty="0" smtClean="0">
                <a:solidFill>
                  <a:schemeClr val="accent1"/>
                </a:solidFill>
                <a:latin typeface="Arial" panose="020B0604020202020204" pitchFamily="34" charset="0"/>
                <a:cs typeface="Arial" panose="020B0604020202020204" pitchFamily="34" charset="0"/>
              </a:rPr>
              <a:t>NCSC Model</a:t>
            </a:r>
            <a:br>
              <a:rPr lang="en-US" b="1" dirty="0" smtClean="0">
                <a:solidFill>
                  <a:schemeClr val="accent1"/>
                </a:solidFill>
                <a:latin typeface="Arial" panose="020B0604020202020204" pitchFamily="34" charset="0"/>
                <a:cs typeface="Arial" panose="020B0604020202020204" pitchFamily="34" charset="0"/>
              </a:rPr>
            </a:br>
            <a:r>
              <a:rPr lang="en-US" b="1" dirty="0" smtClean="0">
                <a:solidFill>
                  <a:schemeClr val="accent1"/>
                </a:solidFill>
                <a:latin typeface="Arial" panose="020B0604020202020204" pitchFamily="34" charset="0"/>
                <a:cs typeface="Arial" panose="020B0604020202020204" pitchFamily="34" charset="0"/>
              </a:rPr>
              <a:t/>
            </a:r>
            <a:br>
              <a:rPr lang="en-US" b="1" dirty="0" smtClean="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rPr>
              <a:t>(Applies to Math and English Language Arts)</a:t>
            </a:r>
            <a:endParaRPr lang="en-US" sz="36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normAutofit/>
          </a:bodyPr>
          <a:lstStyle/>
          <a:p>
            <a:fld id="{73D94565-B693-424D-80F3-B8D844D7A2D7}" type="slidenum">
              <a:rPr lang="en-US" smtClean="0"/>
              <a:t>6</a:t>
            </a:fld>
            <a:endParaRPr lang="en-US" dirty="0"/>
          </a:p>
        </p:txBody>
      </p:sp>
    </p:spTree>
    <p:extLst>
      <p:ext uri="{BB962C8B-B14F-4D97-AF65-F5344CB8AC3E}">
        <p14:creationId xmlns:p14="http://schemas.microsoft.com/office/powerpoint/2010/main" val="3357399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52400"/>
            <a:ext cx="8763000" cy="6096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 name="Group 17"/>
          <p:cNvGrpSpPr>
            <a:grpSpLocks/>
          </p:cNvGrpSpPr>
          <p:nvPr/>
        </p:nvGrpSpPr>
        <p:grpSpPr bwMode="auto">
          <a:xfrm>
            <a:off x="241300" y="304800"/>
            <a:ext cx="8432800" cy="1230313"/>
            <a:chOff x="914400" y="304800"/>
            <a:chExt cx="7239000" cy="1295400"/>
          </a:xfrm>
        </p:grpSpPr>
        <p:grpSp>
          <p:nvGrpSpPr>
            <p:cNvPr id="44051" name="Group 16"/>
            <p:cNvGrpSpPr>
              <a:grpSpLocks/>
            </p:cNvGrpSpPr>
            <p:nvPr/>
          </p:nvGrpSpPr>
          <p:grpSpPr bwMode="auto">
            <a:xfrm>
              <a:off x="914400" y="304800"/>
              <a:ext cx="4572000" cy="1295400"/>
              <a:chOff x="914400" y="304800"/>
              <a:chExt cx="4572000" cy="1295400"/>
            </a:xfrm>
          </p:grpSpPr>
          <p:sp>
            <p:nvSpPr>
              <p:cNvPr id="5" name="Rounded Rectangle 4"/>
              <p:cNvSpPr/>
              <p:nvPr/>
            </p:nvSpPr>
            <p:spPr>
              <a:xfrm>
                <a:off x="914400"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College</a:t>
                </a:r>
              </a:p>
            </p:txBody>
          </p:sp>
          <p:sp>
            <p:nvSpPr>
              <p:cNvPr id="6" name="Rounded Rectangle 5"/>
              <p:cNvSpPr/>
              <p:nvPr/>
            </p:nvSpPr>
            <p:spPr>
              <a:xfrm>
                <a:off x="3581329" y="304800"/>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Career</a:t>
                </a:r>
              </a:p>
            </p:txBody>
          </p:sp>
        </p:grpSp>
        <p:sp>
          <p:nvSpPr>
            <p:cNvPr id="7" name="Rounded Rectangle 6"/>
            <p:cNvSpPr/>
            <p:nvPr/>
          </p:nvSpPr>
          <p:spPr>
            <a:xfrm>
              <a:off x="6248257"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Community</a:t>
              </a:r>
            </a:p>
          </p:txBody>
        </p:sp>
      </p:grpSp>
      <p:sp>
        <p:nvSpPr>
          <p:cNvPr id="4" name="Up Arrow Callout 3"/>
          <p:cNvSpPr/>
          <p:nvPr/>
        </p:nvSpPr>
        <p:spPr bwMode="auto">
          <a:xfrm>
            <a:off x="152400" y="5445125"/>
            <a:ext cx="8610600" cy="650875"/>
          </a:xfrm>
          <a:prstGeom prst="upArrowCallout">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Communicative Competence</a:t>
            </a:r>
          </a:p>
        </p:txBody>
      </p:sp>
      <p:sp>
        <p:nvSpPr>
          <p:cNvPr id="8" name="Freeform 7"/>
          <p:cNvSpPr/>
          <p:nvPr/>
        </p:nvSpPr>
        <p:spPr bwMode="auto">
          <a:xfrm>
            <a:off x="2951933" y="1323837"/>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Curriculum</a:t>
            </a:r>
          </a:p>
          <a:p>
            <a:pPr algn="ctr" defTabSz="889000" fontAlgn="auto">
              <a:lnSpc>
                <a:spcPct val="90000"/>
              </a:lnSpc>
              <a:spcBef>
                <a:spcPts val="0"/>
              </a:spcBef>
              <a:spcAft>
                <a:spcPct val="35000"/>
              </a:spcAft>
              <a:defRPr/>
            </a:pPr>
            <a:r>
              <a:rPr lang="en-US" sz="1600" dirty="0">
                <a:solidFill>
                  <a:prstClr val="black"/>
                </a:solidFill>
              </a:rPr>
              <a:t>Common  Standards</a:t>
            </a:r>
          </a:p>
          <a:p>
            <a:pPr algn="ctr" defTabSz="889000" fontAlgn="auto">
              <a:lnSpc>
                <a:spcPct val="90000"/>
              </a:lnSpc>
              <a:spcBef>
                <a:spcPts val="0"/>
              </a:spcBef>
              <a:spcAft>
                <a:spcPct val="35000"/>
              </a:spcAft>
              <a:defRPr/>
            </a:pPr>
            <a:r>
              <a:rPr lang="en-US" sz="1600" dirty="0">
                <a:solidFill>
                  <a:prstClr val="black"/>
                </a:solidFill>
              </a:rPr>
              <a:t>Learning Progressions</a:t>
            </a:r>
          </a:p>
          <a:p>
            <a:pPr algn="ctr" defTabSz="889000" fontAlgn="auto">
              <a:lnSpc>
                <a:spcPct val="90000"/>
              </a:lnSpc>
              <a:spcBef>
                <a:spcPts val="0"/>
              </a:spcBef>
              <a:spcAft>
                <a:spcPct val="35000"/>
              </a:spcAft>
              <a:defRPr/>
            </a:pPr>
            <a:r>
              <a:rPr lang="en-US" sz="1600" dirty="0">
                <a:solidFill>
                  <a:prstClr val="black"/>
                </a:solidFill>
              </a:rPr>
              <a:t>Core Content Connectors</a:t>
            </a:r>
          </a:p>
        </p:txBody>
      </p:sp>
      <p:sp>
        <p:nvSpPr>
          <p:cNvPr id="12" name="Freeform 11"/>
          <p:cNvSpPr/>
          <p:nvPr/>
        </p:nvSpPr>
        <p:spPr bwMode="auto">
          <a:xfrm>
            <a:off x="420080" y="4103707"/>
            <a:ext cx="3011560" cy="1341418"/>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Instruction</a:t>
            </a:r>
          </a:p>
          <a:p>
            <a:pPr algn="ctr" defTabSz="889000" fontAlgn="auto">
              <a:lnSpc>
                <a:spcPct val="90000"/>
              </a:lnSpc>
              <a:spcBef>
                <a:spcPts val="0"/>
              </a:spcBef>
              <a:spcAft>
                <a:spcPct val="35000"/>
              </a:spcAft>
              <a:defRPr/>
            </a:pPr>
            <a:r>
              <a:rPr lang="en-US" sz="1500" dirty="0">
                <a:solidFill>
                  <a:prstClr val="black"/>
                </a:solidFill>
              </a:rPr>
              <a:t>Grade-level Lessons</a:t>
            </a:r>
          </a:p>
          <a:p>
            <a:pPr algn="ctr" defTabSz="889000" fontAlgn="auto">
              <a:lnSpc>
                <a:spcPct val="90000"/>
              </a:lnSpc>
              <a:spcBef>
                <a:spcPts val="0"/>
              </a:spcBef>
              <a:spcAft>
                <a:spcPct val="35000"/>
              </a:spcAft>
              <a:defRPr/>
            </a:pPr>
            <a:r>
              <a:rPr lang="en-US" sz="1500" dirty="0">
                <a:solidFill>
                  <a:prstClr val="black"/>
                </a:solidFill>
              </a:rPr>
              <a:t>Accommodations</a:t>
            </a:r>
          </a:p>
          <a:p>
            <a:pPr algn="ctr" defTabSz="889000" fontAlgn="auto">
              <a:lnSpc>
                <a:spcPct val="90000"/>
              </a:lnSpc>
              <a:spcBef>
                <a:spcPts val="0"/>
              </a:spcBef>
              <a:spcAft>
                <a:spcPct val="35000"/>
              </a:spcAft>
              <a:defRPr/>
            </a:pPr>
            <a:r>
              <a:rPr lang="en-US" sz="1500" dirty="0">
                <a:solidFill>
                  <a:prstClr val="black"/>
                </a:solidFill>
              </a:rPr>
              <a:t>Systematic </a:t>
            </a:r>
            <a:r>
              <a:rPr lang="en-US" sz="1500" dirty="0" smtClean="0">
                <a:solidFill>
                  <a:prstClr val="black"/>
                </a:solidFill>
              </a:rPr>
              <a:t>Instruction (carefully planned sequence for instruction)</a:t>
            </a:r>
            <a:endParaRPr lang="en-US" sz="1500" dirty="0">
              <a:solidFill>
                <a:prstClr val="black"/>
              </a:solidFill>
            </a:endParaRPr>
          </a:p>
        </p:txBody>
      </p:sp>
      <p:sp>
        <p:nvSpPr>
          <p:cNvPr id="10" name="Freeform 9"/>
          <p:cNvSpPr/>
          <p:nvPr/>
        </p:nvSpPr>
        <p:spPr bwMode="auto">
          <a:xfrm>
            <a:off x="5531673" y="4188244"/>
            <a:ext cx="3011560" cy="1256881"/>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Assessment</a:t>
            </a:r>
          </a:p>
          <a:p>
            <a:pPr algn="ctr" defTabSz="889000" fontAlgn="auto">
              <a:lnSpc>
                <a:spcPct val="90000"/>
              </a:lnSpc>
              <a:spcBef>
                <a:spcPts val="0"/>
              </a:spcBef>
              <a:spcAft>
                <a:spcPct val="35000"/>
              </a:spcAft>
              <a:defRPr/>
            </a:pPr>
            <a:r>
              <a:rPr lang="en-US" sz="1500" dirty="0" smtClean="0">
                <a:solidFill>
                  <a:prstClr val="black"/>
                </a:solidFill>
              </a:rPr>
              <a:t>Formative (ongoing during school year, monitors learning)</a:t>
            </a:r>
          </a:p>
          <a:p>
            <a:pPr algn="ctr" defTabSz="889000" fontAlgn="auto">
              <a:lnSpc>
                <a:spcPct val="90000"/>
              </a:lnSpc>
              <a:spcBef>
                <a:spcPts val="0"/>
              </a:spcBef>
              <a:spcAft>
                <a:spcPct val="35000"/>
              </a:spcAft>
              <a:defRPr/>
            </a:pPr>
            <a:r>
              <a:rPr lang="en-US" sz="1500" dirty="0" smtClean="0">
                <a:solidFill>
                  <a:prstClr val="black"/>
                </a:solidFill>
              </a:rPr>
              <a:t>Summative (end of year or course, evaluates learning)</a:t>
            </a:r>
            <a:endParaRPr lang="en-US" sz="1500" dirty="0">
              <a:solidFill>
                <a:prstClr val="black"/>
              </a:solidFill>
            </a:endParaRPr>
          </a:p>
        </p:txBody>
      </p:sp>
      <p:grpSp>
        <p:nvGrpSpPr>
          <p:cNvPr id="44045" name="Group 20"/>
          <p:cNvGrpSpPr>
            <a:grpSpLocks/>
          </p:cNvGrpSpPr>
          <p:nvPr/>
        </p:nvGrpSpPr>
        <p:grpSpPr bwMode="auto">
          <a:xfrm>
            <a:off x="2928938" y="2732088"/>
            <a:ext cx="3013075" cy="2244725"/>
            <a:chOff x="3221049" y="2859088"/>
            <a:chExt cx="2587625" cy="2363787"/>
          </a:xfrm>
        </p:grpSpPr>
        <p:sp>
          <p:nvSpPr>
            <p:cNvPr id="11" name="Freeform 10"/>
            <p:cNvSpPr/>
            <p:nvPr/>
          </p:nvSpPr>
          <p:spPr>
            <a:xfrm>
              <a:off x="3820920" y="4769843"/>
              <a:ext cx="1349710" cy="453032"/>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1348282" y="226200"/>
                  </a:moveTo>
                  <a:lnTo>
                    <a:pt x="1122082" y="452399"/>
                  </a:lnTo>
                  <a:lnTo>
                    <a:pt x="1122082" y="361919"/>
                  </a:lnTo>
                  <a:lnTo>
                    <a:pt x="226200" y="361919"/>
                  </a:lnTo>
                  <a:lnTo>
                    <a:pt x="226200" y="452399"/>
                  </a:lnTo>
                  <a:lnTo>
                    <a:pt x="0" y="226200"/>
                  </a:lnTo>
                  <a:lnTo>
                    <a:pt x="226200" y="1"/>
                  </a:lnTo>
                  <a:lnTo>
                    <a:pt x="226200" y="90481"/>
                  </a:lnTo>
                  <a:lnTo>
                    <a:pt x="1122082" y="90481"/>
                  </a:lnTo>
                  <a:lnTo>
                    <a:pt x="1122082" y="1"/>
                  </a:lnTo>
                  <a:lnTo>
                    <a:pt x="1348282"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81" rIns="135721"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sp>
          <p:nvSpPr>
            <p:cNvPr id="9" name="Freeform 8"/>
            <p:cNvSpPr/>
            <p:nvPr/>
          </p:nvSpPr>
          <p:spPr>
            <a:xfrm rot="3539418">
              <a:off x="4907827"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solidFill>
              <a:schemeClr val="accent1">
                <a:lumMod val="20000"/>
                <a:lumOff val="80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79" rIns="135720"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sp>
          <p:nvSpPr>
            <p:cNvPr id="13" name="Freeform 12"/>
            <p:cNvSpPr/>
            <p:nvPr/>
          </p:nvSpPr>
          <p:spPr>
            <a:xfrm rot="18115223">
              <a:off x="2772832"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grpSp>
      <p:pic>
        <p:nvPicPr>
          <p:cNvPr id="44047" name="Picture 2"/>
          <p:cNvPicPr>
            <a:picLocks noChangeAspect="1" noChangeArrowheads="1"/>
          </p:cNvPicPr>
          <p:nvPr/>
        </p:nvPicPr>
        <p:blipFill>
          <a:blip r:embed="rId3"/>
          <a:srcRect/>
          <a:stretch>
            <a:fillRect/>
          </a:stretch>
        </p:blipFill>
        <p:spPr bwMode="auto">
          <a:xfrm>
            <a:off x="6680200" y="3159125"/>
            <a:ext cx="1768475" cy="646113"/>
          </a:xfrm>
          <a:prstGeom prst="rect">
            <a:avLst/>
          </a:prstGeom>
          <a:noFill/>
          <a:ln w="9525">
            <a:noFill/>
            <a:miter lim="800000"/>
            <a:headEnd/>
            <a:tailEnd/>
          </a:ln>
        </p:spPr>
      </p:pic>
      <p:sp>
        <p:nvSpPr>
          <p:cNvPr id="14" name="TextBox 13"/>
          <p:cNvSpPr txBox="1"/>
          <p:nvPr/>
        </p:nvSpPr>
        <p:spPr>
          <a:xfrm>
            <a:off x="802075" y="6388443"/>
            <a:ext cx="7839074" cy="369332"/>
          </a:xfrm>
          <a:prstGeom prst="rect">
            <a:avLst/>
          </a:prstGeom>
          <a:noFill/>
        </p:spPr>
        <p:txBody>
          <a:bodyPr wrap="square" rtlCol="0">
            <a:spAutoFit/>
          </a:bodyPr>
          <a:lstStyle/>
          <a:p>
            <a:r>
              <a:rPr lang="en-US" b="1" dirty="0" smtClean="0"/>
              <a:t>NCSC Framework for Assessment and Curriculum/Instructional Materials</a:t>
            </a:r>
            <a:endParaRPr lang="en-US" b="1" dirty="0"/>
          </a:p>
        </p:txBody>
      </p:sp>
      <p:sp>
        <p:nvSpPr>
          <p:cNvPr id="16" name="Slide Number Placeholder 15"/>
          <p:cNvSpPr>
            <a:spLocks noGrp="1"/>
          </p:cNvSpPr>
          <p:nvPr>
            <p:ph type="sldNum" sz="quarter" idx="12"/>
          </p:nvPr>
        </p:nvSpPr>
        <p:spPr/>
        <p:txBody>
          <a:bodyPr>
            <a:normAutofit/>
          </a:bodyPr>
          <a:lstStyle/>
          <a:p>
            <a:fld id="{73D94565-B693-424D-80F3-B8D844D7A2D7}" type="slidenum">
              <a:rPr lang="en-US" smtClean="0"/>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199"/>
            <a:ext cx="8610600" cy="665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3D94565-B693-424D-80F3-B8D844D7A2D7}" type="slidenum">
              <a:rPr lang="en-US" smtClean="0"/>
              <a:t>8</a:t>
            </a:fld>
            <a:endParaRPr lang="en-US" dirty="0"/>
          </a:p>
        </p:txBody>
      </p:sp>
    </p:spTree>
    <p:extLst>
      <p:ext uri="{BB962C8B-B14F-4D97-AF65-F5344CB8AC3E}">
        <p14:creationId xmlns:p14="http://schemas.microsoft.com/office/powerpoint/2010/main" val="1948812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b="1" dirty="0" smtClean="0">
                <a:solidFill>
                  <a:schemeClr val="accent1"/>
                </a:solidFill>
              </a:rPr>
              <a:t>NCSC Background Information</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pPr>
              <a:defRPr/>
            </a:pPr>
            <a:fld id="{6F808C0C-18BC-43BD-BF39-F66E6E6D2485}" type="slidenum">
              <a:rPr lang="en-US" smtClean="0"/>
              <a:pPr>
                <a:defRPr/>
              </a:pPr>
              <a:t>9</a:t>
            </a:fld>
            <a:endParaRPr lang="en-US" dirty="0"/>
          </a:p>
        </p:txBody>
      </p:sp>
    </p:spTree>
    <p:extLst>
      <p:ext uri="{BB962C8B-B14F-4D97-AF65-F5344CB8AC3E}">
        <p14:creationId xmlns:p14="http://schemas.microsoft.com/office/powerpoint/2010/main" val="3588984858"/>
      </p:ext>
    </p:extLst>
  </p:cSld>
  <p:clrMapOvr>
    <a:masterClrMapping/>
  </p:clrMapOvr>
</p:sld>
</file>

<file path=ppt/theme/theme1.xml><?xml version="1.0" encoding="utf-8"?>
<a:theme xmlns:a="http://schemas.openxmlformats.org/drawingml/2006/main" name="NCS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NCSC Sample PPT 3-21-14</Template>
  <TotalTime>9337</TotalTime>
  <Words>4356</Words>
  <Application>Microsoft Office PowerPoint</Application>
  <PresentationFormat>On-screen Show (4:3)</PresentationFormat>
  <Paragraphs>443</Paragraphs>
  <Slides>35</Slides>
  <Notes>24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NCSC_Powerpoint</vt:lpstr>
      <vt:lpstr>NCSC Curriculum and Instructional Resources </vt:lpstr>
      <vt:lpstr>Background</vt:lpstr>
      <vt:lpstr>NCSC Background</vt:lpstr>
      <vt:lpstr>PowerPoint Presentation</vt:lpstr>
      <vt:lpstr>NCSC’s Value in States Without CCSS</vt:lpstr>
      <vt:lpstr>NCSC Model  (Applies to Math and English Language Arts)</vt:lpstr>
      <vt:lpstr>PowerPoint Presentation</vt:lpstr>
      <vt:lpstr>PowerPoint Presentation</vt:lpstr>
      <vt:lpstr>NCSC Background Information</vt:lpstr>
      <vt:lpstr>PowerPoint Presentation</vt:lpstr>
      <vt:lpstr>PowerPoint Presentation</vt:lpstr>
      <vt:lpstr>CCC Example</vt:lpstr>
      <vt:lpstr>PowerPoint Presentation</vt:lpstr>
      <vt:lpstr>PowerPoint Presentation</vt:lpstr>
      <vt:lpstr>PowerPoint Presentation</vt:lpstr>
      <vt:lpstr> ELA Curriculum Resource Guide </vt:lpstr>
      <vt:lpstr>ELA Curriculum Resource Guide UDL Table</vt:lpstr>
      <vt:lpstr>Curriculum Resource Guides </vt:lpstr>
      <vt:lpstr>PowerPoint Presentation</vt:lpstr>
      <vt:lpstr>PowerPoint Presentation</vt:lpstr>
      <vt:lpstr>PowerPoint Presentation</vt:lpstr>
      <vt:lpstr>Graduated Understandings: Element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Development</vt:lpstr>
      <vt:lpstr>Educator Response-Favorable!</vt:lpstr>
      <vt:lpstr>NCSC Wiki –Publicly Available https://wiki.ncscpartners.org </vt:lpstr>
      <vt:lpstr>The wiki Main Page</vt:lpstr>
      <vt:lpstr>Finding what you need</vt:lpstr>
      <vt:lpstr>Tools and aids within the wiki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NCSC Curriculum and Instructional Resources</dc:title>
  <dc:creator>Ricki Sabia</dc:creator>
  <cp:lastModifiedBy>Ricki Sabia</cp:lastModifiedBy>
  <cp:revision>9</cp:revision>
  <dcterms:created xsi:type="dcterms:W3CDTF">2014-08-06T15:38:56Z</dcterms:created>
  <dcterms:modified xsi:type="dcterms:W3CDTF">2014-08-15T22:36:04Z</dcterms:modified>
</cp:coreProperties>
</file>